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pmV/9eLh6GTKzEo5jVusVTW+D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DF828B-8EE1-42BC-B4F1-5E9D61F82B36}">
  <a:tblStyle styleId="{AEDF828B-8EE1-42BC-B4F1-5E9D61F82B3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c611448c_0_8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c611448c_0_8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fc611448c_0_263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fc611448c_0_26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fc611448c_0_26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fc611448c_0_26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fc611448c_0_27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fc611448c_0_27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fc611448c_0_27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fc611448c_0_27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fc611448c_0_27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3fc611448c_0_27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fc611448c_0_283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3fc611448c_0_28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fc611448c_0_28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fc611448c_0_28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fc611448c_0_29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fc611448c_0_29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fc611448c_0_29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fc611448c_0_29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fc611448c_0_29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3fc611448c_0_29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c611448c_0_23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c611448c_0_23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c611448c_0_23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c611448c_0_23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fc611448c_0_243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fc611448c_0_24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fc611448c_0_24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fc611448c_0_24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fc611448c_0_15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fc611448c_0_15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fc611448c_0_25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fc611448c_0_25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fc611448c_0_25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fc611448c_0_25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fc611448c_0_25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fc611448c_0_25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6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c611448c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c611448c_0_10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g33fc611448c_0_105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c611448c_0_105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c611448c_0_10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c611448c_0_11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c611448c_0_111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c611448c_0_1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4" name="Google Shape;74;g33fc611448c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c611448c_0_11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c611448c_0_111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c611448c_0_11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c611448c_0_118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c611448c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c611448c_0_1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2" name="Google Shape;82;g33fc611448c_0_11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c611448c_0_118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c611448c_0_125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c611448c_0_125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c611448c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c611448c_0_12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9" name="Google Shape;89;g33fc611448c_0_12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c611448c_0_13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c611448c_0_131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c611448c_0_131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c611448c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c611448c_0_13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6" name="Google Shape;96;g33fc611448c_0_13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c611448c_0_13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c611448c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c611448c_0_1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01" name="Google Shape;101;g33fc611448c_0_13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c611448c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c611448c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c611448c_0_1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06" name="Google Shape;106;g33fc611448c_0_14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c611448c_0_14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c611448c_0_148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c611448c_0_14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c611448c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c611448c_0_14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c611448c_0_14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c611448c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c611448c_0_14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c611448c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c611448c_0_8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c611448c_0_8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c611448c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c611448c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c611448c_0_9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c611448c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c611448c_0_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c611448c_0_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c611448c_0_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c611448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c611448c_0_10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3" name="Google Shape;63;g33fc611448c_0_10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c611448c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c611448c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7" name="Google Shape;47;g33fc611448c_0_85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21" Type="http://schemas.openxmlformats.org/officeDocument/2006/relationships/image" Target="../media/image40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7" Type="http://schemas.openxmlformats.org/officeDocument/2006/relationships/image" Target="../media/image35.png"/><Relationship Id="rId16" Type="http://schemas.openxmlformats.org/officeDocument/2006/relationships/image" Target="../media/image33.png"/><Relationship Id="rId5" Type="http://schemas.openxmlformats.org/officeDocument/2006/relationships/image" Target="../media/image22.png"/><Relationship Id="rId19" Type="http://schemas.openxmlformats.org/officeDocument/2006/relationships/image" Target="../media/image38.png"/><Relationship Id="rId6" Type="http://schemas.openxmlformats.org/officeDocument/2006/relationships/image" Target="../media/image23.png"/><Relationship Id="rId18" Type="http://schemas.openxmlformats.org/officeDocument/2006/relationships/image" Target="../media/image37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21" Type="http://schemas.openxmlformats.org/officeDocument/2006/relationships/image" Target="../media/image56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5.png"/><Relationship Id="rId5" Type="http://schemas.openxmlformats.org/officeDocument/2006/relationships/image" Target="../media/image23.png"/><Relationship Id="rId19" Type="http://schemas.openxmlformats.org/officeDocument/2006/relationships/image" Target="../media/image39.png"/><Relationship Id="rId6" Type="http://schemas.openxmlformats.org/officeDocument/2006/relationships/image" Target="../media/image24.png"/><Relationship Id="rId18" Type="http://schemas.openxmlformats.org/officeDocument/2006/relationships/image" Target="../media/image38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21" Type="http://schemas.openxmlformats.org/officeDocument/2006/relationships/image" Target="../media/image59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5.png"/><Relationship Id="rId5" Type="http://schemas.openxmlformats.org/officeDocument/2006/relationships/image" Target="../media/image23.png"/><Relationship Id="rId19" Type="http://schemas.openxmlformats.org/officeDocument/2006/relationships/image" Target="../media/image39.png"/><Relationship Id="rId6" Type="http://schemas.openxmlformats.org/officeDocument/2006/relationships/image" Target="../media/image24.png"/><Relationship Id="rId18" Type="http://schemas.openxmlformats.org/officeDocument/2006/relationships/image" Target="../media/image38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21" Type="http://schemas.openxmlformats.org/officeDocument/2006/relationships/image" Target="../media/image40.png"/><Relationship Id="rId13" Type="http://schemas.openxmlformats.org/officeDocument/2006/relationships/image" Target="../media/image30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5" Type="http://schemas.openxmlformats.org/officeDocument/2006/relationships/image" Target="../media/image32.png"/><Relationship Id="rId14" Type="http://schemas.openxmlformats.org/officeDocument/2006/relationships/image" Target="../media/image31.png"/><Relationship Id="rId17" Type="http://schemas.openxmlformats.org/officeDocument/2006/relationships/image" Target="../media/image35.png"/><Relationship Id="rId16" Type="http://schemas.openxmlformats.org/officeDocument/2006/relationships/image" Target="../media/image33.png"/><Relationship Id="rId5" Type="http://schemas.openxmlformats.org/officeDocument/2006/relationships/image" Target="../media/image22.png"/><Relationship Id="rId19" Type="http://schemas.openxmlformats.org/officeDocument/2006/relationships/image" Target="../media/image38.png"/><Relationship Id="rId6" Type="http://schemas.openxmlformats.org/officeDocument/2006/relationships/image" Target="../media/image23.png"/><Relationship Id="rId18" Type="http://schemas.openxmlformats.org/officeDocument/2006/relationships/image" Target="../media/image37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s.wikipedia.org/wiki/Algoritmo_ID3" TargetMode="External"/><Relationship Id="rId4" Type="http://schemas.openxmlformats.org/officeDocument/2006/relationships/hyperlink" Target="https://es.wikipedia.org/wiki/C4.5" TargetMode="External"/><Relationship Id="rId5" Type="http://schemas.openxmlformats.org/officeDocument/2006/relationships/hyperlink" Target="https://medium.com/machine-learning-researcher/decision-tree-algorithm-in-machine-learning-248fb7de819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cikit-learn.org/stable/modules/tree.html#tips-on-practical-u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c611448c_0_8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g33fc611448c_0_81"/>
          <p:cNvSpPr txBox="1"/>
          <p:nvPr/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1D1D30"/>
                </a:solidFill>
              </a:rPr>
              <a:t>Machine Learning 101</a:t>
            </a:r>
            <a:br>
              <a:rPr b="1" lang="es-ES" sz="3200">
                <a:solidFill>
                  <a:srgbClr val="1D1D30"/>
                </a:solidFill>
              </a:rPr>
            </a:br>
            <a:r>
              <a:rPr b="1" lang="es-ES" sz="2400">
                <a:solidFill>
                  <a:srgbClr val="1D1D30"/>
                </a:solidFill>
              </a:rPr>
              <a:t>Árboles de decisión</a:t>
            </a:r>
            <a:endParaRPr b="1" sz="2400">
              <a:solidFill>
                <a:srgbClr val="1D1D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c611448c_0_26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g33fc611448c_0_263"/>
          <p:cNvSpPr txBox="1"/>
          <p:nvPr/>
        </p:nvSpPr>
        <p:spPr>
          <a:xfrm>
            <a:off x="613568" y="128365"/>
            <a:ext cx="3662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Ejemplo sencillo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61" name="Google Shape;261;g33fc611448c_0_263"/>
          <p:cNvSpPr txBox="1"/>
          <p:nvPr/>
        </p:nvSpPr>
        <p:spPr>
          <a:xfrm>
            <a:off x="718374" y="811584"/>
            <a:ext cx="76635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3fc611448c_0_263"/>
          <p:cNvSpPr/>
          <p:nvPr/>
        </p:nvSpPr>
        <p:spPr>
          <a:xfrm>
            <a:off x="1169760" y="4540776"/>
            <a:ext cx="4230600" cy="1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" name="Google Shape;263;g33fc611448c_0_26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g33fc611448c_0_26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5" name="Google Shape;265;g33fc611448c_0_263"/>
          <p:cNvSpPr/>
          <p:nvPr/>
        </p:nvSpPr>
        <p:spPr>
          <a:xfrm>
            <a:off x="6263691" y="603561"/>
            <a:ext cx="441325" cy="129540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3fc611448c_0_263"/>
          <p:cNvSpPr/>
          <p:nvPr/>
        </p:nvSpPr>
        <p:spPr>
          <a:xfrm>
            <a:off x="6904218" y="603561"/>
            <a:ext cx="347345" cy="129540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3fc611448c_0_263"/>
          <p:cNvSpPr/>
          <p:nvPr/>
        </p:nvSpPr>
        <p:spPr>
          <a:xfrm>
            <a:off x="7566743" y="603561"/>
            <a:ext cx="372745" cy="129540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3fc611448c_0_263"/>
          <p:cNvSpPr/>
          <p:nvPr/>
        </p:nvSpPr>
        <p:spPr>
          <a:xfrm>
            <a:off x="6424613" y="952161"/>
            <a:ext cx="117600" cy="12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3fc611448c_0_263"/>
          <p:cNvSpPr/>
          <p:nvPr/>
        </p:nvSpPr>
        <p:spPr>
          <a:xfrm>
            <a:off x="7051002" y="952905"/>
            <a:ext cx="84000" cy="12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33fc611448c_0_263"/>
          <p:cNvSpPr/>
          <p:nvPr/>
        </p:nvSpPr>
        <p:spPr>
          <a:xfrm>
            <a:off x="7661880" y="952905"/>
            <a:ext cx="184200" cy="128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3fc611448c_0_263"/>
          <p:cNvSpPr/>
          <p:nvPr/>
        </p:nvSpPr>
        <p:spPr>
          <a:xfrm>
            <a:off x="6424613" y="1300761"/>
            <a:ext cx="117600" cy="12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3fc611448c_0_263"/>
          <p:cNvSpPr/>
          <p:nvPr/>
        </p:nvSpPr>
        <p:spPr>
          <a:xfrm>
            <a:off x="7051002" y="1301505"/>
            <a:ext cx="840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3fc611448c_0_263"/>
          <p:cNvSpPr/>
          <p:nvPr/>
        </p:nvSpPr>
        <p:spPr>
          <a:xfrm>
            <a:off x="7662922" y="1301505"/>
            <a:ext cx="184200" cy="128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3fc611448c_0_263"/>
          <p:cNvSpPr/>
          <p:nvPr/>
        </p:nvSpPr>
        <p:spPr>
          <a:xfrm>
            <a:off x="6424613" y="1649361"/>
            <a:ext cx="117600" cy="12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3fc611448c_0_263"/>
          <p:cNvSpPr/>
          <p:nvPr/>
        </p:nvSpPr>
        <p:spPr>
          <a:xfrm>
            <a:off x="7051002" y="1650105"/>
            <a:ext cx="840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3fc611448c_0_263"/>
          <p:cNvSpPr/>
          <p:nvPr/>
        </p:nvSpPr>
        <p:spPr>
          <a:xfrm>
            <a:off x="7662922" y="1650105"/>
            <a:ext cx="184800" cy="128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3fc611448c_0_263"/>
          <p:cNvSpPr/>
          <p:nvPr/>
        </p:nvSpPr>
        <p:spPr>
          <a:xfrm>
            <a:off x="6424613" y="1997961"/>
            <a:ext cx="117600" cy="12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3fc611448c_0_263"/>
          <p:cNvSpPr/>
          <p:nvPr/>
        </p:nvSpPr>
        <p:spPr>
          <a:xfrm>
            <a:off x="7051002" y="19987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3fc611448c_0_263"/>
          <p:cNvSpPr/>
          <p:nvPr/>
        </p:nvSpPr>
        <p:spPr>
          <a:xfrm>
            <a:off x="7661582" y="1998705"/>
            <a:ext cx="181800" cy="1260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3fc611448c_0_263"/>
          <p:cNvSpPr/>
          <p:nvPr/>
        </p:nvSpPr>
        <p:spPr>
          <a:xfrm>
            <a:off x="6424613" y="2346561"/>
            <a:ext cx="117600" cy="12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3fc611448c_0_263"/>
          <p:cNvSpPr/>
          <p:nvPr/>
        </p:nvSpPr>
        <p:spPr>
          <a:xfrm>
            <a:off x="7059038" y="23473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3fc611448c_0_263"/>
          <p:cNvSpPr/>
          <p:nvPr/>
        </p:nvSpPr>
        <p:spPr>
          <a:xfrm>
            <a:off x="7662922" y="2347305"/>
            <a:ext cx="183900" cy="128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33fc611448c_0_263"/>
          <p:cNvSpPr/>
          <p:nvPr/>
        </p:nvSpPr>
        <p:spPr>
          <a:xfrm>
            <a:off x="6436348" y="26951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3fc611448c_0_263"/>
          <p:cNvSpPr/>
          <p:nvPr/>
        </p:nvSpPr>
        <p:spPr>
          <a:xfrm>
            <a:off x="7059038" y="26959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3fc611448c_0_263"/>
          <p:cNvSpPr/>
          <p:nvPr/>
        </p:nvSpPr>
        <p:spPr>
          <a:xfrm>
            <a:off x="7662922" y="2698138"/>
            <a:ext cx="183000" cy="1260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fc611448c_0_263"/>
          <p:cNvSpPr/>
          <p:nvPr/>
        </p:nvSpPr>
        <p:spPr>
          <a:xfrm>
            <a:off x="6436348" y="30437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fc611448c_0_263"/>
          <p:cNvSpPr/>
          <p:nvPr/>
        </p:nvSpPr>
        <p:spPr>
          <a:xfrm>
            <a:off x="7059038" y="30445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fc611448c_0_263"/>
          <p:cNvSpPr/>
          <p:nvPr/>
        </p:nvSpPr>
        <p:spPr>
          <a:xfrm>
            <a:off x="7661880" y="3044505"/>
            <a:ext cx="156900" cy="1284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fc611448c_0_263"/>
          <p:cNvSpPr/>
          <p:nvPr/>
        </p:nvSpPr>
        <p:spPr>
          <a:xfrm>
            <a:off x="6436348" y="33923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3fc611448c_0_263"/>
          <p:cNvSpPr/>
          <p:nvPr/>
        </p:nvSpPr>
        <p:spPr>
          <a:xfrm>
            <a:off x="7051002" y="33931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3fc611448c_0_263"/>
          <p:cNvSpPr/>
          <p:nvPr/>
        </p:nvSpPr>
        <p:spPr>
          <a:xfrm>
            <a:off x="7680289" y="3393105"/>
            <a:ext cx="151800" cy="1260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3fc611448c_0_263"/>
          <p:cNvSpPr/>
          <p:nvPr/>
        </p:nvSpPr>
        <p:spPr>
          <a:xfrm>
            <a:off x="6436348" y="3740961"/>
            <a:ext cx="99900" cy="126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3fc611448c_0_263"/>
          <p:cNvSpPr/>
          <p:nvPr/>
        </p:nvSpPr>
        <p:spPr>
          <a:xfrm>
            <a:off x="7059038" y="37417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3fc611448c_0_263"/>
          <p:cNvSpPr/>
          <p:nvPr/>
        </p:nvSpPr>
        <p:spPr>
          <a:xfrm>
            <a:off x="7665452" y="3743938"/>
            <a:ext cx="180300" cy="1239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3fc611448c_0_263"/>
          <p:cNvSpPr/>
          <p:nvPr/>
        </p:nvSpPr>
        <p:spPr>
          <a:xfrm>
            <a:off x="6436348" y="4089561"/>
            <a:ext cx="99900" cy="126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3fc611448c_0_263"/>
          <p:cNvSpPr/>
          <p:nvPr/>
        </p:nvSpPr>
        <p:spPr>
          <a:xfrm>
            <a:off x="7051002" y="40903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3fc611448c_0_263"/>
          <p:cNvSpPr/>
          <p:nvPr/>
        </p:nvSpPr>
        <p:spPr>
          <a:xfrm>
            <a:off x="7661582" y="4090305"/>
            <a:ext cx="184500" cy="128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fc611448c_0_26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3" name="Google Shape;303;g33fc611448c_0_267"/>
          <p:cNvSpPr txBox="1"/>
          <p:nvPr/>
        </p:nvSpPr>
        <p:spPr>
          <a:xfrm>
            <a:off x="613568" y="128365"/>
            <a:ext cx="3662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Ejemplo sencillo</a:t>
            </a:r>
            <a:endParaRPr sz="2700">
              <a:solidFill>
                <a:srgbClr val="4A4A4A"/>
              </a:solidFill>
            </a:endParaRPr>
          </a:p>
        </p:txBody>
      </p:sp>
      <p:graphicFrame>
        <p:nvGraphicFramePr>
          <p:cNvPr id="304" name="Google Shape;304;g33fc611448c_0_267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5" name="Google Shape;305;g33fc611448c_0_267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g33fc611448c_0_267"/>
          <p:cNvSpPr/>
          <p:nvPr/>
        </p:nvSpPr>
        <p:spPr>
          <a:xfrm>
            <a:off x="6263691" y="603561"/>
            <a:ext cx="441325" cy="129540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3fc611448c_0_267"/>
          <p:cNvSpPr/>
          <p:nvPr/>
        </p:nvSpPr>
        <p:spPr>
          <a:xfrm>
            <a:off x="6904218" y="603561"/>
            <a:ext cx="347345" cy="129540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3fc611448c_0_267"/>
          <p:cNvSpPr/>
          <p:nvPr/>
        </p:nvSpPr>
        <p:spPr>
          <a:xfrm>
            <a:off x="7566743" y="603561"/>
            <a:ext cx="372745" cy="129540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3fc611448c_0_267"/>
          <p:cNvSpPr/>
          <p:nvPr/>
        </p:nvSpPr>
        <p:spPr>
          <a:xfrm>
            <a:off x="6424613" y="952161"/>
            <a:ext cx="117600" cy="12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33fc611448c_0_267"/>
          <p:cNvSpPr/>
          <p:nvPr/>
        </p:nvSpPr>
        <p:spPr>
          <a:xfrm>
            <a:off x="7051002" y="952905"/>
            <a:ext cx="84000" cy="128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3fc611448c_0_267"/>
          <p:cNvSpPr/>
          <p:nvPr/>
        </p:nvSpPr>
        <p:spPr>
          <a:xfrm>
            <a:off x="7661880" y="952905"/>
            <a:ext cx="184200" cy="12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3fc611448c_0_267"/>
          <p:cNvSpPr/>
          <p:nvPr/>
        </p:nvSpPr>
        <p:spPr>
          <a:xfrm>
            <a:off x="6424613" y="1300761"/>
            <a:ext cx="117600" cy="12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33fc611448c_0_267"/>
          <p:cNvSpPr/>
          <p:nvPr/>
        </p:nvSpPr>
        <p:spPr>
          <a:xfrm>
            <a:off x="7051002" y="1301505"/>
            <a:ext cx="84000" cy="128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33fc611448c_0_267"/>
          <p:cNvSpPr/>
          <p:nvPr/>
        </p:nvSpPr>
        <p:spPr>
          <a:xfrm>
            <a:off x="7662922" y="1301505"/>
            <a:ext cx="1842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3fc611448c_0_267"/>
          <p:cNvSpPr/>
          <p:nvPr/>
        </p:nvSpPr>
        <p:spPr>
          <a:xfrm>
            <a:off x="6424613" y="1649361"/>
            <a:ext cx="117600" cy="12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3fc611448c_0_267"/>
          <p:cNvSpPr/>
          <p:nvPr/>
        </p:nvSpPr>
        <p:spPr>
          <a:xfrm>
            <a:off x="7051002" y="1650105"/>
            <a:ext cx="84000" cy="128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3fc611448c_0_267"/>
          <p:cNvSpPr/>
          <p:nvPr/>
        </p:nvSpPr>
        <p:spPr>
          <a:xfrm>
            <a:off x="7662922" y="1650105"/>
            <a:ext cx="184800" cy="128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33fc611448c_0_267"/>
          <p:cNvSpPr/>
          <p:nvPr/>
        </p:nvSpPr>
        <p:spPr>
          <a:xfrm>
            <a:off x="6424613" y="1997961"/>
            <a:ext cx="117600" cy="12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3fc611448c_0_267"/>
          <p:cNvSpPr/>
          <p:nvPr/>
        </p:nvSpPr>
        <p:spPr>
          <a:xfrm>
            <a:off x="7051002" y="19987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33fc611448c_0_267"/>
          <p:cNvSpPr/>
          <p:nvPr/>
        </p:nvSpPr>
        <p:spPr>
          <a:xfrm>
            <a:off x="7661582" y="1998705"/>
            <a:ext cx="181800" cy="1260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3fc611448c_0_267"/>
          <p:cNvSpPr/>
          <p:nvPr/>
        </p:nvSpPr>
        <p:spPr>
          <a:xfrm>
            <a:off x="6424613" y="2346561"/>
            <a:ext cx="117600" cy="12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33fc611448c_0_267"/>
          <p:cNvSpPr/>
          <p:nvPr/>
        </p:nvSpPr>
        <p:spPr>
          <a:xfrm>
            <a:off x="7059038" y="23473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33fc611448c_0_267"/>
          <p:cNvSpPr/>
          <p:nvPr/>
        </p:nvSpPr>
        <p:spPr>
          <a:xfrm>
            <a:off x="7662922" y="2347305"/>
            <a:ext cx="183900" cy="128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3fc611448c_0_267"/>
          <p:cNvSpPr/>
          <p:nvPr/>
        </p:nvSpPr>
        <p:spPr>
          <a:xfrm>
            <a:off x="6436348" y="26951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3fc611448c_0_267"/>
          <p:cNvSpPr/>
          <p:nvPr/>
        </p:nvSpPr>
        <p:spPr>
          <a:xfrm>
            <a:off x="7059038" y="26959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3fc611448c_0_267"/>
          <p:cNvSpPr/>
          <p:nvPr/>
        </p:nvSpPr>
        <p:spPr>
          <a:xfrm>
            <a:off x="7662922" y="2698138"/>
            <a:ext cx="183000" cy="1260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33fc611448c_0_267"/>
          <p:cNvSpPr/>
          <p:nvPr/>
        </p:nvSpPr>
        <p:spPr>
          <a:xfrm>
            <a:off x="6436348" y="30437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3fc611448c_0_267"/>
          <p:cNvSpPr/>
          <p:nvPr/>
        </p:nvSpPr>
        <p:spPr>
          <a:xfrm>
            <a:off x="7059038" y="30445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fc611448c_0_267"/>
          <p:cNvSpPr/>
          <p:nvPr/>
        </p:nvSpPr>
        <p:spPr>
          <a:xfrm>
            <a:off x="7661880" y="3044505"/>
            <a:ext cx="156900" cy="1284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fc611448c_0_267"/>
          <p:cNvSpPr/>
          <p:nvPr/>
        </p:nvSpPr>
        <p:spPr>
          <a:xfrm>
            <a:off x="6436348" y="33923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fc611448c_0_267"/>
          <p:cNvSpPr/>
          <p:nvPr/>
        </p:nvSpPr>
        <p:spPr>
          <a:xfrm>
            <a:off x="7051002" y="33931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3fc611448c_0_267"/>
          <p:cNvSpPr/>
          <p:nvPr/>
        </p:nvSpPr>
        <p:spPr>
          <a:xfrm>
            <a:off x="7680289" y="3393105"/>
            <a:ext cx="151800" cy="1260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3fc611448c_0_267"/>
          <p:cNvSpPr/>
          <p:nvPr/>
        </p:nvSpPr>
        <p:spPr>
          <a:xfrm>
            <a:off x="6436348" y="3740961"/>
            <a:ext cx="99900" cy="1269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3fc611448c_0_267"/>
          <p:cNvSpPr/>
          <p:nvPr/>
        </p:nvSpPr>
        <p:spPr>
          <a:xfrm>
            <a:off x="7059038" y="37417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3fc611448c_0_267"/>
          <p:cNvSpPr/>
          <p:nvPr/>
        </p:nvSpPr>
        <p:spPr>
          <a:xfrm>
            <a:off x="7665452" y="3743938"/>
            <a:ext cx="180300" cy="123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3fc611448c_0_267"/>
          <p:cNvSpPr/>
          <p:nvPr/>
        </p:nvSpPr>
        <p:spPr>
          <a:xfrm>
            <a:off x="6436348" y="4089561"/>
            <a:ext cx="99900" cy="1269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3fc611448c_0_267"/>
          <p:cNvSpPr/>
          <p:nvPr/>
        </p:nvSpPr>
        <p:spPr>
          <a:xfrm>
            <a:off x="7051002" y="40903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3fc611448c_0_267"/>
          <p:cNvSpPr/>
          <p:nvPr/>
        </p:nvSpPr>
        <p:spPr>
          <a:xfrm>
            <a:off x="7661582" y="4090305"/>
            <a:ext cx="184500" cy="1284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33fc611448c_0_267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33fc611448c_0_267"/>
          <p:cNvSpPr txBox="1"/>
          <p:nvPr/>
        </p:nvSpPr>
        <p:spPr>
          <a:xfrm>
            <a:off x="3123344" y="820863"/>
            <a:ext cx="387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33fc611448c_0_267"/>
          <p:cNvSpPr txBox="1"/>
          <p:nvPr/>
        </p:nvSpPr>
        <p:spPr>
          <a:xfrm>
            <a:off x="2117899" y="1415700"/>
            <a:ext cx="702300" cy="489900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8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33fc611448c_0_267"/>
          <p:cNvSpPr/>
          <p:nvPr/>
        </p:nvSpPr>
        <p:spPr>
          <a:xfrm>
            <a:off x="2222599" y="2126562"/>
            <a:ext cx="492760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fc611448c_0_267"/>
          <p:cNvSpPr txBox="1"/>
          <p:nvPr/>
        </p:nvSpPr>
        <p:spPr>
          <a:xfrm>
            <a:off x="2392035" y="2228925"/>
            <a:ext cx="154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3fc611448c_0_267"/>
          <p:cNvSpPr/>
          <p:nvPr/>
        </p:nvSpPr>
        <p:spPr>
          <a:xfrm>
            <a:off x="2503202" y="945450"/>
            <a:ext cx="316864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3fc611448c_0_267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3fc611448c_0_267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fc611448c_0_267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3fc611448c_0_267"/>
          <p:cNvSpPr/>
          <p:nvPr/>
        </p:nvSpPr>
        <p:spPr>
          <a:xfrm>
            <a:off x="2453167" y="2069412"/>
            <a:ext cx="31750" cy="43814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3fc611448c_0_267"/>
          <p:cNvSpPr/>
          <p:nvPr/>
        </p:nvSpPr>
        <p:spPr>
          <a:xfrm>
            <a:off x="2453167" y="2069412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3fc611448c_0_267"/>
          <p:cNvSpPr txBox="1"/>
          <p:nvPr/>
        </p:nvSpPr>
        <p:spPr>
          <a:xfrm>
            <a:off x="3814224" y="1415700"/>
            <a:ext cx="702300" cy="489900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8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33fc611448c_0_267"/>
          <p:cNvSpPr/>
          <p:nvPr/>
        </p:nvSpPr>
        <p:spPr>
          <a:xfrm>
            <a:off x="3918925" y="2126550"/>
            <a:ext cx="492760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3fc611448c_0_267"/>
          <p:cNvSpPr txBox="1"/>
          <p:nvPr/>
        </p:nvSpPr>
        <p:spPr>
          <a:xfrm>
            <a:off x="4088360" y="2228912"/>
            <a:ext cx="154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33fc611448c_0_267"/>
          <p:cNvSpPr/>
          <p:nvPr/>
        </p:nvSpPr>
        <p:spPr>
          <a:xfrm>
            <a:off x="3814224" y="945450"/>
            <a:ext cx="316864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3fc611448c_0_267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3fc611448c_0_267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3fc611448c_0_267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3fc611448c_0_267"/>
          <p:cNvSpPr/>
          <p:nvPr/>
        </p:nvSpPr>
        <p:spPr>
          <a:xfrm>
            <a:off x="4149492" y="2069550"/>
            <a:ext cx="31750" cy="43814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3fc611448c_0_267"/>
          <p:cNvSpPr/>
          <p:nvPr/>
        </p:nvSpPr>
        <p:spPr>
          <a:xfrm>
            <a:off x="4149492" y="2069550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3fc611448c_0_267"/>
          <p:cNvSpPr txBox="1"/>
          <p:nvPr/>
        </p:nvSpPr>
        <p:spPr>
          <a:xfrm>
            <a:off x="2445450" y="944500"/>
            <a:ext cx="124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33fc611448c_0_267"/>
          <p:cNvSpPr txBox="1"/>
          <p:nvPr/>
        </p:nvSpPr>
        <p:spPr>
          <a:xfrm>
            <a:off x="4065449" y="944500"/>
            <a:ext cx="124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3fc611448c_0_267"/>
          <p:cNvSpPr txBox="1"/>
          <p:nvPr/>
        </p:nvSpPr>
        <p:spPr>
          <a:xfrm>
            <a:off x="1663125" y="1481613"/>
            <a:ext cx="371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3fc611448c_0_267"/>
          <p:cNvSpPr txBox="1"/>
          <p:nvPr/>
        </p:nvSpPr>
        <p:spPr>
          <a:xfrm>
            <a:off x="4578725" y="1481613"/>
            <a:ext cx="371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33fc611448c_0_267"/>
          <p:cNvSpPr txBox="1"/>
          <p:nvPr/>
        </p:nvSpPr>
        <p:spPr>
          <a:xfrm>
            <a:off x="176751" y="2699817"/>
            <a:ext cx="28722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(4/6)  + (2/6)  ] = 0.444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max{4/6,2/6 } = 2/6 = 1/3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3fc611448c_0_267"/>
          <p:cNvSpPr/>
          <p:nvPr/>
        </p:nvSpPr>
        <p:spPr>
          <a:xfrm>
            <a:off x="1622875" y="3562300"/>
            <a:ext cx="4012500" cy="8286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33fc611448c_0_267"/>
          <p:cNvSpPr txBox="1"/>
          <p:nvPr/>
        </p:nvSpPr>
        <p:spPr>
          <a:xfrm>
            <a:off x="1727650" y="3666313"/>
            <a:ext cx="36906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0.44 + 4/10 · 0.375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0.41667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1/3 + 4/10 · 1/4 = 3/10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33fc611448c_0_267"/>
          <p:cNvSpPr txBox="1"/>
          <p:nvPr/>
        </p:nvSpPr>
        <p:spPr>
          <a:xfrm>
            <a:off x="3276600" y="2695292"/>
            <a:ext cx="2934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2              2	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(1/4) + (3/4) ] = 0.375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max{1/4,3/4 } = 1/4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fc611448c_0_27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2" name="Google Shape;372;g33fc611448c_0_271"/>
          <p:cNvSpPr txBox="1"/>
          <p:nvPr/>
        </p:nvSpPr>
        <p:spPr>
          <a:xfrm>
            <a:off x="613568" y="128365"/>
            <a:ext cx="3662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Ejemplo sencillo</a:t>
            </a:r>
            <a:endParaRPr sz="2700">
              <a:solidFill>
                <a:srgbClr val="4A4A4A"/>
              </a:solidFill>
            </a:endParaRPr>
          </a:p>
        </p:txBody>
      </p:sp>
      <p:graphicFrame>
        <p:nvGraphicFramePr>
          <p:cNvPr id="373" name="Google Shape;373;g33fc611448c_0_27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g33fc611448c_0_27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g33fc611448c_0_271"/>
          <p:cNvSpPr/>
          <p:nvPr/>
        </p:nvSpPr>
        <p:spPr>
          <a:xfrm>
            <a:off x="6263691" y="603561"/>
            <a:ext cx="441325" cy="129540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33fc611448c_0_271"/>
          <p:cNvSpPr/>
          <p:nvPr/>
        </p:nvSpPr>
        <p:spPr>
          <a:xfrm>
            <a:off x="6904218" y="603561"/>
            <a:ext cx="347345" cy="129540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3fc611448c_0_271"/>
          <p:cNvSpPr/>
          <p:nvPr/>
        </p:nvSpPr>
        <p:spPr>
          <a:xfrm>
            <a:off x="7566743" y="603561"/>
            <a:ext cx="372745" cy="129540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3fc611448c_0_271"/>
          <p:cNvSpPr/>
          <p:nvPr/>
        </p:nvSpPr>
        <p:spPr>
          <a:xfrm>
            <a:off x="6424613" y="952161"/>
            <a:ext cx="117600" cy="12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3fc611448c_0_271"/>
          <p:cNvSpPr/>
          <p:nvPr/>
        </p:nvSpPr>
        <p:spPr>
          <a:xfrm>
            <a:off x="7051002" y="952905"/>
            <a:ext cx="84000" cy="128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33fc611448c_0_271"/>
          <p:cNvSpPr/>
          <p:nvPr/>
        </p:nvSpPr>
        <p:spPr>
          <a:xfrm>
            <a:off x="7661880" y="952905"/>
            <a:ext cx="184200" cy="12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33fc611448c_0_271"/>
          <p:cNvSpPr/>
          <p:nvPr/>
        </p:nvSpPr>
        <p:spPr>
          <a:xfrm>
            <a:off x="6424613" y="1300761"/>
            <a:ext cx="117600" cy="12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33fc611448c_0_271"/>
          <p:cNvSpPr/>
          <p:nvPr/>
        </p:nvSpPr>
        <p:spPr>
          <a:xfrm>
            <a:off x="7051002" y="1301505"/>
            <a:ext cx="84000" cy="128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33fc611448c_0_271"/>
          <p:cNvSpPr/>
          <p:nvPr/>
        </p:nvSpPr>
        <p:spPr>
          <a:xfrm>
            <a:off x="7662922" y="1301505"/>
            <a:ext cx="1842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33fc611448c_0_271"/>
          <p:cNvSpPr/>
          <p:nvPr/>
        </p:nvSpPr>
        <p:spPr>
          <a:xfrm>
            <a:off x="6424613" y="1649361"/>
            <a:ext cx="117600" cy="12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33fc611448c_0_271"/>
          <p:cNvSpPr/>
          <p:nvPr/>
        </p:nvSpPr>
        <p:spPr>
          <a:xfrm>
            <a:off x="7051002" y="1650105"/>
            <a:ext cx="84000" cy="128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33fc611448c_0_271"/>
          <p:cNvSpPr/>
          <p:nvPr/>
        </p:nvSpPr>
        <p:spPr>
          <a:xfrm>
            <a:off x="7662922" y="1650105"/>
            <a:ext cx="184800" cy="128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3fc611448c_0_271"/>
          <p:cNvSpPr/>
          <p:nvPr/>
        </p:nvSpPr>
        <p:spPr>
          <a:xfrm>
            <a:off x="6424613" y="1997961"/>
            <a:ext cx="117600" cy="12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3fc611448c_0_271"/>
          <p:cNvSpPr/>
          <p:nvPr/>
        </p:nvSpPr>
        <p:spPr>
          <a:xfrm>
            <a:off x="7051002" y="19987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3fc611448c_0_271"/>
          <p:cNvSpPr/>
          <p:nvPr/>
        </p:nvSpPr>
        <p:spPr>
          <a:xfrm>
            <a:off x="7661582" y="1998705"/>
            <a:ext cx="181800" cy="1260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3fc611448c_0_271"/>
          <p:cNvSpPr/>
          <p:nvPr/>
        </p:nvSpPr>
        <p:spPr>
          <a:xfrm>
            <a:off x="6424613" y="2346561"/>
            <a:ext cx="117600" cy="12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3fc611448c_0_271"/>
          <p:cNvSpPr/>
          <p:nvPr/>
        </p:nvSpPr>
        <p:spPr>
          <a:xfrm>
            <a:off x="7059038" y="23473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3fc611448c_0_271"/>
          <p:cNvSpPr/>
          <p:nvPr/>
        </p:nvSpPr>
        <p:spPr>
          <a:xfrm>
            <a:off x="7662922" y="2347305"/>
            <a:ext cx="183900" cy="128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3fc611448c_0_271"/>
          <p:cNvSpPr/>
          <p:nvPr/>
        </p:nvSpPr>
        <p:spPr>
          <a:xfrm>
            <a:off x="6436348" y="26951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3fc611448c_0_271"/>
          <p:cNvSpPr/>
          <p:nvPr/>
        </p:nvSpPr>
        <p:spPr>
          <a:xfrm>
            <a:off x="7059038" y="26959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3fc611448c_0_271"/>
          <p:cNvSpPr/>
          <p:nvPr/>
        </p:nvSpPr>
        <p:spPr>
          <a:xfrm>
            <a:off x="7662922" y="2698138"/>
            <a:ext cx="183000" cy="1260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3fc611448c_0_271"/>
          <p:cNvSpPr/>
          <p:nvPr/>
        </p:nvSpPr>
        <p:spPr>
          <a:xfrm>
            <a:off x="6436348" y="30437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33fc611448c_0_271"/>
          <p:cNvSpPr/>
          <p:nvPr/>
        </p:nvSpPr>
        <p:spPr>
          <a:xfrm>
            <a:off x="7059038" y="30445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33fc611448c_0_271"/>
          <p:cNvSpPr/>
          <p:nvPr/>
        </p:nvSpPr>
        <p:spPr>
          <a:xfrm>
            <a:off x="7661880" y="3044505"/>
            <a:ext cx="156900" cy="1284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3fc611448c_0_271"/>
          <p:cNvSpPr/>
          <p:nvPr/>
        </p:nvSpPr>
        <p:spPr>
          <a:xfrm>
            <a:off x="6436348" y="3392361"/>
            <a:ext cx="99900" cy="12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3fc611448c_0_271"/>
          <p:cNvSpPr/>
          <p:nvPr/>
        </p:nvSpPr>
        <p:spPr>
          <a:xfrm>
            <a:off x="7051002" y="33931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33fc611448c_0_271"/>
          <p:cNvSpPr/>
          <p:nvPr/>
        </p:nvSpPr>
        <p:spPr>
          <a:xfrm>
            <a:off x="7680289" y="3393105"/>
            <a:ext cx="151800" cy="1260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33fc611448c_0_271"/>
          <p:cNvSpPr/>
          <p:nvPr/>
        </p:nvSpPr>
        <p:spPr>
          <a:xfrm>
            <a:off x="6436348" y="3740961"/>
            <a:ext cx="99900" cy="1269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3fc611448c_0_271"/>
          <p:cNvSpPr/>
          <p:nvPr/>
        </p:nvSpPr>
        <p:spPr>
          <a:xfrm>
            <a:off x="7059038" y="37417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33fc611448c_0_271"/>
          <p:cNvSpPr/>
          <p:nvPr/>
        </p:nvSpPr>
        <p:spPr>
          <a:xfrm>
            <a:off x="7665452" y="3743938"/>
            <a:ext cx="180300" cy="123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3fc611448c_0_271"/>
          <p:cNvSpPr/>
          <p:nvPr/>
        </p:nvSpPr>
        <p:spPr>
          <a:xfrm>
            <a:off x="6436348" y="4089561"/>
            <a:ext cx="99900" cy="1269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3fc611448c_0_271"/>
          <p:cNvSpPr/>
          <p:nvPr/>
        </p:nvSpPr>
        <p:spPr>
          <a:xfrm>
            <a:off x="7051002" y="4090305"/>
            <a:ext cx="84000" cy="128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3fc611448c_0_271"/>
          <p:cNvSpPr/>
          <p:nvPr/>
        </p:nvSpPr>
        <p:spPr>
          <a:xfrm>
            <a:off x="7661582" y="4090305"/>
            <a:ext cx="184500" cy="1284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3fc611448c_0_271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3fc611448c_0_271"/>
          <p:cNvSpPr txBox="1"/>
          <p:nvPr/>
        </p:nvSpPr>
        <p:spPr>
          <a:xfrm>
            <a:off x="3123344" y="820863"/>
            <a:ext cx="387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Var2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3fc611448c_0_271"/>
          <p:cNvSpPr txBox="1"/>
          <p:nvPr/>
        </p:nvSpPr>
        <p:spPr>
          <a:xfrm>
            <a:off x="2117899" y="1415700"/>
            <a:ext cx="702300" cy="489900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8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33fc611448c_0_271"/>
          <p:cNvSpPr/>
          <p:nvPr/>
        </p:nvSpPr>
        <p:spPr>
          <a:xfrm>
            <a:off x="2222599" y="2126562"/>
            <a:ext cx="492760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33fc611448c_0_271"/>
          <p:cNvSpPr txBox="1"/>
          <p:nvPr/>
        </p:nvSpPr>
        <p:spPr>
          <a:xfrm>
            <a:off x="2392035" y="2228925"/>
            <a:ext cx="154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33fc611448c_0_271"/>
          <p:cNvSpPr/>
          <p:nvPr/>
        </p:nvSpPr>
        <p:spPr>
          <a:xfrm>
            <a:off x="2503202" y="945450"/>
            <a:ext cx="316864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3fc611448c_0_27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3fc611448c_0_27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3fc611448c_0_271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3fc611448c_0_271"/>
          <p:cNvSpPr/>
          <p:nvPr/>
        </p:nvSpPr>
        <p:spPr>
          <a:xfrm>
            <a:off x="2453167" y="2069412"/>
            <a:ext cx="31750" cy="43814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33fc611448c_0_271"/>
          <p:cNvSpPr/>
          <p:nvPr/>
        </p:nvSpPr>
        <p:spPr>
          <a:xfrm>
            <a:off x="2453167" y="2069412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3fc611448c_0_271"/>
          <p:cNvSpPr txBox="1"/>
          <p:nvPr/>
        </p:nvSpPr>
        <p:spPr>
          <a:xfrm>
            <a:off x="3814224" y="1415700"/>
            <a:ext cx="702300" cy="489900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8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33fc611448c_0_271"/>
          <p:cNvSpPr/>
          <p:nvPr/>
        </p:nvSpPr>
        <p:spPr>
          <a:xfrm>
            <a:off x="3918925" y="2126550"/>
            <a:ext cx="492760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3fc611448c_0_271"/>
          <p:cNvSpPr txBox="1"/>
          <p:nvPr/>
        </p:nvSpPr>
        <p:spPr>
          <a:xfrm>
            <a:off x="4088360" y="2228912"/>
            <a:ext cx="154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33fc611448c_0_271"/>
          <p:cNvSpPr/>
          <p:nvPr/>
        </p:nvSpPr>
        <p:spPr>
          <a:xfrm>
            <a:off x="3814224" y="945450"/>
            <a:ext cx="316864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33fc611448c_0_27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33fc611448c_0_27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3fc611448c_0_271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3fc611448c_0_271"/>
          <p:cNvSpPr/>
          <p:nvPr/>
        </p:nvSpPr>
        <p:spPr>
          <a:xfrm>
            <a:off x="4149492" y="2069550"/>
            <a:ext cx="31750" cy="43814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3fc611448c_0_271"/>
          <p:cNvSpPr/>
          <p:nvPr/>
        </p:nvSpPr>
        <p:spPr>
          <a:xfrm>
            <a:off x="4149492" y="2069550"/>
            <a:ext cx="31750" cy="43814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3fc611448c_0_271"/>
          <p:cNvSpPr txBox="1"/>
          <p:nvPr/>
        </p:nvSpPr>
        <p:spPr>
          <a:xfrm>
            <a:off x="2293050" y="944500"/>
            <a:ext cx="327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33fc611448c_0_271"/>
          <p:cNvSpPr txBox="1"/>
          <p:nvPr/>
        </p:nvSpPr>
        <p:spPr>
          <a:xfrm>
            <a:off x="4065449" y="944500"/>
            <a:ext cx="320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≥32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33fc611448c_0_271"/>
          <p:cNvSpPr txBox="1"/>
          <p:nvPr/>
        </p:nvSpPr>
        <p:spPr>
          <a:xfrm>
            <a:off x="1663125" y="1481613"/>
            <a:ext cx="371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3fc611448c_0_271"/>
          <p:cNvSpPr txBox="1"/>
          <p:nvPr/>
        </p:nvSpPr>
        <p:spPr>
          <a:xfrm>
            <a:off x="4578725" y="1481613"/>
            <a:ext cx="371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3fc611448c_0_271"/>
          <p:cNvSpPr txBox="1"/>
          <p:nvPr/>
        </p:nvSpPr>
        <p:spPr>
          <a:xfrm>
            <a:off x="176751" y="2699817"/>
            <a:ext cx="25101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(0/2) + (2/2) ]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max{0/2,2/2 }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3fc611448c_0_271"/>
          <p:cNvSpPr txBox="1"/>
          <p:nvPr/>
        </p:nvSpPr>
        <p:spPr>
          <a:xfrm>
            <a:off x="3276600" y="2695292"/>
            <a:ext cx="29349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2              2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(5/8) + (3/8) ] = 0.469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max{5/8,3/8 } = 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3fc611448c_0_271"/>
          <p:cNvSpPr/>
          <p:nvPr/>
        </p:nvSpPr>
        <p:spPr>
          <a:xfrm>
            <a:off x="1622875" y="3562300"/>
            <a:ext cx="4012500" cy="8286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33fc611448c_0_271"/>
          <p:cNvSpPr txBox="1"/>
          <p:nvPr/>
        </p:nvSpPr>
        <p:spPr>
          <a:xfrm>
            <a:off x="1727650" y="3666313"/>
            <a:ext cx="33795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0.469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3/8 = 3/10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fc611448c_0_27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1" name="Google Shape;441;g33fc611448c_0_275"/>
          <p:cNvSpPr txBox="1"/>
          <p:nvPr/>
        </p:nvSpPr>
        <p:spPr>
          <a:xfrm>
            <a:off x="613568" y="128365"/>
            <a:ext cx="47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Ejemplo sencillo: resultado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442" name="Google Shape;442;g33fc611448c_0_275"/>
          <p:cNvSpPr/>
          <p:nvPr/>
        </p:nvSpPr>
        <p:spPr>
          <a:xfrm>
            <a:off x="1169760" y="4540776"/>
            <a:ext cx="4230600" cy="1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33fc611448c_0_275"/>
          <p:cNvSpPr txBox="1"/>
          <p:nvPr/>
        </p:nvSpPr>
        <p:spPr>
          <a:xfrm>
            <a:off x="718374" y="811584"/>
            <a:ext cx="5430900" cy="2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1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1" i="0" sz="1800" u="sng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este modo continuaríamos construyendo el árbol hasta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cumplir criterio de parada</a:t>
            </a:r>
            <a:endParaRPr b="1" i="0" sz="1800" u="sng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4" name="Google Shape;444;g33fc611448c_0_275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5" name="Google Shape;445;g33fc611448c_0_275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{AEDF828B-8EE1-42BC-B4F1-5E9D61F82B36}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6" name="Google Shape;446;g33fc611448c_0_275"/>
          <p:cNvSpPr/>
          <p:nvPr/>
        </p:nvSpPr>
        <p:spPr>
          <a:xfrm>
            <a:off x="6263691" y="603561"/>
            <a:ext cx="441325" cy="129540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3fc611448c_0_275"/>
          <p:cNvSpPr/>
          <p:nvPr/>
        </p:nvSpPr>
        <p:spPr>
          <a:xfrm>
            <a:off x="6904218" y="603561"/>
            <a:ext cx="347345" cy="129540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33fc611448c_0_275"/>
          <p:cNvSpPr/>
          <p:nvPr/>
        </p:nvSpPr>
        <p:spPr>
          <a:xfrm>
            <a:off x="7566743" y="603561"/>
            <a:ext cx="372745" cy="129540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3fc611448c_0_275"/>
          <p:cNvSpPr/>
          <p:nvPr/>
        </p:nvSpPr>
        <p:spPr>
          <a:xfrm>
            <a:off x="6424613" y="952161"/>
            <a:ext cx="117600" cy="12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33fc611448c_0_275"/>
          <p:cNvSpPr/>
          <p:nvPr/>
        </p:nvSpPr>
        <p:spPr>
          <a:xfrm>
            <a:off x="7051002" y="952905"/>
            <a:ext cx="84000" cy="128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33fc611448c_0_275"/>
          <p:cNvSpPr/>
          <p:nvPr/>
        </p:nvSpPr>
        <p:spPr>
          <a:xfrm>
            <a:off x="7661880" y="952905"/>
            <a:ext cx="184200" cy="128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33fc611448c_0_275"/>
          <p:cNvSpPr/>
          <p:nvPr/>
        </p:nvSpPr>
        <p:spPr>
          <a:xfrm>
            <a:off x="6424613" y="1300761"/>
            <a:ext cx="117600" cy="12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3fc611448c_0_275"/>
          <p:cNvSpPr/>
          <p:nvPr/>
        </p:nvSpPr>
        <p:spPr>
          <a:xfrm>
            <a:off x="7051002" y="1301505"/>
            <a:ext cx="840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3fc611448c_0_275"/>
          <p:cNvSpPr/>
          <p:nvPr/>
        </p:nvSpPr>
        <p:spPr>
          <a:xfrm>
            <a:off x="7662922" y="1301505"/>
            <a:ext cx="184200" cy="128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3fc611448c_0_275"/>
          <p:cNvSpPr/>
          <p:nvPr/>
        </p:nvSpPr>
        <p:spPr>
          <a:xfrm>
            <a:off x="6424613" y="1649361"/>
            <a:ext cx="117600" cy="12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3fc611448c_0_275"/>
          <p:cNvSpPr/>
          <p:nvPr/>
        </p:nvSpPr>
        <p:spPr>
          <a:xfrm>
            <a:off x="7051002" y="1650105"/>
            <a:ext cx="84000" cy="128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33fc611448c_0_275"/>
          <p:cNvSpPr/>
          <p:nvPr/>
        </p:nvSpPr>
        <p:spPr>
          <a:xfrm>
            <a:off x="7662922" y="1650105"/>
            <a:ext cx="184800" cy="128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33fc611448c_0_275"/>
          <p:cNvSpPr/>
          <p:nvPr/>
        </p:nvSpPr>
        <p:spPr>
          <a:xfrm>
            <a:off x="6424613" y="1997961"/>
            <a:ext cx="117600" cy="12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33fc611448c_0_275"/>
          <p:cNvSpPr/>
          <p:nvPr/>
        </p:nvSpPr>
        <p:spPr>
          <a:xfrm>
            <a:off x="7051002" y="19987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33fc611448c_0_275"/>
          <p:cNvSpPr/>
          <p:nvPr/>
        </p:nvSpPr>
        <p:spPr>
          <a:xfrm>
            <a:off x="7661582" y="1998705"/>
            <a:ext cx="181800" cy="1260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33fc611448c_0_275"/>
          <p:cNvSpPr/>
          <p:nvPr/>
        </p:nvSpPr>
        <p:spPr>
          <a:xfrm>
            <a:off x="6424613" y="2346561"/>
            <a:ext cx="117600" cy="12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33fc611448c_0_275"/>
          <p:cNvSpPr/>
          <p:nvPr/>
        </p:nvSpPr>
        <p:spPr>
          <a:xfrm>
            <a:off x="7059038" y="23473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33fc611448c_0_275"/>
          <p:cNvSpPr/>
          <p:nvPr/>
        </p:nvSpPr>
        <p:spPr>
          <a:xfrm>
            <a:off x="7662922" y="2347305"/>
            <a:ext cx="183900" cy="128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33fc611448c_0_275"/>
          <p:cNvSpPr/>
          <p:nvPr/>
        </p:nvSpPr>
        <p:spPr>
          <a:xfrm>
            <a:off x="6436348" y="26951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33fc611448c_0_275"/>
          <p:cNvSpPr/>
          <p:nvPr/>
        </p:nvSpPr>
        <p:spPr>
          <a:xfrm>
            <a:off x="7059038" y="26959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33fc611448c_0_275"/>
          <p:cNvSpPr/>
          <p:nvPr/>
        </p:nvSpPr>
        <p:spPr>
          <a:xfrm>
            <a:off x="7662922" y="2698138"/>
            <a:ext cx="183000" cy="1260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33fc611448c_0_275"/>
          <p:cNvSpPr/>
          <p:nvPr/>
        </p:nvSpPr>
        <p:spPr>
          <a:xfrm>
            <a:off x="6436348" y="30437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33fc611448c_0_275"/>
          <p:cNvSpPr/>
          <p:nvPr/>
        </p:nvSpPr>
        <p:spPr>
          <a:xfrm>
            <a:off x="7059038" y="30445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33fc611448c_0_275"/>
          <p:cNvSpPr/>
          <p:nvPr/>
        </p:nvSpPr>
        <p:spPr>
          <a:xfrm>
            <a:off x="7661880" y="3044505"/>
            <a:ext cx="156900" cy="1284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33fc611448c_0_275"/>
          <p:cNvSpPr/>
          <p:nvPr/>
        </p:nvSpPr>
        <p:spPr>
          <a:xfrm>
            <a:off x="6436348" y="3392361"/>
            <a:ext cx="99900" cy="12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33fc611448c_0_275"/>
          <p:cNvSpPr/>
          <p:nvPr/>
        </p:nvSpPr>
        <p:spPr>
          <a:xfrm>
            <a:off x="7051002" y="33931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33fc611448c_0_275"/>
          <p:cNvSpPr/>
          <p:nvPr/>
        </p:nvSpPr>
        <p:spPr>
          <a:xfrm>
            <a:off x="7680289" y="3393105"/>
            <a:ext cx="151800" cy="1260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33fc611448c_0_275"/>
          <p:cNvSpPr/>
          <p:nvPr/>
        </p:nvSpPr>
        <p:spPr>
          <a:xfrm>
            <a:off x="6436348" y="3740961"/>
            <a:ext cx="99900" cy="126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33fc611448c_0_275"/>
          <p:cNvSpPr/>
          <p:nvPr/>
        </p:nvSpPr>
        <p:spPr>
          <a:xfrm>
            <a:off x="7059038" y="3741705"/>
            <a:ext cx="48259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33fc611448c_0_275"/>
          <p:cNvSpPr/>
          <p:nvPr/>
        </p:nvSpPr>
        <p:spPr>
          <a:xfrm>
            <a:off x="7665452" y="3743938"/>
            <a:ext cx="180300" cy="1239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33fc611448c_0_275"/>
          <p:cNvSpPr/>
          <p:nvPr/>
        </p:nvSpPr>
        <p:spPr>
          <a:xfrm>
            <a:off x="6436348" y="4089561"/>
            <a:ext cx="99900" cy="1269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3fc611448c_0_275"/>
          <p:cNvSpPr/>
          <p:nvPr/>
        </p:nvSpPr>
        <p:spPr>
          <a:xfrm>
            <a:off x="7051002" y="4090305"/>
            <a:ext cx="84000" cy="128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33fc611448c_0_275"/>
          <p:cNvSpPr/>
          <p:nvPr/>
        </p:nvSpPr>
        <p:spPr>
          <a:xfrm>
            <a:off x="7661582" y="4090305"/>
            <a:ext cx="184500" cy="1284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fc611448c_0_27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4" name="Google Shape;484;g33fc611448c_0_279"/>
          <p:cNvSpPr txBox="1"/>
          <p:nvPr/>
        </p:nvSpPr>
        <p:spPr>
          <a:xfrm>
            <a:off x="613568" y="128365"/>
            <a:ext cx="5863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Gini vs Error clasificación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485" name="Google Shape;485;g33fc611448c_0_279"/>
          <p:cNvSpPr txBox="1"/>
          <p:nvPr/>
        </p:nvSpPr>
        <p:spPr>
          <a:xfrm>
            <a:off x="718374" y="964014"/>
            <a:ext cx="74637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Preferible Gini (medida de impureza, ejemplo anterior)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Valores pequeños significan que un nodo contiene predominantemente muestras de una única clase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Entropía es similar a 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fc611448c_0_28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1" name="Google Shape;491;g33fc611448c_0_283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492" name="Google Shape;492;g33fc611448c_0_283"/>
          <p:cNvSpPr txBox="1"/>
          <p:nvPr/>
        </p:nvSpPr>
        <p:spPr>
          <a:xfrm>
            <a:off x="1237296" y="1449132"/>
            <a:ext cx="2919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3fc611448c_0_28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8" name="Google Shape;498;g33fc611448c_0_287"/>
          <p:cNvSpPr txBox="1"/>
          <p:nvPr/>
        </p:nvSpPr>
        <p:spPr>
          <a:xfrm>
            <a:off x="613568" y="128365"/>
            <a:ext cx="431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Conclusiones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499" name="Google Shape;499;g33fc611448c_0_287"/>
          <p:cNvSpPr txBox="1"/>
          <p:nvPr/>
        </p:nvSpPr>
        <p:spPr>
          <a:xfrm>
            <a:off x="718374" y="811584"/>
            <a:ext cx="8273100" cy="3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e interpretables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 binaria o multiclase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 numéricas y categóricas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necesidad de normalización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Estimación de la probabilidad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Útiles cuando se utilizan en combinación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Boosted Trees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Cuando hay muchas variables, riesgo de overfitting: control de la complejidad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peores que las de otros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miran al futuro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fc611448c_0_29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5" name="Google Shape;505;g33fc611448c_0_291"/>
          <p:cNvSpPr txBox="1"/>
          <p:nvPr/>
        </p:nvSpPr>
        <p:spPr>
          <a:xfrm>
            <a:off x="613568" y="128365"/>
            <a:ext cx="4786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Sobre series temporales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506" name="Google Shape;506;g33fc611448c_0_291"/>
          <p:cNvSpPr/>
          <p:nvPr/>
        </p:nvSpPr>
        <p:spPr>
          <a:xfrm>
            <a:off x="1675050" y="818999"/>
            <a:ext cx="5423100" cy="3541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fc611448c_0_29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2" name="Google Shape;512;g33fc611448c_0_295"/>
          <p:cNvSpPr txBox="1"/>
          <p:nvPr/>
        </p:nvSpPr>
        <p:spPr>
          <a:xfrm>
            <a:off x="718374" y="1240206"/>
            <a:ext cx="3881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6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33fc611448c_0_295"/>
          <p:cNvSpPr txBox="1"/>
          <p:nvPr/>
        </p:nvSpPr>
        <p:spPr>
          <a:xfrm>
            <a:off x="613579" y="128375"/>
            <a:ext cx="287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fc611448c_0_29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19" name="Google Shape;519;g33fc611448c_0_299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c611448c_0_23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8" name="Google Shape;128;g33fc611448c_0_235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29" name="Google Shape;129;g33fc611448c_0_235"/>
          <p:cNvSpPr txBox="1"/>
          <p:nvPr/>
        </p:nvSpPr>
        <p:spPr>
          <a:xfrm>
            <a:off x="1237296" y="1449132"/>
            <a:ext cx="2919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c611448c_0_23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g33fc611448c_0_239"/>
          <p:cNvSpPr txBox="1"/>
          <p:nvPr/>
        </p:nvSpPr>
        <p:spPr>
          <a:xfrm>
            <a:off x="613568" y="128365"/>
            <a:ext cx="348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Intuición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36" name="Google Shape;136;g33fc611448c_0_239"/>
          <p:cNvSpPr txBox="1"/>
          <p:nvPr/>
        </p:nvSpPr>
        <p:spPr>
          <a:xfrm>
            <a:off x="718374" y="811586"/>
            <a:ext cx="7232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el problema de clasificación: concesión de un préstamo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33fc611448c_0_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923" y="1347750"/>
            <a:ext cx="5098153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fc611448c_0_2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g33fc611448c_0_243"/>
          <p:cNvSpPr/>
          <p:nvPr/>
        </p:nvSpPr>
        <p:spPr>
          <a:xfrm>
            <a:off x="516725" y="1239805"/>
            <a:ext cx="5044200" cy="338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3fc611448c_0_243"/>
          <p:cNvSpPr txBox="1"/>
          <p:nvPr/>
        </p:nvSpPr>
        <p:spPr>
          <a:xfrm>
            <a:off x="718374" y="811584"/>
            <a:ext cx="7663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trasladamos este proceso a datos? Segmentando el espacio de características en regiones sencillas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3fc611448c_0_243"/>
          <p:cNvSpPr txBox="1"/>
          <p:nvPr/>
        </p:nvSpPr>
        <p:spPr>
          <a:xfrm>
            <a:off x="613568" y="128365"/>
            <a:ext cx="348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Intuición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46" name="Google Shape;146;g33fc611448c_0_243"/>
          <p:cNvSpPr txBox="1"/>
          <p:nvPr/>
        </p:nvSpPr>
        <p:spPr>
          <a:xfrm>
            <a:off x="6840074" y="1908503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3fc611448c_0_243"/>
          <p:cNvSpPr txBox="1"/>
          <p:nvPr/>
        </p:nvSpPr>
        <p:spPr>
          <a:xfrm>
            <a:off x="7640000" y="2840865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3fc611448c_0_243"/>
          <p:cNvSpPr txBox="1"/>
          <p:nvPr/>
        </p:nvSpPr>
        <p:spPr>
          <a:xfrm>
            <a:off x="6157137" y="2840865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3fc611448c_0_243"/>
          <p:cNvSpPr/>
          <p:nvPr/>
        </p:nvSpPr>
        <p:spPr>
          <a:xfrm>
            <a:off x="6991350" y="2296489"/>
            <a:ext cx="751204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fc611448c_0_243"/>
          <p:cNvSpPr/>
          <p:nvPr/>
        </p:nvSpPr>
        <p:spPr>
          <a:xfrm>
            <a:off x="7734030" y="2732147"/>
            <a:ext cx="45720" cy="36194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3fc611448c_0_243"/>
          <p:cNvSpPr/>
          <p:nvPr/>
        </p:nvSpPr>
        <p:spPr>
          <a:xfrm>
            <a:off x="7734030" y="2732147"/>
            <a:ext cx="45720" cy="36194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3fc611448c_0_243"/>
          <p:cNvSpPr/>
          <p:nvPr/>
        </p:nvSpPr>
        <p:spPr>
          <a:xfrm>
            <a:off x="6355351" y="2296489"/>
            <a:ext cx="636270" cy="445769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3fc611448c_0_243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fc611448c_0_243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3fc611448c_0_243"/>
          <p:cNvSpPr txBox="1"/>
          <p:nvPr/>
        </p:nvSpPr>
        <p:spPr>
          <a:xfrm>
            <a:off x="7420825" y="2243315"/>
            <a:ext cx="22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3fc611448c_0_243"/>
          <p:cNvSpPr txBox="1"/>
          <p:nvPr/>
        </p:nvSpPr>
        <p:spPr>
          <a:xfrm>
            <a:off x="6265450" y="2243315"/>
            <a:ext cx="22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3fc611448c_0_243"/>
          <p:cNvSpPr txBox="1"/>
          <p:nvPr/>
        </p:nvSpPr>
        <p:spPr>
          <a:xfrm>
            <a:off x="5739500" y="3610440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3fc611448c_0_243"/>
          <p:cNvSpPr txBox="1"/>
          <p:nvPr/>
        </p:nvSpPr>
        <p:spPr>
          <a:xfrm>
            <a:off x="6527800" y="3628390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3fc611448c_0_243"/>
          <p:cNvSpPr txBox="1"/>
          <p:nvPr/>
        </p:nvSpPr>
        <p:spPr>
          <a:xfrm>
            <a:off x="7274900" y="3601465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fc611448c_0_243"/>
          <p:cNvSpPr txBox="1"/>
          <p:nvPr/>
        </p:nvSpPr>
        <p:spPr>
          <a:xfrm>
            <a:off x="8063200" y="3619415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3fc611448c_0_243"/>
          <p:cNvSpPr/>
          <p:nvPr/>
        </p:nvSpPr>
        <p:spPr>
          <a:xfrm>
            <a:off x="7791274" y="3228852"/>
            <a:ext cx="400684" cy="291464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3fc611448c_0_243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3fc611448c_0_243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3fc611448c_0_243"/>
          <p:cNvSpPr/>
          <p:nvPr/>
        </p:nvSpPr>
        <p:spPr>
          <a:xfrm>
            <a:off x="7492111" y="3228852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3fc611448c_0_243"/>
          <p:cNvSpPr/>
          <p:nvPr/>
        </p:nvSpPr>
        <p:spPr>
          <a:xfrm>
            <a:off x="7459939" y="3485575"/>
            <a:ext cx="43179" cy="40639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3fc611448c_0_243"/>
          <p:cNvSpPr/>
          <p:nvPr/>
        </p:nvSpPr>
        <p:spPr>
          <a:xfrm>
            <a:off x="7459939" y="3485575"/>
            <a:ext cx="43179" cy="40639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3fc611448c_0_243"/>
          <p:cNvSpPr txBox="1"/>
          <p:nvPr/>
        </p:nvSpPr>
        <p:spPr>
          <a:xfrm>
            <a:off x="8098201" y="3221115"/>
            <a:ext cx="21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3fc611448c_0_243"/>
          <p:cNvSpPr txBox="1"/>
          <p:nvPr/>
        </p:nvSpPr>
        <p:spPr>
          <a:xfrm>
            <a:off x="7304275" y="3197844"/>
            <a:ext cx="21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3fc611448c_0_243"/>
          <p:cNvSpPr/>
          <p:nvPr/>
        </p:nvSpPr>
        <p:spPr>
          <a:xfrm>
            <a:off x="6308412" y="3228852"/>
            <a:ext cx="351154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3fc611448c_0_243"/>
          <p:cNvSpPr/>
          <p:nvPr/>
        </p:nvSpPr>
        <p:spPr>
          <a:xfrm>
            <a:off x="6648824" y="3513524"/>
            <a:ext cx="43179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3fc611448c_0_243"/>
          <p:cNvSpPr/>
          <p:nvPr/>
        </p:nvSpPr>
        <p:spPr>
          <a:xfrm>
            <a:off x="6648824" y="3513524"/>
            <a:ext cx="43179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3fc611448c_0_243"/>
          <p:cNvSpPr/>
          <p:nvPr/>
        </p:nvSpPr>
        <p:spPr>
          <a:xfrm>
            <a:off x="5958825" y="3228852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3fc611448c_0_243"/>
          <p:cNvSpPr/>
          <p:nvPr/>
        </p:nvSpPr>
        <p:spPr>
          <a:xfrm>
            <a:off x="5925082" y="3496452"/>
            <a:ext cx="43814" cy="39369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3fc611448c_0_243"/>
          <p:cNvSpPr/>
          <p:nvPr/>
        </p:nvSpPr>
        <p:spPr>
          <a:xfrm>
            <a:off x="5925082" y="3496452"/>
            <a:ext cx="43814" cy="39369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fc611448c_0_243"/>
          <p:cNvSpPr txBox="1"/>
          <p:nvPr/>
        </p:nvSpPr>
        <p:spPr>
          <a:xfrm>
            <a:off x="6545372" y="3183322"/>
            <a:ext cx="27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3fc611448c_0_243"/>
          <p:cNvSpPr txBox="1"/>
          <p:nvPr/>
        </p:nvSpPr>
        <p:spPr>
          <a:xfrm>
            <a:off x="5760635" y="3183322"/>
            <a:ext cx="27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3fc611448c_0_243"/>
          <p:cNvSpPr/>
          <p:nvPr/>
        </p:nvSpPr>
        <p:spPr>
          <a:xfrm>
            <a:off x="2629924" y="1628050"/>
            <a:ext cx="12064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3fc611448c_0_243"/>
          <p:cNvSpPr txBox="1"/>
          <p:nvPr/>
        </p:nvSpPr>
        <p:spPr>
          <a:xfrm>
            <a:off x="2586100" y="4224463"/>
            <a:ext cx="124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3fc611448c_0_243"/>
          <p:cNvSpPr/>
          <p:nvPr/>
        </p:nvSpPr>
        <p:spPr>
          <a:xfrm>
            <a:off x="1117138" y="2686999"/>
            <a:ext cx="1524635" cy="12064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3fc611448c_0_243"/>
          <p:cNvSpPr/>
          <p:nvPr/>
        </p:nvSpPr>
        <p:spPr>
          <a:xfrm>
            <a:off x="2629939" y="2925549"/>
            <a:ext cx="1524635" cy="12064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3fc611448c_0_243"/>
          <p:cNvSpPr txBox="1"/>
          <p:nvPr/>
        </p:nvSpPr>
        <p:spPr>
          <a:xfrm>
            <a:off x="929525" y="2506135"/>
            <a:ext cx="134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fc611448c_0_24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7" name="Google Shape;187;g33fc611448c_0_247"/>
          <p:cNvSpPr txBox="1"/>
          <p:nvPr/>
        </p:nvSpPr>
        <p:spPr>
          <a:xfrm>
            <a:off x="6040913" y="3181350"/>
            <a:ext cx="2851200" cy="86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69" l="-4269" r="0" t="-76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3fc611448c_0_247"/>
          <p:cNvSpPr txBox="1"/>
          <p:nvPr/>
        </p:nvSpPr>
        <p:spPr>
          <a:xfrm>
            <a:off x="613568" y="128365"/>
            <a:ext cx="54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Nomenclatura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89" name="Google Shape;189;g33fc611448c_0_247"/>
          <p:cNvSpPr txBox="1"/>
          <p:nvPr/>
        </p:nvSpPr>
        <p:spPr>
          <a:xfrm>
            <a:off x="6840074" y="895350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3fc611448c_0_247"/>
          <p:cNvSpPr txBox="1"/>
          <p:nvPr/>
        </p:nvSpPr>
        <p:spPr>
          <a:xfrm>
            <a:off x="7640000" y="1827712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3fc611448c_0_247"/>
          <p:cNvSpPr txBox="1"/>
          <p:nvPr/>
        </p:nvSpPr>
        <p:spPr>
          <a:xfrm>
            <a:off x="6157137" y="1827712"/>
            <a:ext cx="2412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3fc611448c_0_247"/>
          <p:cNvSpPr/>
          <p:nvPr/>
        </p:nvSpPr>
        <p:spPr>
          <a:xfrm>
            <a:off x="6991350" y="1283336"/>
            <a:ext cx="751204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3fc611448c_0_247"/>
          <p:cNvSpPr/>
          <p:nvPr/>
        </p:nvSpPr>
        <p:spPr>
          <a:xfrm>
            <a:off x="7734030" y="1718994"/>
            <a:ext cx="45720" cy="36194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3fc611448c_0_247"/>
          <p:cNvSpPr/>
          <p:nvPr/>
        </p:nvSpPr>
        <p:spPr>
          <a:xfrm>
            <a:off x="7734030" y="1718994"/>
            <a:ext cx="45720" cy="36194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3fc611448c_0_247"/>
          <p:cNvSpPr/>
          <p:nvPr/>
        </p:nvSpPr>
        <p:spPr>
          <a:xfrm>
            <a:off x="6355351" y="1283336"/>
            <a:ext cx="636270" cy="445769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3fc611448c_0_247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3fc611448c_0_247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3fc611448c_0_247"/>
          <p:cNvSpPr txBox="1"/>
          <p:nvPr/>
        </p:nvSpPr>
        <p:spPr>
          <a:xfrm>
            <a:off x="7420825" y="1230162"/>
            <a:ext cx="22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3fc611448c_0_247"/>
          <p:cNvSpPr txBox="1"/>
          <p:nvPr/>
        </p:nvSpPr>
        <p:spPr>
          <a:xfrm>
            <a:off x="6265450" y="1230162"/>
            <a:ext cx="228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3fc611448c_0_247"/>
          <p:cNvSpPr txBox="1"/>
          <p:nvPr/>
        </p:nvSpPr>
        <p:spPr>
          <a:xfrm>
            <a:off x="5739500" y="2597287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3fc611448c_0_247"/>
          <p:cNvSpPr txBox="1"/>
          <p:nvPr/>
        </p:nvSpPr>
        <p:spPr>
          <a:xfrm>
            <a:off x="6527800" y="2615237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3fc611448c_0_247"/>
          <p:cNvSpPr txBox="1"/>
          <p:nvPr/>
        </p:nvSpPr>
        <p:spPr>
          <a:xfrm>
            <a:off x="7274900" y="2588312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3fc611448c_0_247"/>
          <p:cNvSpPr txBox="1"/>
          <p:nvPr/>
        </p:nvSpPr>
        <p:spPr>
          <a:xfrm>
            <a:off x="8063200" y="2606262"/>
            <a:ext cx="317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3fc611448c_0_247"/>
          <p:cNvSpPr/>
          <p:nvPr/>
        </p:nvSpPr>
        <p:spPr>
          <a:xfrm>
            <a:off x="7791274" y="2215699"/>
            <a:ext cx="400684" cy="291464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fc611448c_0_247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fc611448c_0_247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fc611448c_0_247"/>
          <p:cNvSpPr/>
          <p:nvPr/>
        </p:nvSpPr>
        <p:spPr>
          <a:xfrm>
            <a:off x="7492111" y="2215699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3fc611448c_0_247"/>
          <p:cNvSpPr/>
          <p:nvPr/>
        </p:nvSpPr>
        <p:spPr>
          <a:xfrm>
            <a:off x="7459939" y="2472422"/>
            <a:ext cx="43179" cy="40639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3fc611448c_0_247"/>
          <p:cNvSpPr/>
          <p:nvPr/>
        </p:nvSpPr>
        <p:spPr>
          <a:xfrm>
            <a:off x="7459939" y="2472422"/>
            <a:ext cx="43179" cy="40639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fc611448c_0_247"/>
          <p:cNvSpPr txBox="1"/>
          <p:nvPr/>
        </p:nvSpPr>
        <p:spPr>
          <a:xfrm>
            <a:off x="8098201" y="2207962"/>
            <a:ext cx="21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3fc611448c_0_247"/>
          <p:cNvSpPr txBox="1"/>
          <p:nvPr/>
        </p:nvSpPr>
        <p:spPr>
          <a:xfrm>
            <a:off x="7304275" y="2184691"/>
            <a:ext cx="21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3fc611448c_0_247"/>
          <p:cNvSpPr/>
          <p:nvPr/>
        </p:nvSpPr>
        <p:spPr>
          <a:xfrm>
            <a:off x="6308412" y="2215699"/>
            <a:ext cx="351154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3fc611448c_0_247"/>
          <p:cNvSpPr/>
          <p:nvPr/>
        </p:nvSpPr>
        <p:spPr>
          <a:xfrm>
            <a:off x="6648824" y="2500371"/>
            <a:ext cx="43179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3fc611448c_0_247"/>
          <p:cNvSpPr/>
          <p:nvPr/>
        </p:nvSpPr>
        <p:spPr>
          <a:xfrm>
            <a:off x="6648824" y="2500371"/>
            <a:ext cx="43179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3fc611448c_0_247"/>
          <p:cNvSpPr/>
          <p:nvPr/>
        </p:nvSpPr>
        <p:spPr>
          <a:xfrm>
            <a:off x="5958825" y="2215699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3fc611448c_0_247"/>
          <p:cNvSpPr/>
          <p:nvPr/>
        </p:nvSpPr>
        <p:spPr>
          <a:xfrm>
            <a:off x="5925082" y="2483299"/>
            <a:ext cx="43814" cy="39369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3fc611448c_0_247"/>
          <p:cNvSpPr/>
          <p:nvPr/>
        </p:nvSpPr>
        <p:spPr>
          <a:xfrm>
            <a:off x="5925082" y="2483299"/>
            <a:ext cx="43814" cy="39369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3fc611448c_0_247"/>
          <p:cNvSpPr txBox="1"/>
          <p:nvPr/>
        </p:nvSpPr>
        <p:spPr>
          <a:xfrm>
            <a:off x="6545372" y="2170169"/>
            <a:ext cx="27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fc611448c_0_247"/>
          <p:cNvSpPr txBox="1"/>
          <p:nvPr/>
        </p:nvSpPr>
        <p:spPr>
          <a:xfrm>
            <a:off x="5760635" y="2170169"/>
            <a:ext cx="277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3fc611448c_0_247"/>
          <p:cNvSpPr/>
          <p:nvPr/>
        </p:nvSpPr>
        <p:spPr>
          <a:xfrm>
            <a:off x="2629924" y="1628050"/>
            <a:ext cx="12064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3fc611448c_0_247"/>
          <p:cNvSpPr txBox="1"/>
          <p:nvPr/>
        </p:nvSpPr>
        <p:spPr>
          <a:xfrm>
            <a:off x="2586100" y="4224463"/>
            <a:ext cx="1245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3fc611448c_0_247"/>
          <p:cNvSpPr/>
          <p:nvPr/>
        </p:nvSpPr>
        <p:spPr>
          <a:xfrm>
            <a:off x="1117138" y="2686999"/>
            <a:ext cx="1524635" cy="12064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3fc611448c_0_247"/>
          <p:cNvSpPr/>
          <p:nvPr/>
        </p:nvSpPr>
        <p:spPr>
          <a:xfrm>
            <a:off x="2629939" y="2925549"/>
            <a:ext cx="1524635" cy="12064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3fc611448c_0_247"/>
          <p:cNvSpPr txBox="1"/>
          <p:nvPr/>
        </p:nvSpPr>
        <p:spPr>
          <a:xfrm>
            <a:off x="929525" y="2506135"/>
            <a:ext cx="1347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3fc611448c_0_247"/>
          <p:cNvSpPr/>
          <p:nvPr/>
        </p:nvSpPr>
        <p:spPr>
          <a:xfrm>
            <a:off x="516725" y="1239805"/>
            <a:ext cx="5044200" cy="338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fc611448c_0_15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1" name="Google Shape;231;g33fc611448c_0_158"/>
          <p:cNvSpPr txBox="1"/>
          <p:nvPr/>
        </p:nvSpPr>
        <p:spPr>
          <a:xfrm>
            <a:off x="613568" y="128365"/>
            <a:ext cx="54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Predicción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2" name="Google Shape;232;g33fc611448c_0_158"/>
          <p:cNvSpPr txBox="1"/>
          <p:nvPr/>
        </p:nvSpPr>
        <p:spPr>
          <a:xfrm>
            <a:off x="718374" y="811584"/>
            <a:ext cx="76635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Una vez segmentado el espacio de características, para cada nueva observación que cae en alguna de las regiones se predice: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 moda de etiquetas (majority vote)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media de etiquetas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NOTA: Existen distintos algoritmos para implementar árboles de decisión: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ID3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C4.5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CART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... scikit-learn utiliza CART, que solo permite decisiones binarias (cada nodo tiene dos ramas).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estimación de la probabilidad se calcula como % de la clase mayoritaria en una hoja: P(y=k|x). Tiende a P(y=k|x) = 1, por lo que es necesario controlar la complejidad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fc611448c_0_25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8" name="Google Shape;238;g33fc611448c_0_251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239" name="Google Shape;239;g33fc611448c_0_251"/>
          <p:cNvSpPr txBox="1"/>
          <p:nvPr/>
        </p:nvSpPr>
        <p:spPr>
          <a:xfrm>
            <a:off x="1237296" y="1449132"/>
            <a:ext cx="29196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c611448c_0_25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5" name="Google Shape;245;g33fc611448c_0_255"/>
          <p:cNvSpPr txBox="1"/>
          <p:nvPr/>
        </p:nvSpPr>
        <p:spPr>
          <a:xfrm>
            <a:off x="613568" y="128365"/>
            <a:ext cx="5071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Construcción del árbol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46" name="Google Shape;246;g33fc611448c_0_255"/>
          <p:cNvSpPr txBox="1"/>
          <p:nvPr/>
        </p:nvSpPr>
        <p:spPr>
          <a:xfrm>
            <a:off x="718374" y="924009"/>
            <a:ext cx="76341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Empezamos con el árbol vacío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Seleccionamos la característica sobre la que particionar el espacio (</a:t>
            </a:r>
            <a:r>
              <a:rPr b="0" i="1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minimizar error cuadrático medio (MSE)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Mínimo error de clasificación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Mínima impureza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Máxima entropía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cada región resultante repetimos el proceso (recursive splitting), hasta que se cumpla un criterio de parada: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Todas las muestras con única variable target 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8" lvl="1" marL="8362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Profundidad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Número de muestras en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 en el criterio de splitting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3fc611448c_0_255"/>
          <p:cNvSpPr/>
          <p:nvPr/>
        </p:nvSpPr>
        <p:spPr>
          <a:xfrm>
            <a:off x="4343400" y="4487036"/>
            <a:ext cx="4267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https://scikit-learn.org/stable/modules/tree.html#tips-on-practical-use</a:t>
            </a:r>
            <a:endParaRPr b="0" i="0" sz="1100" u="none" cap="none" strike="noStrike">
              <a:solidFill>
                <a:srgbClr val="1055D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fc611448c_0_25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3" name="Google Shape;253;g33fc611448c_0_259"/>
          <p:cNvSpPr txBox="1"/>
          <p:nvPr/>
        </p:nvSpPr>
        <p:spPr>
          <a:xfrm>
            <a:off x="613568" y="128365"/>
            <a:ext cx="6427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rgbClr val="4A4A4A"/>
                </a:solidFill>
              </a:rPr>
              <a:t>Métricas clasificación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54" name="Google Shape;254;g33fc611448c_0_259"/>
          <p:cNvSpPr txBox="1"/>
          <p:nvPr/>
        </p:nvSpPr>
        <p:spPr>
          <a:xfrm>
            <a:off x="718374" y="811584"/>
            <a:ext cx="7663500" cy="320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39" l="-1739" r="-1989" t="-20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