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6" roundtripDataSignature="AMtx7mja7J4QIr8xfcaxJshx2FPmugXd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DAB3AF-3DED-40E8-A663-C27F8FED8276}">
  <a:tblStyle styleId="{D7DAB3AF-3DED-40E8-A663-C27F8FED8276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385750"/>
            <a:ext cx="6096300" cy="1928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fc531af36_0_81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fc531af36_0_81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fc531af36_0_19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fc531af36_0_19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fc531af36_0_19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3fc531af36_0_19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3fc531af36_0_19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3fc531af36_0_19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3fc531af36_0_20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3fc531af36_0_20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fc531af36_0_20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fc531af36_0_20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fc531af36_0_21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fc531af36_0_21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3fc531af36_0_21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3fc531af36_0_21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3fc531af36_0_21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3fc531af36_0_21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fc531af36_0_357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3fc531af36_0_357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fc531af36_0_15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fc531af36_0_15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fc531af36_0_16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fc531af36_0_16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fc531af36_0_16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fc531af36_0_16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fc531af36_0_170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fc531af36_0_170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fc531af36_0_174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fc531af36_0_174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fc531af36_0_178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fc531af36_0_178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fc531af36_0_182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3fc531af36_0_182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fc531af36_0_186:notes"/>
          <p:cNvSpPr/>
          <p:nvPr>
            <p:ph idx="2" type="sldImg"/>
          </p:nvPr>
        </p:nvSpPr>
        <p:spPr>
          <a:xfrm>
            <a:off x="508400" y="385763"/>
            <a:ext cx="81279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fc531af36_0_186:notes"/>
          <p:cNvSpPr txBox="1"/>
          <p:nvPr>
            <p:ph idx="1" type="body"/>
          </p:nvPr>
        </p:nvSpPr>
        <p:spPr>
          <a:xfrm>
            <a:off x="914400" y="2443163"/>
            <a:ext cx="7315200" cy="23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0.png"/><Relationship Id="rId5" Type="http://schemas.openxmlformats.org/officeDocument/2006/relationships/image" Target="../media/image14.png"/><Relationship Id="rId6" Type="http://schemas.openxmlformats.org/officeDocument/2006/relationships/image" Target="../media/image1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3.png"/><Relationship Id="rId3" Type="http://schemas.openxmlformats.org/officeDocument/2006/relationships/image" Target="../media/image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Blanca">
  <p:cSld name="SECTION_HEADER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g33fc531af36_0_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33fc531af36_0_10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g33fc531af36_0_105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3200"/>
              <a:buNone/>
              <a:defRPr b="1" sz="3200">
                <a:solidFill>
                  <a:srgbClr val="1D1D30"/>
                </a:solidFill>
              </a:defRPr>
            </a:lvl9pPr>
          </a:lstStyle>
          <a:p/>
        </p:txBody>
      </p:sp>
      <p:sp>
        <p:nvSpPr>
          <p:cNvPr id="68" name="Google Shape;68;g33fc531af36_0_105"/>
          <p:cNvSpPr txBox="1"/>
          <p:nvPr>
            <p:ph idx="1" type="body"/>
          </p:nvPr>
        </p:nvSpPr>
        <p:spPr>
          <a:xfrm>
            <a:off x="4263725" y="1010213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  <p:cxnSp>
        <p:nvCxnSpPr>
          <p:cNvPr id="69" name="Google Shape;69;g33fc531af36_0_10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1" type="tx">
  <p:cSld name="TITLE_AND_BODY">
    <p:bg>
      <p:bgPr>
        <a:solidFill>
          <a:srgbClr val="1D1D3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g33fc531af36_0_11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3fc531af36_0_111"/>
          <p:cNvSpPr txBox="1"/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73" name="Google Shape;73;g33fc531af36_0_11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4" name="Google Shape;74;g33fc531af36_0_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g33fc531af36_0_11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g33fc531af36_0_111"/>
          <p:cNvSpPr txBox="1"/>
          <p:nvPr>
            <p:ph idx="1" type="body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V2">
  <p:cSld name="TITLE_AND_BODY_1">
    <p:bg>
      <p:bgPr>
        <a:solidFill>
          <a:srgbClr val="1D1D30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g33fc531af36_0_11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33fc531af36_0_118"/>
          <p:cNvSpPr txBox="1"/>
          <p:nvPr>
            <p:ph type="title"/>
          </p:nvPr>
        </p:nvSpPr>
        <p:spPr>
          <a:xfrm>
            <a:off x="530050" y="1070075"/>
            <a:ext cx="3435000" cy="15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0" name="Google Shape;80;g33fc531af36_0_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33fc531af36_0_1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2" name="Google Shape;82;g33fc531af36_0_11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" name="Google Shape;83;g33fc531af36_0_118"/>
          <p:cNvSpPr txBox="1"/>
          <p:nvPr>
            <p:ph idx="1" type="body"/>
          </p:nvPr>
        </p:nvSpPr>
        <p:spPr>
          <a:xfrm>
            <a:off x="4372875" y="889888"/>
            <a:ext cx="42225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rgbClr val="1D1D30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3fc531af36_0_125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3fc531af36_0_125"/>
          <p:cNvSpPr txBox="1"/>
          <p:nvPr>
            <p:ph type="title"/>
          </p:nvPr>
        </p:nvSpPr>
        <p:spPr>
          <a:xfrm>
            <a:off x="311700" y="445025"/>
            <a:ext cx="4440300" cy="16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b="1" sz="32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87" name="Google Shape;87;g33fc531af36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33fc531af36_0_125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9" name="Google Shape;89;g33fc531af36_0_125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rgbClr val="1D1D30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g33fc531af36_0_131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33fc531af36_0_131"/>
          <p:cNvSpPr txBox="1"/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/>
        </p:txBody>
      </p:sp>
      <p:sp>
        <p:nvSpPr>
          <p:cNvPr id="93" name="Google Shape;93;g33fc531af36_0_131"/>
          <p:cNvSpPr txBox="1"/>
          <p:nvPr>
            <p:ph idx="1" type="body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b="1" sz="2200">
                <a:solidFill>
                  <a:srgbClr val="161625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/>
        </p:txBody>
      </p:sp>
      <p:pic>
        <p:nvPicPr>
          <p:cNvPr id="94" name="Google Shape;94;g33fc531af36_0_1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3fc531af36_0_13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6" name="Google Shape;96;g33fc531af36_0_13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MAIN_POINT">
    <p:bg>
      <p:bgPr>
        <a:solidFill>
          <a:srgbClr val="1D1D3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3fc531af36_0_138"/>
          <p:cNvPicPr preferRelativeResize="0"/>
          <p:nvPr/>
        </p:nvPicPr>
        <p:blipFill rotWithShape="1">
          <a:blip r:embed="rId2">
            <a:alphaModFix/>
          </a:blip>
          <a:srcRect b="69" l="0" r="0" t="69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fc531af36_0_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3fc531af36_0_13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1" name="Google Shape;101;g33fc531af36_0_138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marilla">
  <p:cSld name="MAIN_POINT_1">
    <p:bg>
      <p:bgPr>
        <a:solidFill>
          <a:srgbClr val="1D1D30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33fc531af36_0_1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3fc531af36_0_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g33fc531af36_0_143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6" name="Google Shape;106;g33fc531af36_0_143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l" type="blank">
  <p:cSld name="BLANK">
    <p:bg>
      <p:bgPr>
        <a:solidFill>
          <a:srgbClr val="1D1D30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3fc531af36_0_148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3fc531af36_0_148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3fc531af36_0_148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g33fc531af36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g33fc531af36_0_148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113" name="Google Shape;113;g33fc531af36_0_148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4" name="Google Shape;114;g33fc531af36_0_1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33fc531af36_0_148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16" name="Google Shape;116;g33fc531af36_0_1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0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200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 Azul" type="title">
  <p:cSld name="TITLE">
    <p:bg>
      <p:bgPr>
        <a:solidFill>
          <a:srgbClr val="1D1D30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g33fc531af36_0_89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g33fc531af36_0_89"/>
          <p:cNvSpPr txBox="1"/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b="1"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b="1" sz="5200"/>
            </a:lvl9pPr>
          </a:lstStyle>
          <a:p/>
        </p:txBody>
      </p:sp>
      <p:sp>
        <p:nvSpPr>
          <p:cNvPr id="51" name="Google Shape;51;g33fc531af36_0_8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b="1" sz="2800">
                <a:solidFill>
                  <a:srgbClr val="1D1D30"/>
                </a:solidFill>
              </a:defRPr>
            </a:lvl9pPr>
          </a:lstStyle>
          <a:p/>
        </p:txBody>
      </p:sp>
      <p:pic>
        <p:nvPicPr>
          <p:cNvPr id="52" name="Google Shape;52;g33fc531af36_0_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Retícula Azul" type="secHead">
  <p:cSld name="SECTION_HEADER">
    <p:bg>
      <p:bgPr>
        <a:solidFill>
          <a:srgbClr val="1D1D3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g33fc531af36_0_94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g33fc531af36_0_9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g33fc531af36_0_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Azul">
  <p:cSld name="SECTION_HEADER_1">
    <p:bg>
      <p:bgPr>
        <a:solidFill>
          <a:srgbClr val="1D1D30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g33fc531af36_0_9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g33fc531af36_0_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acía blanca">
  <p:cSld name="SECTION_HEADER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g33fc531af36_0_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g33fc531af36_0_10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33fc531af36_0_101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cap="flat" cmpd="sng" w="9525">
            <a:solidFill>
              <a:srgbClr val="FF743B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/>
          <p:nvPr/>
        </p:nvSpPr>
        <p:spPr>
          <a:xfrm>
            <a:off x="321468" y="228600"/>
            <a:ext cx="236220" cy="236220"/>
          </a:xfrm>
          <a:custGeom>
            <a:rect b="b" l="l" r="r" t="t"/>
            <a:pathLst>
              <a:path extrusionOk="0" h="236220" w="236220">
                <a:moveTo>
                  <a:pt x="0" y="0"/>
                </a:moveTo>
                <a:lnTo>
                  <a:pt x="235799" y="0"/>
                </a:lnTo>
                <a:lnTo>
                  <a:pt x="235799" y="235799"/>
                </a:lnTo>
                <a:lnTo>
                  <a:pt x="0" y="2357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7;p18"/>
          <p:cNvSpPr/>
          <p:nvPr/>
        </p:nvSpPr>
        <p:spPr>
          <a:xfrm>
            <a:off x="0" y="4729162"/>
            <a:ext cx="9144000" cy="414655"/>
          </a:xfrm>
          <a:custGeom>
            <a:rect b="b" l="l" r="r" t="t"/>
            <a:pathLst>
              <a:path extrusionOk="0" h="414654" w="9144000">
                <a:moveTo>
                  <a:pt x="0" y="0"/>
                </a:moveTo>
                <a:lnTo>
                  <a:pt x="9143999" y="0"/>
                </a:lnTo>
                <a:lnTo>
                  <a:pt x="9143999" y="414337"/>
                </a:lnTo>
                <a:lnTo>
                  <a:pt x="0" y="414337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18"/>
          <p:cNvSpPr/>
          <p:nvPr/>
        </p:nvSpPr>
        <p:spPr>
          <a:xfrm>
            <a:off x="8626547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D354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8"/>
          <p:cNvSpPr/>
          <p:nvPr/>
        </p:nvSpPr>
        <p:spPr>
          <a:xfrm>
            <a:off x="8902558" y="3408"/>
            <a:ext cx="239395" cy="239395"/>
          </a:xfrm>
          <a:custGeom>
            <a:rect b="b" l="l" r="r" t="t"/>
            <a:pathLst>
              <a:path extrusionOk="0" h="239395" w="239395">
                <a:moveTo>
                  <a:pt x="0" y="0"/>
                </a:moveTo>
                <a:lnTo>
                  <a:pt x="239399" y="0"/>
                </a:lnTo>
                <a:lnTo>
                  <a:pt x="239399" y="239399"/>
                </a:lnTo>
                <a:lnTo>
                  <a:pt x="0" y="239399"/>
                </a:lnTo>
                <a:lnTo>
                  <a:pt x="0" y="0"/>
                </a:lnTo>
                <a:close/>
              </a:path>
            </a:pathLst>
          </a:custGeom>
          <a:solidFill>
            <a:srgbClr val="F39B1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8"/>
          <p:cNvSpPr/>
          <p:nvPr/>
        </p:nvSpPr>
        <p:spPr>
          <a:xfrm>
            <a:off x="0" y="4109057"/>
            <a:ext cx="1497085" cy="1034442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554630" y="1565041"/>
            <a:ext cx="8034739" cy="1152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52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D1D30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3fc531af36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b="1"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g33fc531af36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g33fc531af36_0_85"/>
          <p:cNvSpPr txBox="1"/>
          <p:nvPr>
            <p:ph idx="1" type="body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indent="-2667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indent="-2603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5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fc531af36_0_81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3fc531af36_0_81"/>
          <p:cNvSpPr txBox="1"/>
          <p:nvPr/>
        </p:nvSpPr>
        <p:spPr>
          <a:xfrm>
            <a:off x="554630" y="1885659"/>
            <a:ext cx="8034600" cy="8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490345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1D1D30"/>
                </a:solidFill>
              </a:rPr>
              <a:t>Machine Learning 101</a:t>
            </a:r>
            <a:br>
              <a:rPr b="1" lang="en-US" sz="3200">
                <a:solidFill>
                  <a:srgbClr val="1D1D30"/>
                </a:solidFill>
              </a:rPr>
            </a:br>
            <a:r>
              <a:rPr b="1" lang="en-US" sz="2400">
                <a:solidFill>
                  <a:srgbClr val="1D1D30"/>
                </a:solidFill>
              </a:rPr>
              <a:t>Bagging y Random Forests</a:t>
            </a:r>
            <a:endParaRPr b="1" sz="2400">
              <a:solidFill>
                <a:srgbClr val="1D1D3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fc531af36_0_19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9" name="Google Shape;219;g33fc531af36_0_190"/>
          <p:cNvSpPr txBox="1"/>
          <p:nvPr/>
        </p:nvSpPr>
        <p:spPr>
          <a:xfrm>
            <a:off x="613568" y="128365"/>
            <a:ext cx="36621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4A4A4A"/>
                </a:solidFill>
              </a:rPr>
              <a:t>Bagging: pros and cons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20" name="Google Shape;220;g33fc531af36_0_190"/>
          <p:cNvSpPr txBox="1"/>
          <p:nvPr/>
        </p:nvSpPr>
        <p:spPr>
          <a:xfrm>
            <a:off x="718374" y="924006"/>
            <a:ext cx="7663200" cy="1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OK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Mejoran las prestaciones sustancialmente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KO: Si hay uno o varios predictores fuertes, puede que los B árboles  generados sean bastante similares, por lo que no estamos  reduciendo la varianza dado que los árboles están altamente  correlacionados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fc531af36_0_19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g33fc531af36_0_194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227" name="Google Shape;227;g33fc531af36_0_194"/>
          <p:cNvSpPr txBox="1"/>
          <p:nvPr/>
        </p:nvSpPr>
        <p:spPr>
          <a:xfrm>
            <a:off x="1237296" y="1449132"/>
            <a:ext cx="2668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fc531af36_0_19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33fc531af36_0_198"/>
          <p:cNvSpPr txBox="1"/>
          <p:nvPr/>
        </p:nvSpPr>
        <p:spPr>
          <a:xfrm>
            <a:off x="613568" y="128365"/>
            <a:ext cx="2286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4A4A4A"/>
                </a:solidFill>
              </a:rPr>
              <a:t>Random forest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34" name="Google Shape;234;g33fc531af36_0_198"/>
          <p:cNvSpPr txBox="1"/>
          <p:nvPr/>
        </p:nvSpPr>
        <p:spPr>
          <a:xfrm>
            <a:off x="718374" y="964014"/>
            <a:ext cx="7463700" cy="34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Motivación: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decorrelacionar</a:t>
            </a:r>
            <a:r>
              <a:rPr b="1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árboles remuestreados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árboles de decisión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construyen (entrenan) B árboles utilizando B remuestras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la construcción de cada árbol, para cada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 </a:t>
            </a: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fuerza a utilizar  un subconjunto aleatorio de m &lt; d predictores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Normalmente m = √d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m = d, entonces es Bagging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45351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Si el número de predictores relevantes es pequeño, y alta  dimensionalidad, peligro de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overfitting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3fc531af36_0_20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g33fc531af36_0_202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241" name="Google Shape;241;g33fc531af36_0_202"/>
          <p:cNvSpPr txBox="1"/>
          <p:nvPr/>
        </p:nvSpPr>
        <p:spPr>
          <a:xfrm>
            <a:off x="1237296" y="1449132"/>
            <a:ext cx="2801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</a:t>
            </a:r>
            <a:r>
              <a:rPr b="1" i="0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3fc531af36_0_20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33fc531af36_0_206"/>
          <p:cNvSpPr txBox="1"/>
          <p:nvPr/>
        </p:nvSpPr>
        <p:spPr>
          <a:xfrm>
            <a:off x="613568" y="128365"/>
            <a:ext cx="431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Importancia de las variables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48" name="Google Shape;248;g33fc531af36_0_206"/>
          <p:cNvSpPr txBox="1"/>
          <p:nvPr/>
        </p:nvSpPr>
        <p:spPr>
          <a:xfrm>
            <a:off x="718374" y="924009"/>
            <a:ext cx="7668900" cy="33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Con la agregación de árboles se pierde interpretabilidad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240665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 obstante se puede extraer una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 de la importancia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cada  variable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1" marL="836293" marR="5080" rtl="0" algn="l">
              <a:lnSpc>
                <a:spcPct val="113300"/>
              </a:lnSpc>
              <a:spcBef>
                <a:spcPts val="65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Cuánto mejoran las prestaciones en los </a:t>
            </a:r>
            <a:r>
              <a:rPr b="0" i="1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splits 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asociados a dicha variable (</a:t>
            </a:r>
            <a:r>
              <a:rPr b="0" i="1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ESL,  página 368</a:t>
            </a: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1790" lvl="1" marL="836293" marR="21590" rtl="0" algn="l">
              <a:lnSpc>
                <a:spcPct val="1133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600"/>
              <a:buFont typeface="Arial"/>
              <a:buChar char="○"/>
            </a:pPr>
            <a:r>
              <a:rPr b="0" i="0" lang="en-US" sz="16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otras palabras: para cada split de cada árbol construido, se mide la mejora  en prestaciones debido a la variable por la que se particiona el árbol.</a:t>
            </a:r>
            <a:endParaRPr b="0" i="0" sz="1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Medida relativa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 se escala entre 0-100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Puede aplicarse a un árbol individual, pero no es concluyente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14224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puede utilizar como ranking en </a:t>
            </a:r>
            <a:r>
              <a:rPr b="0" i="0" lang="en-US" sz="1800" u="sng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selección de características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¡pero hay  que hacerlo bien! (recordad los métodos wrapper)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fc531af36_0_21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g33fc531af36_0_210"/>
          <p:cNvSpPr txBox="1"/>
          <p:nvPr/>
        </p:nvSpPr>
        <p:spPr>
          <a:xfrm>
            <a:off x="613568" y="128365"/>
            <a:ext cx="4312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Importancia de las variables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55" name="Google Shape;255;g33fc531af36_0_210"/>
          <p:cNvSpPr/>
          <p:nvPr/>
        </p:nvSpPr>
        <p:spPr>
          <a:xfrm>
            <a:off x="2480919" y="798188"/>
            <a:ext cx="3507600" cy="3733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fc531af36_0_21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1" name="Google Shape;261;g33fc531af36_0_214"/>
          <p:cNvSpPr txBox="1"/>
          <p:nvPr/>
        </p:nvSpPr>
        <p:spPr>
          <a:xfrm>
            <a:off x="718374" y="1240206"/>
            <a:ext cx="3881100" cy="28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5, sección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8, sección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10, sección 13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15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g33fc531af36_0_214"/>
          <p:cNvSpPr txBox="1"/>
          <p:nvPr/>
        </p:nvSpPr>
        <p:spPr>
          <a:xfrm>
            <a:off x="613577" y="128375"/>
            <a:ext cx="231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fc531af36_0_21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g33fc531af36_0_218"/>
          <p:cNvSpPr txBox="1"/>
          <p:nvPr/>
        </p:nvSpPr>
        <p:spPr>
          <a:xfrm>
            <a:off x="718374" y="1240206"/>
            <a:ext cx="3881100" cy="28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Introduction to Statistical Learning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5, sección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8, sección 2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The Elements of Statistical Learning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10, sección 13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15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527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Hands On Machine Learning.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Capítulo 7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g33fc531af36_0_218"/>
          <p:cNvSpPr txBox="1"/>
          <p:nvPr/>
        </p:nvSpPr>
        <p:spPr>
          <a:xfrm>
            <a:off x="613577" y="128375"/>
            <a:ext cx="2310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Referencias</a:t>
            </a:r>
            <a:endParaRPr sz="2700">
              <a:solidFill>
                <a:srgbClr val="4A4A4A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3fc531af36_0_357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g33fc531af36_0_357"/>
          <p:cNvSpPr txBox="1"/>
          <p:nvPr/>
        </p:nvSpPr>
        <p:spPr>
          <a:xfrm>
            <a:off x="1995622" y="1660566"/>
            <a:ext cx="51384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Let’s code!</a:t>
            </a:r>
            <a:endParaRPr sz="5400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fc531af36_0_15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g33fc531af36_0_158"/>
          <p:cNvSpPr txBox="1"/>
          <p:nvPr/>
        </p:nvSpPr>
        <p:spPr>
          <a:xfrm>
            <a:off x="613568" y="128365"/>
            <a:ext cx="1708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Motivación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29" name="Google Shape;129;g33fc531af36_0_158"/>
          <p:cNvSpPr txBox="1"/>
          <p:nvPr/>
        </p:nvSpPr>
        <p:spPr>
          <a:xfrm>
            <a:off x="718374" y="923991"/>
            <a:ext cx="6409200" cy="12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algoritmos, normalmente árboles, para mejorar sus  prestaciones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Proporcionan grandes prestaciones en problemas complejos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fc531af36_0_16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g33fc531af36_0_162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36" name="Google Shape;136;g33fc531af36_0_162"/>
          <p:cNvSpPr txBox="1"/>
          <p:nvPr/>
        </p:nvSpPr>
        <p:spPr>
          <a:xfrm>
            <a:off x="1237296" y="1449132"/>
            <a:ext cx="29196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fc531af36_0_16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g33fc531af36_0_166"/>
          <p:cNvSpPr txBox="1"/>
          <p:nvPr/>
        </p:nvSpPr>
        <p:spPr>
          <a:xfrm>
            <a:off x="613568" y="128365"/>
            <a:ext cx="348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Remuestreo Bootstrap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43" name="Google Shape;143;g33fc531af36_0_166"/>
          <p:cNvSpPr txBox="1"/>
          <p:nvPr/>
        </p:nvSpPr>
        <p:spPr>
          <a:xfrm>
            <a:off x="718374" y="811586"/>
            <a:ext cx="7232700" cy="14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Técnica estadística para cuantificar la incertidumbre de un estimador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En ML nos sirve 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medir las prestaciones de un algoritmo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45"/>
              </a:spcBef>
              <a:spcAft>
                <a:spcPts val="0"/>
              </a:spcAft>
              <a:buClr>
                <a:srgbClr val="4A4A4A"/>
              </a:buClr>
              <a:buSzPts val="1850"/>
              <a:buFont typeface="Arial"/>
              <a:buNone/>
            </a:pPr>
            <a:r>
              <a:t/>
            </a:r>
            <a:endParaRPr b="0" i="0" sz="18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4953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Supongamos un problema de aprendizaje supervisado, donde  disponemos de un conjunto de datos etiquetados {</a:t>
            </a:r>
            <a:r>
              <a:rPr b="1" i="1" lang="en-US" sz="1800" u="none" cap="none" strike="noStrike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}, con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= 15.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4" name="Google Shape;144;g33fc531af36_0_166"/>
          <p:cNvGraphicFramePr/>
          <p:nvPr/>
        </p:nvGraphicFramePr>
        <p:xfrm>
          <a:off x="784812" y="26208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0096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1CC"/>
                    </a:solidFill>
                  </a:tcPr>
                </a:tc>
              </a:tr>
            </a:tbl>
          </a:graphicData>
        </a:graphic>
      </p:graphicFrame>
      <p:sp>
        <p:nvSpPr>
          <p:cNvPr id="145" name="Google Shape;145;g33fc531af36_0_166"/>
          <p:cNvSpPr/>
          <p:nvPr/>
        </p:nvSpPr>
        <p:spPr>
          <a:xfrm>
            <a:off x="789575" y="3107050"/>
            <a:ext cx="4808220" cy="221614"/>
          </a:xfrm>
          <a:custGeom>
            <a:rect b="b" l="l" r="r" t="t"/>
            <a:pathLst>
              <a:path extrusionOk="0" h="221614" w="4808220">
                <a:moveTo>
                  <a:pt x="4807799" y="0"/>
                </a:moveTo>
                <a:lnTo>
                  <a:pt x="4806352" y="43031"/>
                </a:lnTo>
                <a:lnTo>
                  <a:pt x="4802403" y="78170"/>
                </a:lnTo>
                <a:lnTo>
                  <a:pt x="4796547" y="101862"/>
                </a:lnTo>
                <a:lnTo>
                  <a:pt x="4789375" y="110549"/>
                </a:lnTo>
                <a:lnTo>
                  <a:pt x="2556990" y="110549"/>
                </a:lnTo>
                <a:lnTo>
                  <a:pt x="2549819" y="119237"/>
                </a:lnTo>
                <a:lnTo>
                  <a:pt x="2543962" y="142929"/>
                </a:lnTo>
                <a:lnTo>
                  <a:pt x="2540014" y="178068"/>
                </a:lnTo>
                <a:lnTo>
                  <a:pt x="2538566" y="221099"/>
                </a:lnTo>
                <a:lnTo>
                  <a:pt x="2537118" y="178068"/>
                </a:lnTo>
                <a:lnTo>
                  <a:pt x="2533170" y="142929"/>
                </a:lnTo>
                <a:lnTo>
                  <a:pt x="2527313" y="119237"/>
                </a:lnTo>
                <a:lnTo>
                  <a:pt x="252014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3fc531af36_0_166"/>
          <p:cNvSpPr/>
          <p:nvPr/>
        </p:nvSpPr>
        <p:spPr>
          <a:xfrm>
            <a:off x="5615575" y="3107050"/>
            <a:ext cx="2390775" cy="221614"/>
          </a:xfrm>
          <a:custGeom>
            <a:rect b="b" l="l" r="r" t="t"/>
            <a:pathLst>
              <a:path extrusionOk="0" h="221614" w="2390775">
                <a:moveTo>
                  <a:pt x="2390699" y="0"/>
                </a:moveTo>
                <a:lnTo>
                  <a:pt x="2389252" y="43031"/>
                </a:lnTo>
                <a:lnTo>
                  <a:pt x="2385303" y="78170"/>
                </a:lnTo>
                <a:lnTo>
                  <a:pt x="2379447" y="101862"/>
                </a:lnTo>
                <a:lnTo>
                  <a:pt x="2372275" y="110549"/>
                </a:lnTo>
                <a:lnTo>
                  <a:pt x="1280737" y="110549"/>
                </a:lnTo>
                <a:lnTo>
                  <a:pt x="1273566" y="119237"/>
                </a:lnTo>
                <a:lnTo>
                  <a:pt x="1267709" y="142929"/>
                </a:lnTo>
                <a:lnTo>
                  <a:pt x="1263761" y="178068"/>
                </a:lnTo>
                <a:lnTo>
                  <a:pt x="1262313" y="221099"/>
                </a:lnTo>
                <a:lnTo>
                  <a:pt x="1260865" y="178068"/>
                </a:lnTo>
                <a:lnTo>
                  <a:pt x="1256917" y="142929"/>
                </a:lnTo>
                <a:lnTo>
                  <a:pt x="1251060" y="119237"/>
                </a:lnTo>
                <a:lnTo>
                  <a:pt x="1243888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3fc531af36_0_166"/>
          <p:cNvSpPr txBox="1"/>
          <p:nvPr/>
        </p:nvSpPr>
        <p:spPr>
          <a:xfrm>
            <a:off x="2121124" y="3330663"/>
            <a:ext cx="2250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Entrenamiento/validación (*)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33fc531af36_0_166"/>
          <p:cNvSpPr txBox="1"/>
          <p:nvPr/>
        </p:nvSpPr>
        <p:spPr>
          <a:xfrm>
            <a:off x="6647425" y="3330663"/>
            <a:ext cx="3519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3fc531af36_0_166"/>
          <p:cNvSpPr/>
          <p:nvPr/>
        </p:nvSpPr>
        <p:spPr>
          <a:xfrm>
            <a:off x="6352425" y="3639625"/>
            <a:ext cx="838200" cy="990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33fc531af36_0_166"/>
          <p:cNvSpPr txBox="1"/>
          <p:nvPr/>
        </p:nvSpPr>
        <p:spPr>
          <a:xfrm>
            <a:off x="1071625" y="4433054"/>
            <a:ext cx="43344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(*) numeración no es orden, los datos han sido ya aleatorizados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fc531af36_0_170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g33fc531af36_0_170"/>
          <p:cNvSpPr txBox="1"/>
          <p:nvPr/>
        </p:nvSpPr>
        <p:spPr>
          <a:xfrm>
            <a:off x="718374" y="811584"/>
            <a:ext cx="40323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Bootstrap: remuestras con repetición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3fc531af36_0_170"/>
          <p:cNvSpPr txBox="1"/>
          <p:nvPr/>
        </p:nvSpPr>
        <p:spPr>
          <a:xfrm>
            <a:off x="613568" y="128365"/>
            <a:ext cx="34848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4A4A4A"/>
                </a:solidFill>
              </a:rPr>
              <a:t>Remuestreo Bootstrap</a:t>
            </a:r>
            <a:endParaRPr sz="2700">
              <a:solidFill>
                <a:srgbClr val="4A4A4A"/>
              </a:solidFill>
            </a:endParaRPr>
          </a:p>
        </p:txBody>
      </p:sp>
      <p:graphicFrame>
        <p:nvGraphicFramePr>
          <p:cNvPr id="158" name="Google Shape;158;g33fc531af36_0_170"/>
          <p:cNvGraphicFramePr/>
          <p:nvPr/>
        </p:nvGraphicFramePr>
        <p:xfrm>
          <a:off x="1363287" y="1324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7"/>
                    </a:solidFill>
                  </a:tcPr>
                </a:tc>
              </a:tr>
            </a:tbl>
          </a:graphicData>
        </a:graphic>
      </p:graphicFrame>
      <p:sp>
        <p:nvSpPr>
          <p:cNvPr id="159" name="Google Shape;159;g33fc531af36_0_170"/>
          <p:cNvSpPr txBox="1"/>
          <p:nvPr/>
        </p:nvSpPr>
        <p:spPr>
          <a:xfrm>
            <a:off x="142850" y="2012588"/>
            <a:ext cx="1092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g33fc531af36_0_170"/>
          <p:cNvGraphicFramePr/>
          <p:nvPr/>
        </p:nvGraphicFramePr>
        <p:xfrm>
          <a:off x="1363287" y="1941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g33fc531af36_0_170"/>
          <p:cNvGraphicFramePr/>
          <p:nvPr/>
        </p:nvGraphicFramePr>
        <p:xfrm>
          <a:off x="6403187" y="1941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g33fc531af36_0_170"/>
          <p:cNvSpPr txBox="1"/>
          <p:nvPr/>
        </p:nvSpPr>
        <p:spPr>
          <a:xfrm>
            <a:off x="142850" y="2560638"/>
            <a:ext cx="10923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3" name="Google Shape;163;g33fc531af36_0_170"/>
          <p:cNvGraphicFramePr/>
          <p:nvPr/>
        </p:nvGraphicFramePr>
        <p:xfrm>
          <a:off x="1363287" y="24899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64" name="Google Shape;164;g33fc531af36_0_170"/>
          <p:cNvSpPr txBox="1"/>
          <p:nvPr/>
        </p:nvSpPr>
        <p:spPr>
          <a:xfrm>
            <a:off x="6407949" y="2494725"/>
            <a:ext cx="482700" cy="33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baseline="-25000" i="1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(6)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33fc531af36_0_170"/>
          <p:cNvSpPr txBox="1"/>
          <p:nvPr/>
        </p:nvSpPr>
        <p:spPr>
          <a:xfrm>
            <a:off x="6890549" y="2494725"/>
            <a:ext cx="482700" cy="335400"/>
          </a:xfrm>
          <a:prstGeom prst="rect">
            <a:avLst/>
          </a:prstGeom>
          <a:solidFill>
            <a:srgbClr val="F4CCCC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6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baseline="-25000" i="1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b="0" i="0" lang="en-US" sz="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(9)</a:t>
            </a:r>
            <a:endParaRPr b="0" i="0" sz="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g33fc531af36_0_170"/>
          <p:cNvSpPr txBox="1"/>
          <p:nvPr/>
        </p:nvSpPr>
        <p:spPr>
          <a:xfrm>
            <a:off x="8392375" y="1924831"/>
            <a:ext cx="368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7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76111"/>
              </a:lnSpc>
              <a:spcBef>
                <a:spcPts val="925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g33fc531af36_0_170"/>
          <p:cNvGraphicFramePr/>
          <p:nvPr/>
        </p:nvGraphicFramePr>
        <p:xfrm>
          <a:off x="1363287" y="3327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168" name="Google Shape;168;g33fc531af36_0_170"/>
          <p:cNvSpPr txBox="1"/>
          <p:nvPr/>
        </p:nvSpPr>
        <p:spPr>
          <a:xfrm>
            <a:off x="142850" y="3398500"/>
            <a:ext cx="11220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Remuestra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g33fc531af36_0_170"/>
          <p:cNvGraphicFramePr/>
          <p:nvPr/>
        </p:nvGraphicFramePr>
        <p:xfrm>
          <a:off x="6403187" y="3327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(3)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(7)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977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(10)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</a:tbl>
          </a:graphicData>
        </a:graphic>
      </p:graphicFrame>
      <p:sp>
        <p:nvSpPr>
          <p:cNvPr id="170" name="Google Shape;170;g33fc531af36_0_170"/>
          <p:cNvSpPr txBox="1"/>
          <p:nvPr/>
        </p:nvSpPr>
        <p:spPr>
          <a:xfrm>
            <a:off x="8462874" y="3310756"/>
            <a:ext cx="393600" cy="5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38100" marR="0" rtl="0" algn="l">
              <a:lnSpc>
                <a:spcPct val="761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53365" marR="0" rtl="0" algn="l">
              <a:lnSpc>
                <a:spcPct val="11124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g33fc531af36_0_170"/>
          <p:cNvSpPr/>
          <p:nvPr/>
        </p:nvSpPr>
        <p:spPr>
          <a:xfrm>
            <a:off x="8506224" y="2966575"/>
            <a:ext cx="57000" cy="304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3fc531af36_0_170"/>
          <p:cNvSpPr/>
          <p:nvPr/>
        </p:nvSpPr>
        <p:spPr>
          <a:xfrm>
            <a:off x="1377149" y="3760975"/>
            <a:ext cx="4808220" cy="221614"/>
          </a:xfrm>
          <a:custGeom>
            <a:rect b="b" l="l" r="r" t="t"/>
            <a:pathLst>
              <a:path extrusionOk="0" h="221614" w="4808220">
                <a:moveTo>
                  <a:pt x="4807799" y="0"/>
                </a:moveTo>
                <a:lnTo>
                  <a:pt x="4806352" y="43031"/>
                </a:lnTo>
                <a:lnTo>
                  <a:pt x="4802403" y="78170"/>
                </a:lnTo>
                <a:lnTo>
                  <a:pt x="4796547" y="101862"/>
                </a:lnTo>
                <a:lnTo>
                  <a:pt x="4789375" y="110549"/>
                </a:lnTo>
                <a:lnTo>
                  <a:pt x="2556990" y="110549"/>
                </a:lnTo>
                <a:lnTo>
                  <a:pt x="2549819" y="119237"/>
                </a:lnTo>
                <a:lnTo>
                  <a:pt x="2543962" y="142929"/>
                </a:lnTo>
                <a:lnTo>
                  <a:pt x="2540014" y="178068"/>
                </a:lnTo>
                <a:lnTo>
                  <a:pt x="2538566" y="221099"/>
                </a:lnTo>
                <a:lnTo>
                  <a:pt x="2537118" y="178068"/>
                </a:lnTo>
                <a:lnTo>
                  <a:pt x="2533170" y="142929"/>
                </a:lnTo>
                <a:lnTo>
                  <a:pt x="2527313" y="119237"/>
                </a:lnTo>
                <a:lnTo>
                  <a:pt x="252014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3fc531af36_0_170"/>
          <p:cNvSpPr txBox="1"/>
          <p:nvPr/>
        </p:nvSpPr>
        <p:spPr>
          <a:xfrm>
            <a:off x="3665100" y="4011138"/>
            <a:ext cx="5277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≈ 67%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3fc531af36_0_170"/>
          <p:cNvSpPr/>
          <p:nvPr/>
        </p:nvSpPr>
        <p:spPr>
          <a:xfrm>
            <a:off x="6407949" y="3760975"/>
            <a:ext cx="1936115" cy="221614"/>
          </a:xfrm>
          <a:custGeom>
            <a:rect b="b" l="l" r="r" t="t"/>
            <a:pathLst>
              <a:path extrusionOk="0" h="221614" w="1936115">
                <a:moveTo>
                  <a:pt x="1935599" y="0"/>
                </a:moveTo>
                <a:lnTo>
                  <a:pt x="1934152" y="43031"/>
                </a:lnTo>
                <a:lnTo>
                  <a:pt x="1930203" y="78170"/>
                </a:lnTo>
                <a:lnTo>
                  <a:pt x="1924347" y="101862"/>
                </a:lnTo>
                <a:lnTo>
                  <a:pt x="1917175" y="110549"/>
                </a:lnTo>
                <a:lnTo>
                  <a:pt x="1040440" y="110549"/>
                </a:lnTo>
                <a:lnTo>
                  <a:pt x="1033268" y="119237"/>
                </a:lnTo>
                <a:lnTo>
                  <a:pt x="1027412" y="142929"/>
                </a:lnTo>
                <a:lnTo>
                  <a:pt x="1023464" y="178068"/>
                </a:lnTo>
                <a:lnTo>
                  <a:pt x="1022016" y="221099"/>
                </a:lnTo>
                <a:lnTo>
                  <a:pt x="1020568" y="178068"/>
                </a:lnTo>
                <a:lnTo>
                  <a:pt x="1016620" y="142929"/>
                </a:lnTo>
                <a:lnTo>
                  <a:pt x="1010763" y="119237"/>
                </a:lnTo>
                <a:lnTo>
                  <a:pt x="1003592" y="110549"/>
                </a:lnTo>
                <a:lnTo>
                  <a:pt x="18424" y="110549"/>
                </a:lnTo>
                <a:lnTo>
                  <a:pt x="11252" y="101862"/>
                </a:lnTo>
                <a:lnTo>
                  <a:pt x="5396" y="78170"/>
                </a:lnTo>
                <a:lnTo>
                  <a:pt x="1447" y="43031"/>
                </a:ln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53585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3fc531af36_0_170"/>
          <p:cNvSpPr txBox="1"/>
          <p:nvPr/>
        </p:nvSpPr>
        <p:spPr>
          <a:xfrm>
            <a:off x="5964899" y="3932731"/>
            <a:ext cx="2976300" cy="63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0800">
            <a:spAutoFit/>
          </a:bodyPr>
          <a:lstStyle/>
          <a:p>
            <a:pPr indent="0" lvl="0" marL="0" marR="4064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≈ 33%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53365" marR="0" rtl="0" algn="l">
              <a:lnSpc>
                <a:spcPct val="41111"/>
              </a:lnSpc>
              <a:spcBef>
                <a:spcPts val="79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baseline="-2500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r>
              <a:rPr b="0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Prestaciones remuestra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38100" marR="0" rtl="0" algn="l">
              <a:lnSpc>
                <a:spcPct val="275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baseline="-25000" i="1" lang="en-US" sz="2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fc531af36_0_174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g33fc531af36_0_174"/>
          <p:cNvSpPr txBox="1"/>
          <p:nvPr/>
        </p:nvSpPr>
        <p:spPr>
          <a:xfrm>
            <a:off x="718374" y="811584"/>
            <a:ext cx="2851200" cy="8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Out-of-bag, remuestra b: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>
                <a:srgbClr val="4A4A4A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Prestaciones totales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3fc531af36_0_174"/>
          <p:cNvSpPr txBox="1"/>
          <p:nvPr/>
        </p:nvSpPr>
        <p:spPr>
          <a:xfrm>
            <a:off x="718375" y="2745150"/>
            <a:ext cx="78789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Normalmente B = 200-500</a:t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4A4A4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5080" rtl="0" algn="l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Al promediar reducimos la varianza del estimador (es similar a cross-validation)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3fc531af36_0_174"/>
          <p:cNvSpPr txBox="1"/>
          <p:nvPr/>
        </p:nvSpPr>
        <p:spPr>
          <a:xfrm>
            <a:off x="613568" y="128365"/>
            <a:ext cx="54273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4A4A4A"/>
                </a:solidFill>
              </a:rPr>
              <a:t>Out-of-bag performance estimation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84" name="Google Shape;184;g33fc531af36_0_174"/>
          <p:cNvSpPr/>
          <p:nvPr/>
        </p:nvSpPr>
        <p:spPr>
          <a:xfrm>
            <a:off x="3610350" y="872773"/>
            <a:ext cx="270900" cy="255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g33fc531af36_0_174"/>
          <p:cNvSpPr/>
          <p:nvPr/>
        </p:nvSpPr>
        <p:spPr>
          <a:xfrm>
            <a:off x="3178000" y="1721150"/>
            <a:ext cx="1847400" cy="72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fc531af36_0_178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1" name="Google Shape;191;g33fc531af36_0_178"/>
          <p:cNvSpPr txBox="1"/>
          <p:nvPr/>
        </p:nvSpPr>
        <p:spPr>
          <a:xfrm>
            <a:off x="1199356" y="816736"/>
            <a:ext cx="12597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4A4A4A"/>
                </a:solidFill>
              </a:rPr>
              <a:t>Índice</a:t>
            </a:r>
            <a:endParaRPr sz="3600">
              <a:solidFill>
                <a:srgbClr val="4A4A4A"/>
              </a:solidFill>
            </a:endParaRPr>
          </a:p>
        </p:txBody>
      </p:sp>
      <p:sp>
        <p:nvSpPr>
          <p:cNvPr id="192" name="Google Shape;192;g33fc531af36_0_178"/>
          <p:cNvSpPr txBox="1"/>
          <p:nvPr/>
        </p:nvSpPr>
        <p:spPr>
          <a:xfrm>
            <a:off x="1237296" y="1449132"/>
            <a:ext cx="26688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2700">
            <a:spAutoFit/>
          </a:bodyPr>
          <a:lstStyle/>
          <a:p>
            <a:pPr indent="-419732" lvl="0" marL="431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Remuestreo Bootstrap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Bagging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Random Forest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19732" lvl="0" marL="431800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Calibri"/>
              <a:buAutoNum type="arabicPeriod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Importancia variables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fc531af36_0_182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g33fc531af36_0_182"/>
          <p:cNvSpPr txBox="1"/>
          <p:nvPr/>
        </p:nvSpPr>
        <p:spPr>
          <a:xfrm>
            <a:off x="613568" y="128365"/>
            <a:ext cx="50712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4A4A4A"/>
                </a:solidFill>
              </a:rPr>
              <a:t>Bagging: Bootstrap AGGregation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199" name="Google Shape;199;g33fc531af36_0_182"/>
          <p:cNvSpPr txBox="1"/>
          <p:nvPr/>
        </p:nvSpPr>
        <p:spPr>
          <a:xfrm>
            <a:off x="718374" y="924009"/>
            <a:ext cx="7634100" cy="12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5080" rtl="0" algn="l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Motivación: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reducir varianza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de los árboles de decisión (en función de la  división los resultados pueden ser muy distintos)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Utilizar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bootstrap 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para </a:t>
            </a:r>
            <a:r>
              <a:rPr b="1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combinar árboles de decisión</a:t>
            </a: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construyen (entrenan) B árboles utilizando B remuestras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3fc531af36_0_182"/>
          <p:cNvSpPr txBox="1"/>
          <p:nvPr/>
        </p:nvSpPr>
        <p:spPr>
          <a:xfrm>
            <a:off x="1175574" y="3792939"/>
            <a:ext cx="5781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combina la salida para predecir una nueva muestra: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33fc531af36_0_182"/>
          <p:cNvSpPr/>
          <p:nvPr/>
        </p:nvSpPr>
        <p:spPr>
          <a:xfrm>
            <a:off x="6982124" y="3887858"/>
            <a:ext cx="421800" cy="160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2" name="Google Shape;202;g33fc531af36_0_182"/>
          <p:cNvGraphicFramePr/>
          <p:nvPr/>
        </p:nvGraphicFramePr>
        <p:xfrm>
          <a:off x="1456387" y="241072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142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g33fc531af36_0_182"/>
          <p:cNvGraphicFramePr/>
          <p:nvPr/>
        </p:nvGraphicFramePr>
        <p:xfrm>
          <a:off x="1456387" y="31299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{D7DAB3AF-3DED-40E8-A663-C27F8FED8276}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92400"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(6)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(9)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(5)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(1)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(4)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(8)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1276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b="1" baseline="-25000" i="1" lang="en-US" sz="21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r>
                        <a:rPr lang="en-US" sz="9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(2)</a:t>
                      </a:r>
                      <a:endParaRPr sz="9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12075" marB="0" marR="0" marL="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c531af36_0_186"/>
          <p:cNvSpPr txBox="1"/>
          <p:nvPr>
            <p:ph idx="12" type="sldNum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g33fc531af36_0_186"/>
          <p:cNvSpPr txBox="1"/>
          <p:nvPr/>
        </p:nvSpPr>
        <p:spPr>
          <a:xfrm>
            <a:off x="613568" y="128365"/>
            <a:ext cx="1296000" cy="4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700">
                <a:solidFill>
                  <a:srgbClr val="4A4A4A"/>
                </a:solidFill>
              </a:rPr>
              <a:t>Bagging</a:t>
            </a:r>
            <a:endParaRPr sz="2700">
              <a:solidFill>
                <a:srgbClr val="4A4A4A"/>
              </a:solidFill>
            </a:endParaRPr>
          </a:p>
        </p:txBody>
      </p:sp>
      <p:sp>
        <p:nvSpPr>
          <p:cNvPr id="210" name="Google Shape;210;g33fc531af36_0_186"/>
          <p:cNvSpPr txBox="1"/>
          <p:nvPr/>
        </p:nvSpPr>
        <p:spPr>
          <a:xfrm>
            <a:off x="718374" y="964011"/>
            <a:ext cx="5781000" cy="2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combina la salida para predecir una nueva muestra: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Regresión: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average vote</a:t>
            </a:r>
            <a:endParaRPr b="0" i="1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350"/>
              <a:buFont typeface="Arial"/>
              <a:buNone/>
            </a:pPr>
            <a:r>
              <a:t/>
            </a:r>
            <a:endParaRPr b="0" i="0" sz="235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29" lvl="1" marL="83629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○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Clasificación: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majority</a:t>
            </a:r>
            <a:r>
              <a:rPr b="0" i="1" lang="en-US" sz="1800" u="none" cap="none" strike="noStrike">
                <a:solidFill>
                  <a:srgbClr val="4A4A4A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vote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4A4A4A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7030" lvl="0" marL="37909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800"/>
              <a:buFont typeface="Arial"/>
              <a:buChar char="●"/>
            </a:pPr>
            <a:r>
              <a:rPr b="0" i="0" lang="en-US" sz="1800" u="none" cap="none" strike="noStrike">
                <a:solidFill>
                  <a:srgbClr val="4A4A4A"/>
                </a:solidFill>
                <a:latin typeface="Calibri"/>
                <a:ea typeface="Calibri"/>
                <a:cs typeface="Calibri"/>
                <a:sym typeface="Calibri"/>
              </a:rPr>
              <a:t>Se estiman las prestaciones mediante Out-Of-Bag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33fc531af36_0_186"/>
          <p:cNvSpPr/>
          <p:nvPr/>
        </p:nvSpPr>
        <p:spPr>
          <a:xfrm>
            <a:off x="6511449" y="1021600"/>
            <a:ext cx="529500" cy="20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g33fc531af36_0_186"/>
          <p:cNvSpPr/>
          <p:nvPr/>
        </p:nvSpPr>
        <p:spPr>
          <a:xfrm>
            <a:off x="4337500" y="1458437"/>
            <a:ext cx="2542800" cy="6528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g33fc531af36_0_186"/>
          <p:cNvSpPr/>
          <p:nvPr/>
        </p:nvSpPr>
        <p:spPr>
          <a:xfrm>
            <a:off x="4337499" y="2346300"/>
            <a:ext cx="3303300" cy="6528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2019-10-18T14:12:26Z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