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28"/>
  </p:notesMasterIdLst>
  <p:sldIdLst>
    <p:sldId id="256" r:id="rId2"/>
    <p:sldId id="257" r:id="rId3"/>
    <p:sldId id="259" r:id="rId4"/>
    <p:sldId id="295" r:id="rId5"/>
    <p:sldId id="283" r:id="rId6"/>
    <p:sldId id="261" r:id="rId7"/>
    <p:sldId id="260" r:id="rId8"/>
    <p:sldId id="262" r:id="rId9"/>
    <p:sldId id="263" r:id="rId10"/>
    <p:sldId id="264" r:id="rId11"/>
    <p:sldId id="265" r:id="rId12"/>
    <p:sldId id="266" r:id="rId13"/>
    <p:sldId id="267" r:id="rId14"/>
    <p:sldId id="296" r:id="rId15"/>
    <p:sldId id="268" r:id="rId16"/>
    <p:sldId id="269" r:id="rId17"/>
    <p:sldId id="270" r:id="rId18"/>
    <p:sldId id="271" r:id="rId19"/>
    <p:sldId id="272" r:id="rId20"/>
    <p:sldId id="273" r:id="rId21"/>
    <p:sldId id="274" r:id="rId22"/>
    <p:sldId id="275" r:id="rId23"/>
    <p:sldId id="276" r:id="rId24"/>
    <p:sldId id="277" r:id="rId25"/>
    <p:sldId id="294" r:id="rId26"/>
    <p:sldId id="258" r:id="rId27"/>
  </p:sldIdLst>
  <p:sldSz cx="9144000" cy="5143500" type="screen16x9"/>
  <p:notesSz cx="6858000" cy="9144000"/>
  <p:embeddedFontLs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inimized">
    <p:restoredLeft sz="0" autoAdjust="0"/>
    <p:restoredTop sz="0" autoAdjust="0"/>
  </p:normalViewPr>
  <p:slideViewPr>
    <p:cSldViewPr snapToGrid="0">
      <p:cViewPr varScale="1">
        <p:scale>
          <a:sx n="29" d="100"/>
          <a:sy n="29" d="100"/>
        </p:scale>
        <p:origin x="3468" y="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gbc9f2f0977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 name="Google Shape;20;gbc9f2f0977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8397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376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8472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Ejemplos:</a:t>
            </a:r>
          </a:p>
          <a:p>
            <a:pPr marL="0" lvl="0" indent="0" algn="l" rtl="0">
              <a:spcBef>
                <a:spcPts val="0"/>
              </a:spcBef>
              <a:spcAft>
                <a:spcPts val="0"/>
              </a:spcAft>
              <a:buNone/>
            </a:pPr>
            <a:r>
              <a:rPr lang="es-ES" dirty="0"/>
              <a:t>- 1:1 comúnmente se utiliza para separar en dos tablas datos referentes a la misma entidad, pero que tienen significado entre sí. Por ejemplo, los datos de pago de un cliente. Los datos podrían estar perfectamente en la misma tabla, es simplemente una división por dominio.</a:t>
            </a:r>
          </a:p>
          <a:p>
            <a:pPr marL="0" lvl="0" indent="0" algn="l" rtl="0">
              <a:spcBef>
                <a:spcPts val="0"/>
              </a:spcBef>
              <a:spcAft>
                <a:spcPts val="0"/>
              </a:spcAft>
              <a:buNone/>
            </a:pPr>
            <a:r>
              <a:rPr lang="es-ES" dirty="0"/>
              <a:t>- 1:N para registrar varias facturas de un cliente</a:t>
            </a:r>
          </a:p>
          <a:p>
            <a:pPr marL="0" lvl="0" indent="0" algn="l" rtl="0">
              <a:spcBef>
                <a:spcPts val="0"/>
              </a:spcBef>
              <a:spcAft>
                <a:spcPts val="0"/>
              </a:spcAft>
              <a:buNone/>
            </a:pPr>
            <a:r>
              <a:rPr lang="es-ES" dirty="0"/>
              <a:t>- N:N cuando hay, por ejemplo, varios servicios disponibles a contratar por un cliente. “Cliente contrata servicios“, a priori, nos daría dos entidades, cliente y servicio, pero necesitamos una tabla intermedia que relacione el cliente con el servicio, porque si no, un cliente solo podría contratar un servicio o un servicio solo podría ser contratado por un cliente. Lo veremos más adelante</a:t>
            </a:r>
          </a:p>
          <a:p>
            <a:pPr marL="0" lvl="0" indent="0" algn="l" rtl="0">
              <a:spcBef>
                <a:spcPts val="0"/>
              </a:spcBef>
              <a:spcAft>
                <a:spcPts val="0"/>
              </a:spcAft>
              <a:buNone/>
            </a:pPr>
            <a:endParaRPr lang="es-ES" dirty="0"/>
          </a:p>
        </p:txBody>
      </p:sp>
    </p:spTree>
    <p:extLst>
      <p:ext uri="{BB962C8B-B14F-4D97-AF65-F5344CB8AC3E}">
        <p14:creationId xmlns:p14="http://schemas.microsoft.com/office/powerpoint/2010/main" val="1260877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u="none" dirty="0"/>
              <a:t>Discutir con los alumnos el caso B</a:t>
            </a:r>
          </a:p>
        </p:txBody>
      </p:sp>
    </p:spTree>
    <p:extLst>
      <p:ext uri="{BB962C8B-B14F-4D97-AF65-F5344CB8AC3E}">
        <p14:creationId xmlns:p14="http://schemas.microsoft.com/office/powerpoint/2010/main" val="4246639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728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Hacer pequeña demostración de draw.io y luego dividir a los alumnos en salas para que hagan el ejercicio</a:t>
            </a:r>
            <a:endParaRPr dirty="0"/>
          </a:p>
        </p:txBody>
      </p:sp>
    </p:spTree>
    <p:extLst>
      <p:ext uri="{BB962C8B-B14F-4D97-AF65-F5344CB8AC3E}">
        <p14:creationId xmlns:p14="http://schemas.microsoft.com/office/powerpoint/2010/main" val="3453240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8620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4701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2613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1465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1650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9162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3169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4747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0541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bc9f2f0977_3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 name="Google Shape;31;gbc9f2f0977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8060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941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gbc9f2f0977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 name="Google Shape;20;gbc9f2f0977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14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 Enseñar ejemplo de CSV</a:t>
            </a:r>
            <a:endParaRPr dirty="0"/>
          </a:p>
        </p:txBody>
      </p:sp>
    </p:spTree>
    <p:extLst>
      <p:ext uri="{BB962C8B-B14F-4D97-AF65-F5344CB8AC3E}">
        <p14:creationId xmlns:p14="http://schemas.microsoft.com/office/powerpoint/2010/main" val="369567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2897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4693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8562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16503" y="1125575"/>
            <a:ext cx="5514900" cy="2052600"/>
          </a:xfrm>
          <a:prstGeom prst="rect">
            <a:avLst/>
          </a:prstGeom>
        </p:spPr>
        <p:txBody>
          <a:bodyPr spcFirstLastPara="1" wrap="square" lIns="91425" tIns="91425" rIns="91425" bIns="91425" anchor="b" anchorCtr="0">
            <a:normAutofit/>
          </a:bodyPr>
          <a:lstStyle>
            <a:lvl1pPr lvl="0" rtl="0">
              <a:spcBef>
                <a:spcPts val="0"/>
              </a:spcBef>
              <a:spcAft>
                <a:spcPts val="0"/>
              </a:spcAft>
              <a:buClr>
                <a:srgbClr val="FFFFFF"/>
              </a:buClr>
              <a:buSzPts val="4300"/>
              <a:buNone/>
              <a:defRPr sz="4300">
                <a:solidFill>
                  <a:srgbClr val="FFFFFF"/>
                </a:solidFill>
              </a:defRPr>
            </a:lvl1pPr>
            <a:lvl2pPr lvl="1" algn="ctr" rtl="0">
              <a:spcBef>
                <a:spcPts val="0"/>
              </a:spcBef>
              <a:spcAft>
                <a:spcPts val="0"/>
              </a:spcAft>
              <a:buSzPts val="4300"/>
              <a:buNone/>
              <a:defRPr sz="4300"/>
            </a:lvl2pPr>
            <a:lvl3pPr lvl="2" algn="ctr" rtl="0">
              <a:spcBef>
                <a:spcPts val="0"/>
              </a:spcBef>
              <a:spcAft>
                <a:spcPts val="0"/>
              </a:spcAft>
              <a:buSzPts val="4300"/>
              <a:buNone/>
              <a:defRPr sz="4300"/>
            </a:lvl3pPr>
            <a:lvl4pPr lvl="3" algn="ctr" rtl="0">
              <a:spcBef>
                <a:spcPts val="0"/>
              </a:spcBef>
              <a:spcAft>
                <a:spcPts val="0"/>
              </a:spcAft>
              <a:buSzPts val="4300"/>
              <a:buNone/>
              <a:defRPr sz="4300"/>
            </a:lvl4pPr>
            <a:lvl5pPr lvl="4" algn="ctr" rtl="0">
              <a:spcBef>
                <a:spcPts val="0"/>
              </a:spcBef>
              <a:spcAft>
                <a:spcPts val="0"/>
              </a:spcAft>
              <a:buSzPts val="4300"/>
              <a:buNone/>
              <a:defRPr sz="4300"/>
            </a:lvl5pPr>
            <a:lvl6pPr lvl="5" algn="ctr" rtl="0">
              <a:spcBef>
                <a:spcPts val="0"/>
              </a:spcBef>
              <a:spcAft>
                <a:spcPts val="0"/>
              </a:spcAft>
              <a:buSzPts val="4300"/>
              <a:buNone/>
              <a:defRPr sz="4300"/>
            </a:lvl6pPr>
            <a:lvl7pPr lvl="6" algn="ctr" rtl="0">
              <a:spcBef>
                <a:spcPts val="0"/>
              </a:spcBef>
              <a:spcAft>
                <a:spcPts val="0"/>
              </a:spcAft>
              <a:buSzPts val="4300"/>
              <a:buNone/>
              <a:defRPr sz="4300"/>
            </a:lvl7pPr>
            <a:lvl8pPr lvl="7" algn="ctr" rtl="0">
              <a:spcBef>
                <a:spcPts val="0"/>
              </a:spcBef>
              <a:spcAft>
                <a:spcPts val="0"/>
              </a:spcAft>
              <a:buSzPts val="4300"/>
              <a:buNone/>
              <a:defRPr sz="4300"/>
            </a:lvl8pPr>
            <a:lvl9pPr lvl="8" algn="ctr" rtl="0">
              <a:spcBef>
                <a:spcPts val="0"/>
              </a:spcBef>
              <a:spcAft>
                <a:spcPts val="0"/>
              </a:spcAft>
              <a:buSzPts val="4300"/>
              <a:buNone/>
              <a:defRPr sz="4300"/>
            </a:lvl9pPr>
          </a:lstStyle>
          <a:p>
            <a:endParaRPr/>
          </a:p>
        </p:txBody>
      </p:sp>
      <p:sp>
        <p:nvSpPr>
          <p:cNvPr id="11" name="Google Shape;11;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texto">
  <p:cSld name="CUSTOM_1">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p:cSld name="CUSTOM">
    <p:bg>
      <p:bgPr>
        <a:blipFill>
          <a:blip r:embed="rId2">
            <a:alphaModFix/>
          </a:blip>
          <a:stretch>
            <a:fillRect/>
          </a:stretch>
        </a:blipFill>
        <a:effectLst/>
      </p:bgPr>
    </p:bg>
    <p:spTree>
      <p:nvGrpSpPr>
        <p:cNvPr id="1" name="Shape 1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6500" y="368825"/>
            <a:ext cx="64845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479200"/>
            <a:ext cx="8520600" cy="3183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pp.diagrams.ne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6"/>
          <p:cNvSpPr txBox="1">
            <a:spLocks noGrp="1"/>
          </p:cNvSpPr>
          <p:nvPr>
            <p:ph type="ctrTitle"/>
          </p:nvPr>
        </p:nvSpPr>
        <p:spPr>
          <a:xfrm>
            <a:off x="616503" y="1125575"/>
            <a:ext cx="55149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ES" dirty="0"/>
              <a:t>Modelado de datos y SQL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Entidad/Relación II – Atributos y tipos</a:t>
            </a:r>
            <a:endParaRPr dirty="0"/>
          </a:p>
        </p:txBody>
      </p:sp>
      <p:sp>
        <p:nvSpPr>
          <p:cNvPr id="28" name="Google Shape;28;p7"/>
          <p:cNvSpPr txBox="1">
            <a:spLocks noGrp="1"/>
          </p:cNvSpPr>
          <p:nvPr>
            <p:ph type="body" idx="1"/>
          </p:nvPr>
        </p:nvSpPr>
        <p:spPr>
          <a:xfrm>
            <a:off x="503750" y="1240464"/>
            <a:ext cx="7873200" cy="3327685"/>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Aparte de las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entidades</a:t>
            </a:r>
            <a:r>
              <a:rPr lang="es-ES" kern="100" dirty="0">
                <a:latin typeface="Roboto" panose="02000000000000000000" pitchFamily="2" charset="0"/>
                <a:ea typeface="Roboto" panose="02000000000000000000" pitchFamily="2" charset="0"/>
                <a:cs typeface="Times New Roman" panose="02020603050405020304" pitchFamily="18" charset="0"/>
              </a:rPr>
              <a:t> y las </a:t>
            </a:r>
            <a:r>
              <a:rPr lang="es-ES" b="1" kern="100" dirty="0">
                <a:solidFill>
                  <a:schemeClr val="accent4">
                    <a:lumMod val="75000"/>
                  </a:schemeClr>
                </a:solidFill>
                <a:latin typeface="Roboto" panose="02000000000000000000" pitchFamily="2" charset="0"/>
                <a:ea typeface="Roboto" panose="02000000000000000000" pitchFamily="2" charset="0"/>
                <a:cs typeface="Times New Roman" panose="02020603050405020304" pitchFamily="18" charset="0"/>
              </a:rPr>
              <a:t>relaciones</a:t>
            </a:r>
            <a:r>
              <a:rPr lang="es-ES" kern="100" dirty="0">
                <a:latin typeface="Roboto" panose="02000000000000000000" pitchFamily="2" charset="0"/>
                <a:ea typeface="Roboto" panose="02000000000000000000" pitchFamily="2" charset="0"/>
                <a:cs typeface="Times New Roman" panose="02020603050405020304" pitchFamily="18" charset="0"/>
              </a:rPr>
              <a:t>, un diagrama </a:t>
            </a:r>
            <a:r>
              <a:rPr lang="es-ES" b="1" kern="100" dirty="0">
                <a:latin typeface="Roboto" panose="02000000000000000000" pitchFamily="2" charset="0"/>
                <a:ea typeface="Roboto" panose="02000000000000000000" pitchFamily="2" charset="0"/>
                <a:cs typeface="Times New Roman" panose="02020603050405020304" pitchFamily="18" charset="0"/>
              </a:rPr>
              <a:t>entidad/relación </a:t>
            </a:r>
            <a:r>
              <a:rPr lang="es-ES" kern="100" dirty="0">
                <a:latin typeface="Roboto" panose="02000000000000000000" pitchFamily="2" charset="0"/>
                <a:ea typeface="Roboto" panose="02000000000000000000" pitchFamily="2" charset="0"/>
                <a:cs typeface="Times New Roman" panose="02020603050405020304" pitchFamily="18" charset="0"/>
              </a:rPr>
              <a:t>también debe reflejar los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atributos</a:t>
            </a:r>
            <a:r>
              <a:rPr lang="es-ES" kern="100" dirty="0">
                <a:latin typeface="Roboto" panose="02000000000000000000" pitchFamily="2" charset="0"/>
                <a:ea typeface="Roboto" panose="02000000000000000000" pitchFamily="2" charset="0"/>
                <a:cs typeface="Times New Roman" panose="02020603050405020304" pitchFamily="18" charset="0"/>
              </a:rPr>
              <a:t> de las entidades.</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Los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atributos</a:t>
            </a:r>
            <a:r>
              <a:rPr lang="es-ES" kern="100" dirty="0">
                <a:latin typeface="Roboto" panose="02000000000000000000" pitchFamily="2" charset="0"/>
                <a:ea typeface="Roboto" panose="02000000000000000000" pitchFamily="2" charset="0"/>
                <a:cs typeface="Times New Roman" panose="02020603050405020304" pitchFamily="18" charset="0"/>
              </a:rPr>
              <a:t> de las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entidades</a:t>
            </a:r>
            <a:r>
              <a:rPr lang="es-ES" kern="100" dirty="0">
                <a:latin typeface="Roboto" panose="02000000000000000000" pitchFamily="2" charset="0"/>
                <a:ea typeface="Roboto" panose="02000000000000000000" pitchFamily="2" charset="0"/>
                <a:cs typeface="Times New Roman" panose="02020603050405020304" pitchFamily="18" charset="0"/>
              </a:rPr>
              <a:t> son los datos que definen cada uno de los registros. Por ejemplo, de un alumno podríamos registrar su </a:t>
            </a:r>
            <a:r>
              <a:rPr lang="es-ES"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nombre</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fecha de nacimiento</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DNI</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teléfono</a:t>
            </a:r>
            <a:r>
              <a:rPr lang="es-ES" kern="100" dirty="0">
                <a:latin typeface="Roboto" panose="02000000000000000000" pitchFamily="2" charset="0"/>
                <a:ea typeface="Roboto" panose="02000000000000000000" pitchFamily="2" charset="0"/>
                <a:cs typeface="Times New Roman" panose="02020603050405020304" pitchFamily="18" charset="0"/>
              </a:rPr>
              <a:t>, etc. Cuando un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atributo</a:t>
            </a:r>
            <a:r>
              <a:rPr lang="es-ES" kern="100" dirty="0">
                <a:latin typeface="Roboto" panose="02000000000000000000" pitchFamily="2" charset="0"/>
                <a:ea typeface="Roboto" panose="02000000000000000000" pitchFamily="2" charset="0"/>
                <a:cs typeface="Times New Roman" panose="02020603050405020304" pitchFamily="18" charset="0"/>
              </a:rPr>
              <a:t> es requerido se indica como NOT NULL.</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Además de cada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atributo</a:t>
            </a:r>
            <a:r>
              <a:rPr lang="es-ES" kern="100" dirty="0">
                <a:latin typeface="Roboto" panose="02000000000000000000" pitchFamily="2" charset="0"/>
                <a:ea typeface="Roboto" panose="02000000000000000000" pitchFamily="2" charset="0"/>
                <a:cs typeface="Times New Roman" panose="02020603050405020304" pitchFamily="18" charset="0"/>
              </a:rPr>
              <a:t> indicamos su tipo de datos:</a:t>
            </a:r>
          </a:p>
          <a:p>
            <a:pPr marL="742950" lvl="1" indent="-285750">
              <a:lnSpc>
                <a:spcPct val="107000"/>
              </a:lnSpc>
              <a:spcAft>
                <a:spcPts val="800"/>
              </a:spcAft>
            </a:pPr>
            <a:r>
              <a:rPr lang="es-ES" kern="100" dirty="0">
                <a:latin typeface="Roboto" panose="02000000000000000000" pitchFamily="2" charset="0"/>
                <a:ea typeface="Roboto" panose="02000000000000000000" pitchFamily="2" charset="0"/>
                <a:cs typeface="Times New Roman" panose="02020603050405020304" pitchFamily="18" charset="0"/>
              </a:rPr>
              <a:t>Numéricos: INT, FLOAT</a:t>
            </a:r>
          </a:p>
          <a:p>
            <a:pPr marL="742950" lvl="1" indent="-285750">
              <a:lnSpc>
                <a:spcPct val="107000"/>
              </a:lnSpc>
              <a:spcAft>
                <a:spcPts val="800"/>
              </a:spcAft>
            </a:pPr>
            <a:r>
              <a:rPr lang="es-ES" kern="100" dirty="0">
                <a:latin typeface="Roboto" panose="02000000000000000000" pitchFamily="2" charset="0"/>
                <a:ea typeface="Roboto" panose="02000000000000000000" pitchFamily="2" charset="0"/>
                <a:cs typeface="Times New Roman" panose="02020603050405020304" pitchFamily="18" charset="0"/>
              </a:rPr>
              <a:t>Fecha: DATE, DATETIME</a:t>
            </a:r>
          </a:p>
          <a:p>
            <a:pPr marL="742950" lvl="1" indent="-285750">
              <a:lnSpc>
                <a:spcPct val="107000"/>
              </a:lnSpc>
              <a:spcAft>
                <a:spcPts val="800"/>
              </a:spcAft>
            </a:pPr>
            <a:r>
              <a:rPr lang="es-ES" kern="100" dirty="0">
                <a:latin typeface="Roboto" panose="02000000000000000000" pitchFamily="2" charset="0"/>
                <a:ea typeface="Roboto" panose="02000000000000000000" pitchFamily="2" charset="0"/>
                <a:cs typeface="Times New Roman" panose="02020603050405020304" pitchFamily="18" charset="0"/>
              </a:rPr>
              <a:t>Texto: CHAR, VARCHAR, TEXT</a:t>
            </a:r>
          </a:p>
        </p:txBody>
      </p:sp>
      <p:pic>
        <p:nvPicPr>
          <p:cNvPr id="3" name="Imagen 2">
            <a:extLst>
              <a:ext uri="{FF2B5EF4-FFF2-40B4-BE49-F238E27FC236}">
                <a16:creationId xmlns:a16="http://schemas.microsoft.com/office/drawing/2014/main" id="{81D8A7E6-73FE-06E5-D7AC-E88E38F872D2}"/>
              </a:ext>
            </a:extLst>
          </p:cNvPr>
          <p:cNvPicPr>
            <a:picLocks noChangeAspect="1"/>
          </p:cNvPicPr>
          <p:nvPr/>
        </p:nvPicPr>
        <p:blipFill>
          <a:blip r:embed="rId3"/>
          <a:stretch>
            <a:fillRect/>
          </a:stretch>
        </p:blipFill>
        <p:spPr>
          <a:xfrm>
            <a:off x="5489936" y="2918061"/>
            <a:ext cx="2484335" cy="1546994"/>
          </a:xfrm>
          <a:prstGeom prst="rect">
            <a:avLst/>
          </a:prstGeom>
        </p:spPr>
      </p:pic>
    </p:spTree>
    <p:extLst>
      <p:ext uri="{BB962C8B-B14F-4D97-AF65-F5344CB8AC3E}">
        <p14:creationId xmlns:p14="http://schemas.microsoft.com/office/powerpoint/2010/main" val="1634742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Entidad/Relación III – Claves Primarias</a:t>
            </a:r>
            <a:endParaRPr dirty="0"/>
          </a:p>
        </p:txBody>
      </p:sp>
      <p:sp>
        <p:nvSpPr>
          <p:cNvPr id="28" name="Google Shape;28;p7"/>
          <p:cNvSpPr txBox="1">
            <a:spLocks noGrp="1"/>
          </p:cNvSpPr>
          <p:nvPr>
            <p:ph type="body" idx="1"/>
          </p:nvPr>
        </p:nvSpPr>
        <p:spPr>
          <a:xfrm>
            <a:off x="503750" y="1190846"/>
            <a:ext cx="7873200" cy="3377303"/>
          </a:xfrm>
          <a:prstGeom prst="rect">
            <a:avLst/>
          </a:prstGeom>
        </p:spPr>
        <p:txBody>
          <a:bodyPr spcFirstLastPara="1" wrap="square" lIns="91425" tIns="91425" rIns="91425" bIns="91425" anchor="t" anchorCtr="0">
            <a:normAutofit fontScale="92500" lnSpcReduction="10000"/>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Se entiende por </a:t>
            </a:r>
            <a:r>
              <a:rPr lang="es-ES" b="1" kern="100" dirty="0">
                <a:latin typeface="Roboto" panose="02000000000000000000" pitchFamily="2" charset="0"/>
                <a:ea typeface="Roboto" panose="02000000000000000000" pitchFamily="2" charset="0"/>
                <a:cs typeface="Times New Roman" panose="02020603050405020304" pitchFamily="18" charset="0"/>
              </a:rPr>
              <a:t>clave primaria </a:t>
            </a:r>
            <a:r>
              <a:rPr lang="es-ES" kern="100" dirty="0">
                <a:latin typeface="Roboto" panose="02000000000000000000" pitchFamily="2" charset="0"/>
                <a:ea typeface="Roboto" panose="02000000000000000000" pitchFamily="2" charset="0"/>
                <a:cs typeface="Times New Roman" panose="02020603050405020304" pitchFamily="18" charset="0"/>
              </a:rPr>
              <a:t>(</a:t>
            </a:r>
            <a:r>
              <a:rPr lang="es-ES" b="1" kern="100" dirty="0" err="1">
                <a:latin typeface="Roboto" panose="02000000000000000000" pitchFamily="2" charset="0"/>
                <a:ea typeface="Roboto" panose="02000000000000000000" pitchFamily="2" charset="0"/>
                <a:cs typeface="Times New Roman" panose="02020603050405020304" pitchFamily="18" charset="0"/>
              </a:rPr>
              <a:t>Primary</a:t>
            </a:r>
            <a:r>
              <a:rPr lang="es-ES" b="1" kern="100" dirty="0">
                <a:latin typeface="Roboto" panose="02000000000000000000" pitchFamily="2" charset="0"/>
                <a:ea typeface="Roboto" panose="02000000000000000000" pitchFamily="2" charset="0"/>
                <a:cs typeface="Times New Roman" panose="02020603050405020304" pitchFamily="18" charset="0"/>
              </a:rPr>
              <a:t> Key </a:t>
            </a:r>
            <a:r>
              <a:rPr lang="es-ES" kern="100" dirty="0">
                <a:latin typeface="Roboto" panose="02000000000000000000" pitchFamily="2" charset="0"/>
                <a:ea typeface="Roboto" panose="02000000000000000000" pitchFamily="2" charset="0"/>
                <a:cs typeface="Times New Roman" panose="02020603050405020304" pitchFamily="18" charset="0"/>
              </a:rPr>
              <a:t>o </a:t>
            </a:r>
            <a:r>
              <a:rPr lang="es-ES" b="1" kern="100" dirty="0">
                <a:latin typeface="Roboto" panose="02000000000000000000" pitchFamily="2" charset="0"/>
                <a:ea typeface="Roboto" panose="02000000000000000000" pitchFamily="2" charset="0"/>
                <a:cs typeface="Times New Roman" panose="02020603050405020304" pitchFamily="18" charset="0"/>
              </a:rPr>
              <a:t>PK</a:t>
            </a:r>
            <a:r>
              <a:rPr lang="es-ES" kern="100" dirty="0">
                <a:latin typeface="Roboto" panose="02000000000000000000" pitchFamily="2" charset="0"/>
                <a:ea typeface="Roboto" panose="02000000000000000000" pitchFamily="2" charset="0"/>
                <a:cs typeface="Times New Roman" panose="02020603050405020304" pitchFamily="18" charset="0"/>
              </a:rPr>
              <a:t>) al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atributo</a:t>
            </a:r>
            <a:r>
              <a:rPr lang="es-ES" kern="100" dirty="0">
                <a:latin typeface="Roboto" panose="02000000000000000000" pitchFamily="2" charset="0"/>
                <a:ea typeface="Roboto" panose="02000000000000000000" pitchFamily="2" charset="0"/>
                <a:cs typeface="Times New Roman" panose="02020603050405020304" pitchFamily="18" charset="0"/>
              </a:rPr>
              <a:t> (o atributos) únicos que definen cada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entidad</a:t>
            </a:r>
            <a:r>
              <a:rPr lang="es-ES" kern="100" dirty="0">
                <a:latin typeface="Roboto" panose="02000000000000000000" pitchFamily="2" charset="0"/>
                <a:ea typeface="Roboto" panose="02000000000000000000" pitchFamily="2" charset="0"/>
                <a:cs typeface="Times New Roman" panose="02020603050405020304" pitchFamily="18" charset="0"/>
              </a:rPr>
              <a:t>.</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Son </a:t>
            </a:r>
            <a:r>
              <a:rPr lang="es-ES" b="1" kern="100" dirty="0">
                <a:latin typeface="Roboto" panose="02000000000000000000" pitchFamily="2" charset="0"/>
                <a:ea typeface="Roboto" panose="02000000000000000000" pitchFamily="2" charset="0"/>
                <a:cs typeface="Times New Roman" panose="02020603050405020304" pitchFamily="18" charset="0"/>
              </a:rPr>
              <a:t>obligatorios</a:t>
            </a:r>
            <a:r>
              <a:rPr lang="es-ES" kern="100" dirty="0">
                <a:latin typeface="Roboto" panose="02000000000000000000" pitchFamily="2" charset="0"/>
                <a:ea typeface="Roboto" panose="02000000000000000000" pitchFamily="2" charset="0"/>
                <a:cs typeface="Times New Roman" panose="02020603050405020304" pitchFamily="18" charset="0"/>
              </a:rPr>
              <a:t> y </a:t>
            </a:r>
            <a:r>
              <a:rPr lang="es-ES" b="1" kern="100" dirty="0">
                <a:latin typeface="Roboto" panose="02000000000000000000" pitchFamily="2" charset="0"/>
                <a:ea typeface="Roboto" panose="02000000000000000000" pitchFamily="2" charset="0"/>
                <a:cs typeface="Times New Roman" panose="02020603050405020304" pitchFamily="18" charset="0"/>
              </a:rPr>
              <a:t>no se pueden repetir</a:t>
            </a:r>
            <a:r>
              <a:rPr lang="es-ES" kern="100" dirty="0">
                <a:latin typeface="Roboto" panose="02000000000000000000" pitchFamily="2" charset="0"/>
                <a:ea typeface="Roboto" panose="02000000000000000000" pitchFamily="2" charset="0"/>
                <a:cs typeface="Times New Roman" panose="02020603050405020304" pitchFamily="18" charset="0"/>
              </a:rPr>
              <a:t>.</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Cuando no hay un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atributo</a:t>
            </a:r>
            <a:r>
              <a:rPr lang="es-ES" kern="100" dirty="0">
                <a:latin typeface="Roboto" panose="02000000000000000000" pitchFamily="2" charset="0"/>
                <a:ea typeface="Roboto" panose="02000000000000000000" pitchFamily="2" charset="0"/>
                <a:cs typeface="Times New Roman" panose="02020603050405020304" pitchFamily="18" charset="0"/>
              </a:rPr>
              <a:t> que defina por sí mismo a una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entidad</a:t>
            </a:r>
            <a:r>
              <a:rPr lang="es-ES" kern="100" dirty="0">
                <a:latin typeface="Roboto" panose="02000000000000000000" pitchFamily="2" charset="0"/>
                <a:ea typeface="Roboto" panose="02000000000000000000" pitchFamily="2" charset="0"/>
                <a:cs typeface="Times New Roman" panose="02020603050405020304" pitchFamily="18" charset="0"/>
              </a:rPr>
              <a:t>, se suele utilizar como </a:t>
            </a:r>
            <a:r>
              <a:rPr lang="es-ES" b="1" kern="100" dirty="0">
                <a:latin typeface="Roboto" panose="02000000000000000000" pitchFamily="2" charset="0"/>
                <a:ea typeface="Roboto" panose="02000000000000000000" pitchFamily="2" charset="0"/>
                <a:cs typeface="Times New Roman" panose="02020603050405020304" pitchFamily="18" charset="0"/>
              </a:rPr>
              <a:t>clave primaria</a:t>
            </a:r>
            <a:r>
              <a:rPr lang="es-ES" kern="100" dirty="0">
                <a:latin typeface="Roboto" panose="02000000000000000000" pitchFamily="2" charset="0"/>
                <a:ea typeface="Roboto" panose="02000000000000000000" pitchFamily="2" charset="0"/>
                <a:cs typeface="Times New Roman" panose="02020603050405020304" pitchFamily="18" charset="0"/>
              </a:rPr>
              <a:t> un número entero autoincremental, es decir, el propio SGBD lleva la cuenta del identificador siguiente.</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Una </a:t>
            </a:r>
            <a:r>
              <a:rPr lang="es-ES" b="1" kern="100" dirty="0">
                <a:latin typeface="Roboto" panose="02000000000000000000" pitchFamily="2" charset="0"/>
                <a:ea typeface="Roboto" panose="02000000000000000000" pitchFamily="2" charset="0"/>
                <a:cs typeface="Times New Roman" panose="02020603050405020304" pitchFamily="18" charset="0"/>
              </a:rPr>
              <a:t>clave primaria </a:t>
            </a:r>
            <a:r>
              <a:rPr lang="es-ES" kern="100" dirty="0">
                <a:latin typeface="Roboto" panose="02000000000000000000" pitchFamily="2" charset="0"/>
                <a:ea typeface="Roboto" panose="02000000000000000000" pitchFamily="2" charset="0"/>
                <a:cs typeface="Times New Roman" panose="02020603050405020304" pitchFamily="18" charset="0"/>
              </a:rPr>
              <a:t>siempre será un índice. Los </a:t>
            </a:r>
            <a:r>
              <a:rPr lang="es-ES" b="1" kern="100" dirty="0">
                <a:latin typeface="Roboto" panose="02000000000000000000" pitchFamily="2" charset="0"/>
                <a:ea typeface="Roboto" panose="02000000000000000000" pitchFamily="2" charset="0"/>
                <a:cs typeface="Times New Roman" panose="02020603050405020304" pitchFamily="18" charset="0"/>
              </a:rPr>
              <a:t>índices</a:t>
            </a:r>
            <a:r>
              <a:rPr lang="es-ES" kern="100" dirty="0">
                <a:latin typeface="Roboto" panose="02000000000000000000" pitchFamily="2" charset="0"/>
                <a:ea typeface="Roboto" panose="02000000000000000000" pitchFamily="2" charset="0"/>
                <a:cs typeface="Times New Roman" panose="02020603050405020304" pitchFamily="18" charset="0"/>
              </a:rPr>
              <a:t> los utiliza el </a:t>
            </a:r>
            <a:r>
              <a:rPr lang="es-ES" b="1" kern="100" dirty="0">
                <a:latin typeface="Roboto" panose="02000000000000000000" pitchFamily="2" charset="0"/>
                <a:ea typeface="Roboto" panose="02000000000000000000" pitchFamily="2" charset="0"/>
                <a:cs typeface="Times New Roman" panose="02020603050405020304" pitchFamily="18" charset="0"/>
              </a:rPr>
              <a:t>SGBD</a:t>
            </a:r>
            <a:r>
              <a:rPr lang="es-ES" kern="100" dirty="0">
                <a:latin typeface="Roboto" panose="02000000000000000000" pitchFamily="2" charset="0"/>
                <a:ea typeface="Roboto" panose="02000000000000000000" pitchFamily="2" charset="0"/>
                <a:cs typeface="Times New Roman" panose="02020603050405020304" pitchFamily="18" charset="0"/>
              </a:rPr>
              <a:t> para identificar los registros de una tabla y agilizar las búsquedas, así como un índice de un libro indica la página en la que empieza un capítulo para llegar a él rápidamente.</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En el ejemplo anterior, un buen atributo candidato a ser </a:t>
            </a:r>
            <a:r>
              <a:rPr lang="es-ES" b="1" kern="100" dirty="0">
                <a:latin typeface="Roboto" panose="02000000000000000000" pitchFamily="2" charset="0"/>
                <a:ea typeface="Roboto" panose="02000000000000000000" pitchFamily="2" charset="0"/>
                <a:cs typeface="Times New Roman" panose="02020603050405020304" pitchFamily="18" charset="0"/>
              </a:rPr>
              <a:t>clave primaria </a:t>
            </a:r>
            <a:r>
              <a:rPr lang="es-ES" kern="100" dirty="0">
                <a:latin typeface="Roboto" panose="02000000000000000000" pitchFamily="2" charset="0"/>
                <a:ea typeface="Roboto" panose="02000000000000000000" pitchFamily="2" charset="0"/>
                <a:cs typeface="Times New Roman" panose="02020603050405020304" pitchFamily="18" charset="0"/>
              </a:rPr>
              <a:t>de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alumno</a:t>
            </a:r>
            <a:r>
              <a:rPr lang="es-ES" kern="100" dirty="0">
                <a:latin typeface="Roboto" panose="02000000000000000000" pitchFamily="2" charset="0"/>
                <a:ea typeface="Roboto" panose="02000000000000000000" pitchFamily="2" charset="0"/>
                <a:cs typeface="Times New Roman" panose="02020603050405020304" pitchFamily="18" charset="0"/>
              </a:rPr>
              <a:t> sería el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DNI</a:t>
            </a:r>
            <a:r>
              <a:rPr lang="es-ES" kern="100" dirty="0">
                <a:latin typeface="Roboto" panose="02000000000000000000" pitchFamily="2" charset="0"/>
                <a:ea typeface="Roboto" panose="02000000000000000000" pitchFamily="2" charset="0"/>
                <a:cs typeface="Times New Roman" panose="02020603050405020304" pitchFamily="18" charset="0"/>
              </a:rPr>
              <a:t>, pero en el caso de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curso</a:t>
            </a:r>
            <a:r>
              <a:rPr lang="es-ES" kern="100" dirty="0">
                <a:latin typeface="Roboto" panose="02000000000000000000" pitchFamily="2" charset="0"/>
                <a:ea typeface="Roboto" panose="02000000000000000000" pitchFamily="2" charset="0"/>
                <a:cs typeface="Times New Roman" panose="02020603050405020304" pitchFamily="18" charset="0"/>
              </a:rPr>
              <a:t> es factible utilizar un valor numérico autoincremental. Los valores numéricos ocupan menos que los valores de tipo texto (VARCHAR) y tienen mejor rendimiento, tenedlo en cuenta.</a:t>
            </a:r>
            <a:endPar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91140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Entidad/Relación IV – Claves Foráneas</a:t>
            </a:r>
            <a:endParaRPr dirty="0"/>
          </a:p>
        </p:txBody>
      </p:sp>
      <p:sp>
        <p:nvSpPr>
          <p:cNvPr id="28" name="Google Shape;28;p7"/>
          <p:cNvSpPr txBox="1">
            <a:spLocks noGrp="1"/>
          </p:cNvSpPr>
          <p:nvPr>
            <p:ph type="body" idx="1"/>
          </p:nvPr>
        </p:nvSpPr>
        <p:spPr>
          <a:xfrm>
            <a:off x="503750" y="941525"/>
            <a:ext cx="7873200" cy="3626625"/>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Una </a:t>
            </a:r>
            <a:r>
              <a:rPr lang="es-ES" b="1" kern="100" dirty="0">
                <a:latin typeface="Roboto" panose="02000000000000000000" pitchFamily="2" charset="0"/>
                <a:ea typeface="Roboto" panose="02000000000000000000" pitchFamily="2" charset="0"/>
                <a:cs typeface="Times New Roman" panose="02020603050405020304" pitchFamily="18" charset="0"/>
              </a:rPr>
              <a:t>clave foránea </a:t>
            </a:r>
            <a:r>
              <a:rPr lang="es-ES" kern="100" dirty="0">
                <a:latin typeface="Roboto" panose="02000000000000000000" pitchFamily="2" charset="0"/>
                <a:ea typeface="Roboto" panose="02000000000000000000" pitchFamily="2" charset="0"/>
                <a:cs typeface="Times New Roman" panose="02020603050405020304" pitchFamily="18" charset="0"/>
              </a:rPr>
              <a:t>(</a:t>
            </a:r>
            <a:r>
              <a:rPr lang="es-ES" b="1" kern="100" dirty="0" err="1">
                <a:latin typeface="Roboto" panose="02000000000000000000" pitchFamily="2" charset="0"/>
                <a:ea typeface="Roboto" panose="02000000000000000000" pitchFamily="2" charset="0"/>
                <a:cs typeface="Times New Roman" panose="02020603050405020304" pitchFamily="18" charset="0"/>
              </a:rPr>
              <a:t>Foreign</a:t>
            </a:r>
            <a:r>
              <a:rPr lang="es-ES" b="1" kern="100" dirty="0">
                <a:latin typeface="Roboto" panose="02000000000000000000" pitchFamily="2" charset="0"/>
                <a:ea typeface="Roboto" panose="02000000000000000000" pitchFamily="2" charset="0"/>
                <a:cs typeface="Times New Roman" panose="02020603050405020304" pitchFamily="18" charset="0"/>
              </a:rPr>
              <a:t> Key </a:t>
            </a:r>
            <a:r>
              <a:rPr lang="es-ES" kern="100" dirty="0">
                <a:latin typeface="Roboto" panose="02000000000000000000" pitchFamily="2" charset="0"/>
                <a:ea typeface="Roboto" panose="02000000000000000000" pitchFamily="2" charset="0"/>
                <a:cs typeface="Times New Roman" panose="02020603050405020304" pitchFamily="18" charset="0"/>
              </a:rPr>
              <a:t>o FK) es la </a:t>
            </a:r>
            <a:r>
              <a:rPr lang="es-ES" b="1" kern="100" dirty="0">
                <a:latin typeface="Roboto" panose="02000000000000000000" pitchFamily="2" charset="0"/>
                <a:ea typeface="Roboto" panose="02000000000000000000" pitchFamily="2" charset="0"/>
                <a:cs typeface="Times New Roman" panose="02020603050405020304" pitchFamily="18" charset="0"/>
              </a:rPr>
              <a:t>clave primaria </a:t>
            </a:r>
            <a:r>
              <a:rPr lang="es-ES" kern="100" dirty="0">
                <a:latin typeface="Roboto" panose="02000000000000000000" pitchFamily="2" charset="0"/>
                <a:ea typeface="Roboto" panose="02000000000000000000" pitchFamily="2" charset="0"/>
                <a:cs typeface="Times New Roman" panose="02020603050405020304" pitchFamily="18" charset="0"/>
              </a:rPr>
              <a:t>(</a:t>
            </a:r>
            <a:r>
              <a:rPr lang="es-ES" b="1" kern="100" dirty="0">
                <a:latin typeface="Roboto" panose="02000000000000000000" pitchFamily="2" charset="0"/>
                <a:ea typeface="Roboto" panose="02000000000000000000" pitchFamily="2" charset="0"/>
                <a:cs typeface="Times New Roman" panose="02020603050405020304" pitchFamily="18" charset="0"/>
              </a:rPr>
              <a:t>PK</a:t>
            </a:r>
            <a:r>
              <a:rPr lang="es-ES" kern="100" dirty="0">
                <a:latin typeface="Roboto" panose="02000000000000000000" pitchFamily="2" charset="0"/>
                <a:ea typeface="Roboto" panose="02000000000000000000" pitchFamily="2" charset="0"/>
                <a:cs typeface="Times New Roman" panose="02020603050405020304" pitchFamily="18" charset="0"/>
              </a:rPr>
              <a:t>)</a:t>
            </a:r>
            <a:r>
              <a:rPr lang="es-ES" b="1" kern="100" dirty="0">
                <a:latin typeface="Roboto" panose="02000000000000000000" pitchFamily="2" charset="0"/>
                <a:ea typeface="Roboto" panose="02000000000000000000" pitchFamily="2" charset="0"/>
                <a:cs typeface="Times New Roman" panose="02020603050405020304" pitchFamily="18" charset="0"/>
              </a:rPr>
              <a:t> </a:t>
            </a:r>
            <a:r>
              <a:rPr lang="es-ES" kern="100" dirty="0">
                <a:latin typeface="Roboto" panose="02000000000000000000" pitchFamily="2" charset="0"/>
                <a:ea typeface="Roboto" panose="02000000000000000000" pitchFamily="2" charset="0"/>
                <a:cs typeface="Times New Roman" panose="02020603050405020304" pitchFamily="18" charset="0"/>
              </a:rPr>
              <a:t>de otra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entidad</a:t>
            </a:r>
            <a:r>
              <a:rPr lang="es-ES" kern="100" dirty="0">
                <a:latin typeface="Roboto" panose="02000000000000000000" pitchFamily="2" charset="0"/>
                <a:ea typeface="Roboto" panose="02000000000000000000" pitchFamily="2" charset="0"/>
                <a:cs typeface="Times New Roman" panose="02020603050405020304" pitchFamily="18" charset="0"/>
              </a:rPr>
              <a:t> que se propaga al hacer una </a:t>
            </a:r>
            <a:r>
              <a:rPr lang="es-ES" b="1" kern="100" dirty="0">
                <a:solidFill>
                  <a:schemeClr val="accent4">
                    <a:lumMod val="75000"/>
                  </a:schemeClr>
                </a:solidFill>
                <a:latin typeface="Roboto" panose="02000000000000000000" pitchFamily="2" charset="0"/>
                <a:ea typeface="Roboto" panose="02000000000000000000" pitchFamily="2" charset="0"/>
                <a:cs typeface="Times New Roman" panose="02020603050405020304" pitchFamily="18" charset="0"/>
              </a:rPr>
              <a:t>relación</a:t>
            </a:r>
            <a:r>
              <a:rPr lang="es-ES" kern="100" dirty="0">
                <a:latin typeface="Roboto" panose="02000000000000000000" pitchFamily="2" charset="0"/>
                <a:ea typeface="Roboto" panose="02000000000000000000" pitchFamily="2" charset="0"/>
                <a:cs typeface="Times New Roman" panose="02020603050405020304" pitchFamily="18" charset="0"/>
              </a:rPr>
              <a:t>. Por tanto, solo puede adquirir valores que pertenezcan a la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entidad</a:t>
            </a:r>
            <a:r>
              <a:rPr lang="es-ES" kern="100" dirty="0">
                <a:latin typeface="Roboto" panose="02000000000000000000" pitchFamily="2" charset="0"/>
                <a:ea typeface="Roboto" panose="02000000000000000000" pitchFamily="2" charset="0"/>
                <a:cs typeface="Times New Roman" panose="02020603050405020304" pitchFamily="18" charset="0"/>
              </a:rPr>
              <a:t> relacionada. Esto se conoce como </a:t>
            </a:r>
            <a:r>
              <a:rPr lang="es-ES" b="1" kern="100" dirty="0">
                <a:latin typeface="Roboto" panose="02000000000000000000" pitchFamily="2" charset="0"/>
                <a:ea typeface="Roboto" panose="02000000000000000000" pitchFamily="2" charset="0"/>
                <a:cs typeface="Times New Roman" panose="02020603050405020304" pitchFamily="18" charset="0"/>
              </a:rPr>
              <a:t>integridad referencial.</a:t>
            </a:r>
            <a:br>
              <a:rPr lang="es-ES" kern="100" dirty="0">
                <a:latin typeface="Roboto" panose="02000000000000000000" pitchFamily="2" charset="0"/>
                <a:ea typeface="Roboto" panose="02000000000000000000" pitchFamily="2" charset="0"/>
                <a:cs typeface="Times New Roman" panose="02020603050405020304" pitchFamily="18" charset="0"/>
              </a:rPr>
            </a:br>
            <a:br>
              <a:rPr lang="es-ES" kern="100" dirty="0">
                <a:latin typeface="Roboto" panose="02000000000000000000" pitchFamily="2" charset="0"/>
                <a:ea typeface="Roboto" panose="02000000000000000000" pitchFamily="2" charset="0"/>
                <a:cs typeface="Times New Roman" panose="02020603050405020304" pitchFamily="18" charset="0"/>
              </a:rPr>
            </a:br>
            <a:br>
              <a:rPr lang="es-ES" kern="100" dirty="0">
                <a:latin typeface="Roboto" panose="02000000000000000000" pitchFamily="2" charset="0"/>
                <a:ea typeface="Roboto" panose="02000000000000000000" pitchFamily="2" charset="0"/>
                <a:cs typeface="Times New Roman" panose="02020603050405020304" pitchFamily="18" charset="0"/>
              </a:rPr>
            </a:br>
            <a:br>
              <a:rPr lang="es-ES" kern="100" dirty="0">
                <a:latin typeface="Roboto" panose="02000000000000000000" pitchFamily="2" charset="0"/>
                <a:ea typeface="Roboto" panose="02000000000000000000" pitchFamily="2" charset="0"/>
                <a:cs typeface="Times New Roman" panose="02020603050405020304" pitchFamily="18" charset="0"/>
              </a:rPr>
            </a:br>
            <a:br>
              <a:rPr lang="es-ES" kern="100" dirty="0">
                <a:latin typeface="Roboto" panose="02000000000000000000" pitchFamily="2" charset="0"/>
                <a:ea typeface="Roboto" panose="02000000000000000000" pitchFamily="2" charset="0"/>
                <a:cs typeface="Times New Roman" panose="02020603050405020304" pitchFamily="18" charset="0"/>
              </a:rPr>
            </a:br>
            <a:br>
              <a:rPr lang="es-ES" kern="100" dirty="0">
                <a:latin typeface="Roboto" panose="02000000000000000000" pitchFamily="2" charset="0"/>
                <a:ea typeface="Roboto" panose="02000000000000000000" pitchFamily="2" charset="0"/>
                <a:cs typeface="Times New Roman" panose="02020603050405020304" pitchFamily="18" charset="0"/>
              </a:rPr>
            </a:br>
            <a:br>
              <a:rPr lang="es-ES" kern="100" dirty="0">
                <a:latin typeface="Roboto" panose="02000000000000000000" pitchFamily="2" charset="0"/>
                <a:ea typeface="Roboto" panose="02000000000000000000" pitchFamily="2" charset="0"/>
                <a:cs typeface="Times New Roman" panose="02020603050405020304" pitchFamily="18" charset="0"/>
              </a:rPr>
            </a:br>
            <a:br>
              <a:rPr lang="es-ES" kern="100" dirty="0">
                <a:latin typeface="Roboto" panose="02000000000000000000" pitchFamily="2" charset="0"/>
                <a:ea typeface="Roboto" panose="02000000000000000000" pitchFamily="2" charset="0"/>
                <a:cs typeface="Times New Roman" panose="02020603050405020304" pitchFamily="18" charset="0"/>
              </a:rPr>
            </a:br>
            <a:br>
              <a:rPr lang="es-ES" kern="100" dirty="0">
                <a:latin typeface="Roboto" panose="02000000000000000000" pitchFamily="2" charset="0"/>
                <a:ea typeface="Roboto" panose="02000000000000000000" pitchFamily="2" charset="0"/>
                <a:cs typeface="Times New Roman" panose="02020603050405020304" pitchFamily="18" charset="0"/>
              </a:rPr>
            </a:br>
            <a:br>
              <a:rPr lang="es-ES" kern="100" dirty="0">
                <a:latin typeface="Roboto" panose="02000000000000000000" pitchFamily="2" charset="0"/>
                <a:ea typeface="Roboto" panose="02000000000000000000" pitchFamily="2" charset="0"/>
                <a:cs typeface="Times New Roman" panose="02020603050405020304" pitchFamily="18" charset="0"/>
              </a:rPr>
            </a:br>
            <a:r>
              <a:rPr lang="es-ES" kern="100" dirty="0">
                <a:latin typeface="Roboto" panose="02000000000000000000" pitchFamily="2" charset="0"/>
                <a:ea typeface="Roboto" panose="02000000000000000000" pitchFamily="2" charset="0"/>
                <a:cs typeface="Times New Roman" panose="02020603050405020304" pitchFamily="18" charset="0"/>
              </a:rPr>
              <a:t>En este caso, junto con los datos de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alumno</a:t>
            </a:r>
            <a:r>
              <a:rPr lang="es-ES" kern="100" dirty="0">
                <a:latin typeface="Roboto" panose="02000000000000000000" pitchFamily="2" charset="0"/>
                <a:ea typeface="Roboto" panose="02000000000000000000" pitchFamily="2" charset="0"/>
                <a:cs typeface="Times New Roman" panose="02020603050405020304" pitchFamily="18" charset="0"/>
              </a:rPr>
              <a:t> se almacena el valor de </a:t>
            </a:r>
            <a:r>
              <a:rPr lang="es-ES" b="1" kern="100" dirty="0" err="1">
                <a:solidFill>
                  <a:srgbClr val="00B050"/>
                </a:solidFill>
                <a:latin typeface="Roboto" panose="02000000000000000000" pitchFamily="2" charset="0"/>
                <a:ea typeface="Roboto" panose="02000000000000000000" pitchFamily="2" charset="0"/>
                <a:cs typeface="Times New Roman" panose="02020603050405020304" pitchFamily="18" charset="0"/>
              </a:rPr>
              <a:t>id_curso</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 </a:t>
            </a:r>
            <a:r>
              <a:rPr lang="es-ES" kern="100" dirty="0">
                <a:latin typeface="Roboto" panose="02000000000000000000" pitchFamily="2" charset="0"/>
                <a:ea typeface="Roboto" panose="02000000000000000000" pitchFamily="2" charset="0"/>
                <a:cs typeface="Times New Roman" panose="02020603050405020304" pitchFamily="18" charset="0"/>
              </a:rPr>
              <a:t>del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curso</a:t>
            </a:r>
            <a:r>
              <a:rPr lang="es-ES" kern="100" dirty="0">
                <a:latin typeface="Roboto" panose="02000000000000000000" pitchFamily="2" charset="0"/>
                <a:ea typeface="Roboto" panose="02000000000000000000" pitchFamily="2" charset="0"/>
                <a:cs typeface="Times New Roman" panose="02020603050405020304" pitchFamily="18" charset="0"/>
              </a:rPr>
              <a:t> que </a:t>
            </a:r>
            <a:r>
              <a:rPr lang="es-ES" b="1" kern="100" dirty="0">
                <a:solidFill>
                  <a:schemeClr val="accent4">
                    <a:lumMod val="75000"/>
                  </a:schemeClr>
                </a:solidFill>
                <a:latin typeface="Roboto" panose="02000000000000000000" pitchFamily="2" charset="0"/>
                <a:ea typeface="Roboto" panose="02000000000000000000" pitchFamily="2" charset="0"/>
                <a:cs typeface="Times New Roman" panose="02020603050405020304" pitchFamily="18" charset="0"/>
              </a:rPr>
              <a:t>estudia</a:t>
            </a:r>
            <a:r>
              <a:rPr lang="es-ES" kern="100" dirty="0">
                <a:latin typeface="Roboto" panose="02000000000000000000" pitchFamily="2" charset="0"/>
                <a:ea typeface="Roboto" panose="02000000000000000000" pitchFamily="2" charset="0"/>
                <a:cs typeface="Times New Roman" panose="02020603050405020304" pitchFamily="18" charset="0"/>
              </a:rPr>
              <a:t>.</a:t>
            </a:r>
          </a:p>
        </p:txBody>
      </p:sp>
      <p:pic>
        <p:nvPicPr>
          <p:cNvPr id="5" name="Imagen 4">
            <a:extLst>
              <a:ext uri="{FF2B5EF4-FFF2-40B4-BE49-F238E27FC236}">
                <a16:creationId xmlns:a16="http://schemas.microsoft.com/office/drawing/2014/main" id="{2E13CFC5-6072-AA57-9930-D02DE9AB201A}"/>
              </a:ext>
            </a:extLst>
          </p:cNvPr>
          <p:cNvPicPr>
            <a:picLocks noChangeAspect="1"/>
          </p:cNvPicPr>
          <p:nvPr/>
        </p:nvPicPr>
        <p:blipFill>
          <a:blip r:embed="rId3"/>
          <a:stretch>
            <a:fillRect/>
          </a:stretch>
        </p:blipFill>
        <p:spPr>
          <a:xfrm>
            <a:off x="1176996" y="1840358"/>
            <a:ext cx="6790008" cy="1828958"/>
          </a:xfrm>
          <a:prstGeom prst="rect">
            <a:avLst/>
          </a:prstGeom>
        </p:spPr>
      </p:pic>
    </p:spTree>
    <p:extLst>
      <p:ext uri="{BB962C8B-B14F-4D97-AF65-F5344CB8AC3E}">
        <p14:creationId xmlns:p14="http://schemas.microsoft.com/office/powerpoint/2010/main" val="2994143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Entidad/Relación V – Cardinalidad I</a:t>
            </a:r>
            <a:endParaRPr dirty="0"/>
          </a:p>
        </p:txBody>
      </p:sp>
      <p:sp>
        <p:nvSpPr>
          <p:cNvPr id="28" name="Google Shape;28;p7"/>
          <p:cNvSpPr txBox="1">
            <a:spLocks noGrp="1"/>
          </p:cNvSpPr>
          <p:nvPr>
            <p:ph type="body" idx="1"/>
          </p:nvPr>
        </p:nvSpPr>
        <p:spPr>
          <a:xfrm>
            <a:off x="503750" y="1056167"/>
            <a:ext cx="7873200" cy="3511983"/>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Define la naturaleza de la relación, es decir, como se propagan las claves primarias entre entidades:</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1:1 – De uno a uno. Ambas claves se propagan. Este tipo de relación se utiliza para extender la información que una tabla puede almacenar. En este caso, ambos registros quedan relacionados entre sí.</a:t>
            </a:r>
          </a:p>
          <a:p>
            <a:pPr marL="742950" lvl="1" indent="-285750">
              <a:lnSpc>
                <a:spcPct val="107000"/>
              </a:lnSpc>
              <a:spcAft>
                <a:spcPts val="800"/>
              </a:spcAft>
              <a:buFontTx/>
              <a:buChar char="-"/>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1:N – De uno a muchos. La clave primaria solo se propaga en una dirección. Se utiliza cuando un solo registro de una tabla puede relacionarse con varios de otra.</a:t>
            </a:r>
          </a:p>
          <a:p>
            <a:pPr marL="742950" lvl="1" indent="-285750">
              <a:lnSpc>
                <a:spcPct val="107000"/>
              </a:lnSpc>
              <a:spcAft>
                <a:spcPts val="800"/>
              </a:spcAft>
              <a:buFontTx/>
              <a:buChar char="-"/>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N:N – De muchos a muchos. Se utiliza cuando varias líneas de una tabla pueden relacionarse con varias líneas de otra tabla. Desencadena en una tabla nueva.</a:t>
            </a:r>
          </a:p>
        </p:txBody>
      </p:sp>
      <p:pic>
        <p:nvPicPr>
          <p:cNvPr id="5" name="Imagen 4">
            <a:extLst>
              <a:ext uri="{FF2B5EF4-FFF2-40B4-BE49-F238E27FC236}">
                <a16:creationId xmlns:a16="http://schemas.microsoft.com/office/drawing/2014/main" id="{A6FE29DF-37EF-D9F0-1050-79617459B630}"/>
              </a:ext>
            </a:extLst>
          </p:cNvPr>
          <p:cNvPicPr>
            <a:picLocks noChangeAspect="1"/>
          </p:cNvPicPr>
          <p:nvPr/>
        </p:nvPicPr>
        <p:blipFill>
          <a:blip r:embed="rId3"/>
          <a:stretch>
            <a:fillRect/>
          </a:stretch>
        </p:blipFill>
        <p:spPr>
          <a:xfrm>
            <a:off x="4065226" y="2297406"/>
            <a:ext cx="1013548" cy="274344"/>
          </a:xfrm>
          <a:prstGeom prst="rect">
            <a:avLst/>
          </a:prstGeom>
        </p:spPr>
      </p:pic>
      <p:pic>
        <p:nvPicPr>
          <p:cNvPr id="9" name="Imagen 8">
            <a:extLst>
              <a:ext uri="{FF2B5EF4-FFF2-40B4-BE49-F238E27FC236}">
                <a16:creationId xmlns:a16="http://schemas.microsoft.com/office/drawing/2014/main" id="{6A73D10E-E1D3-50D2-CCCA-D6ADCC7C7299}"/>
              </a:ext>
            </a:extLst>
          </p:cNvPr>
          <p:cNvPicPr>
            <a:picLocks noChangeAspect="1"/>
          </p:cNvPicPr>
          <p:nvPr/>
        </p:nvPicPr>
        <p:blipFill>
          <a:blip r:embed="rId4"/>
          <a:stretch>
            <a:fillRect/>
          </a:stretch>
        </p:blipFill>
        <p:spPr>
          <a:xfrm>
            <a:off x="4122381" y="3356572"/>
            <a:ext cx="899238" cy="213378"/>
          </a:xfrm>
          <a:prstGeom prst="rect">
            <a:avLst/>
          </a:prstGeom>
        </p:spPr>
      </p:pic>
    </p:spTree>
    <p:extLst>
      <p:ext uri="{BB962C8B-B14F-4D97-AF65-F5344CB8AC3E}">
        <p14:creationId xmlns:p14="http://schemas.microsoft.com/office/powerpoint/2010/main" val="1124308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FBE8E5-8F5D-46B2-3542-983629663830}"/>
              </a:ext>
            </a:extLst>
          </p:cNvPr>
          <p:cNvSpPr>
            <a:spLocks noGrp="1"/>
          </p:cNvSpPr>
          <p:nvPr>
            <p:ph type="title"/>
          </p:nvPr>
        </p:nvSpPr>
        <p:spPr/>
        <p:txBody>
          <a:bodyPr>
            <a:normAutofit fontScale="90000"/>
          </a:bodyPr>
          <a:lstStyle/>
          <a:p>
            <a:r>
              <a:rPr lang="es-ES" dirty="0"/>
              <a:t>Entidad/Relación VI – Cardinalidad II</a:t>
            </a:r>
          </a:p>
        </p:txBody>
      </p:sp>
      <p:sp>
        <p:nvSpPr>
          <p:cNvPr id="3" name="Marcador de texto 2">
            <a:extLst>
              <a:ext uri="{FF2B5EF4-FFF2-40B4-BE49-F238E27FC236}">
                <a16:creationId xmlns:a16="http://schemas.microsoft.com/office/drawing/2014/main" id="{6C3EA97B-0766-976A-0567-58048EE3868C}"/>
              </a:ext>
            </a:extLst>
          </p:cNvPr>
          <p:cNvSpPr>
            <a:spLocks noGrp="1"/>
          </p:cNvSpPr>
          <p:nvPr>
            <p:ph type="body" idx="1"/>
          </p:nvPr>
        </p:nvSpPr>
        <p:spPr>
          <a:xfrm>
            <a:off x="503750" y="1012874"/>
            <a:ext cx="7873200" cy="3555276"/>
          </a:xfrm>
        </p:spPr>
        <p:txBody>
          <a:bodyPr>
            <a:normAutofit/>
          </a:bodyPr>
          <a:lstStyle/>
          <a:p>
            <a:pPr marL="457200" lvl="1" indent="0">
              <a:lnSpc>
                <a:spcPct val="107000"/>
              </a:lnSpc>
              <a:spcAft>
                <a:spcPts val="800"/>
              </a:spcAft>
              <a:buNone/>
            </a:pPr>
            <a:r>
              <a:rPr lang="es-ES" sz="1400" b="0" i="0" kern="100" dirty="0">
                <a:solidFill>
                  <a:srgbClr val="595959"/>
                </a:solidFill>
                <a:effectLst/>
                <a:latin typeface="Roboto" panose="02000000000000000000" pitchFamily="2" charset="0"/>
                <a:ea typeface="Roboto" panose="02000000000000000000" pitchFamily="2" charset="0"/>
                <a:cs typeface="Times New Roman" panose="02020603050405020304" pitchFamily="18" charset="0"/>
              </a:rPr>
              <a:t>Volviendo al ejemplo del </a:t>
            </a:r>
            <a:r>
              <a:rPr lang="es-ES" sz="1400" b="1" i="0" kern="100" dirty="0">
                <a:solidFill>
                  <a:srgbClr val="0D5BDC"/>
                </a:solidFill>
                <a:effectLst/>
                <a:latin typeface="Roboto" panose="02000000000000000000" pitchFamily="2" charset="0"/>
                <a:ea typeface="Roboto" panose="02000000000000000000" pitchFamily="2" charset="0"/>
                <a:cs typeface="Times New Roman" panose="02020603050405020304" pitchFamily="18" charset="0"/>
              </a:rPr>
              <a:t>alumno</a:t>
            </a:r>
            <a:r>
              <a:rPr lang="es-ES" sz="1400" b="0" i="0" kern="100" dirty="0">
                <a:solidFill>
                  <a:srgbClr val="595959"/>
                </a:solidFill>
                <a:effectLst/>
                <a:latin typeface="Roboto" panose="02000000000000000000" pitchFamily="2" charset="0"/>
                <a:ea typeface="Roboto" panose="02000000000000000000" pitchFamily="2" charset="0"/>
                <a:cs typeface="Times New Roman" panose="02020603050405020304" pitchFamily="18" charset="0"/>
              </a:rPr>
              <a:t> que </a:t>
            </a:r>
            <a:r>
              <a:rPr lang="es-ES" sz="1400" b="1" i="0" kern="100" dirty="0">
                <a:solidFill>
                  <a:srgbClr val="EF8600"/>
                </a:solidFill>
                <a:effectLst/>
                <a:latin typeface="Roboto" panose="02000000000000000000" pitchFamily="2" charset="0"/>
                <a:ea typeface="Roboto" panose="02000000000000000000" pitchFamily="2" charset="0"/>
                <a:cs typeface="Times New Roman" panose="02020603050405020304" pitchFamily="18" charset="0"/>
              </a:rPr>
              <a:t>estudia</a:t>
            </a:r>
            <a:r>
              <a:rPr lang="es-ES" sz="1400" b="0" i="0" kern="100" dirty="0">
                <a:solidFill>
                  <a:srgbClr val="595959"/>
                </a:solidFill>
                <a:effectLst/>
                <a:latin typeface="Roboto" panose="02000000000000000000" pitchFamily="2" charset="0"/>
                <a:ea typeface="Roboto" panose="02000000000000000000" pitchFamily="2" charset="0"/>
                <a:cs typeface="Times New Roman" panose="02020603050405020304" pitchFamily="18" charset="0"/>
              </a:rPr>
              <a:t> un </a:t>
            </a:r>
            <a:r>
              <a:rPr lang="es-ES" sz="1400" b="1" i="0" kern="100" dirty="0">
                <a:solidFill>
                  <a:srgbClr val="0D5BDC"/>
                </a:solidFill>
                <a:effectLst/>
                <a:latin typeface="Roboto" panose="02000000000000000000" pitchFamily="2" charset="0"/>
                <a:ea typeface="Roboto" panose="02000000000000000000" pitchFamily="2" charset="0"/>
                <a:cs typeface="Times New Roman" panose="02020603050405020304" pitchFamily="18" charset="0"/>
              </a:rPr>
              <a:t>curso</a:t>
            </a:r>
            <a:r>
              <a:rPr lang="es-ES" sz="1400" b="0" i="0" kern="100" dirty="0">
                <a:solidFill>
                  <a:srgbClr val="595959"/>
                </a:solidFill>
                <a:effectLst/>
                <a:latin typeface="Roboto" panose="02000000000000000000" pitchFamily="2" charset="0"/>
                <a:ea typeface="Roboto" panose="02000000000000000000" pitchFamily="2" charset="0"/>
                <a:cs typeface="Times New Roman" panose="02020603050405020304" pitchFamily="18" charset="0"/>
              </a:rPr>
              <a:t>, hemos visto que la clave se propaga desde </a:t>
            </a:r>
            <a:r>
              <a:rPr lang="es-ES" sz="1400" b="1" i="0" kern="100" dirty="0">
                <a:solidFill>
                  <a:srgbClr val="0D5BDC"/>
                </a:solidFill>
                <a:effectLst/>
                <a:latin typeface="Roboto" panose="02000000000000000000" pitchFamily="2" charset="0"/>
                <a:ea typeface="Roboto" panose="02000000000000000000" pitchFamily="2" charset="0"/>
                <a:cs typeface="Times New Roman" panose="02020603050405020304" pitchFamily="18" charset="0"/>
              </a:rPr>
              <a:t>curso</a:t>
            </a:r>
            <a:r>
              <a:rPr lang="es-ES" sz="1400" b="0" i="0" kern="100" dirty="0">
                <a:solidFill>
                  <a:srgbClr val="595959"/>
                </a:solidFill>
                <a:effectLst/>
                <a:latin typeface="Roboto" panose="02000000000000000000" pitchFamily="2" charset="0"/>
                <a:ea typeface="Roboto" panose="02000000000000000000" pitchFamily="2" charset="0"/>
                <a:cs typeface="Times New Roman" panose="02020603050405020304" pitchFamily="18" charset="0"/>
              </a:rPr>
              <a:t> hasta </a:t>
            </a:r>
            <a:r>
              <a:rPr lang="es-ES" sz="1400" b="1" i="0" kern="100" dirty="0">
                <a:solidFill>
                  <a:srgbClr val="0D5BDC"/>
                </a:solidFill>
                <a:effectLst/>
                <a:latin typeface="Roboto" panose="02000000000000000000" pitchFamily="2" charset="0"/>
                <a:ea typeface="Roboto" panose="02000000000000000000" pitchFamily="2" charset="0"/>
                <a:cs typeface="Times New Roman" panose="02020603050405020304" pitchFamily="18" charset="0"/>
              </a:rPr>
              <a:t>alumno</a:t>
            </a:r>
            <a:r>
              <a:rPr lang="es-ES" sz="1400" b="0" i="0" kern="100" dirty="0">
                <a:solidFill>
                  <a:srgbClr val="595959"/>
                </a:solidFill>
                <a:effectLst/>
                <a:latin typeface="Roboto" panose="02000000000000000000" pitchFamily="2" charset="0"/>
                <a:ea typeface="Roboto" panose="02000000000000000000" pitchFamily="2" charset="0"/>
                <a:cs typeface="Times New Roman" panose="02020603050405020304" pitchFamily="18" charset="0"/>
              </a:rPr>
              <a:t>, pero no de </a:t>
            </a:r>
            <a:r>
              <a:rPr lang="es-ES" sz="1400" b="1" i="0" kern="100" dirty="0">
                <a:solidFill>
                  <a:srgbClr val="0D5BDC"/>
                </a:solidFill>
                <a:effectLst/>
                <a:latin typeface="Roboto" panose="02000000000000000000" pitchFamily="2" charset="0"/>
                <a:ea typeface="Roboto" panose="02000000000000000000" pitchFamily="2" charset="0"/>
                <a:cs typeface="Times New Roman" panose="02020603050405020304" pitchFamily="18" charset="0"/>
              </a:rPr>
              <a:t>alumno</a:t>
            </a:r>
            <a:r>
              <a:rPr lang="es-ES" sz="1400" b="0" i="0" kern="100" dirty="0">
                <a:solidFill>
                  <a:srgbClr val="595959"/>
                </a:solidFill>
                <a:effectLst/>
                <a:latin typeface="Roboto" panose="02000000000000000000" pitchFamily="2" charset="0"/>
                <a:ea typeface="Roboto" panose="02000000000000000000" pitchFamily="2" charset="0"/>
                <a:cs typeface="Times New Roman" panose="02020603050405020304" pitchFamily="18" charset="0"/>
              </a:rPr>
              <a:t> a </a:t>
            </a:r>
            <a:r>
              <a:rPr lang="es-ES" sz="1400" b="1" i="0" kern="100" dirty="0">
                <a:solidFill>
                  <a:srgbClr val="0D5BDC"/>
                </a:solidFill>
                <a:effectLst/>
                <a:latin typeface="Roboto" panose="02000000000000000000" pitchFamily="2" charset="0"/>
                <a:ea typeface="Roboto" panose="02000000000000000000" pitchFamily="2" charset="0"/>
                <a:cs typeface="Times New Roman" panose="02020603050405020304" pitchFamily="18" charset="0"/>
              </a:rPr>
              <a:t>curso</a:t>
            </a:r>
            <a:r>
              <a:rPr lang="es-ES" sz="1400" b="0" i="0" kern="100" dirty="0">
                <a:solidFill>
                  <a:srgbClr val="595959"/>
                </a:solidFill>
                <a:effectLst/>
                <a:latin typeface="Roboto" panose="02000000000000000000" pitchFamily="2" charset="0"/>
                <a:ea typeface="Roboto" panose="02000000000000000000" pitchFamily="2" charset="0"/>
                <a:cs typeface="Times New Roman" panose="02020603050405020304" pitchFamily="18" charset="0"/>
              </a:rPr>
              <a:t>. Pero ¿por qué? Veamos ambas posibilidades:</a:t>
            </a: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571500" lvl="1" indent="0">
              <a:buNone/>
            </a:pPr>
            <a:r>
              <a:rPr lang="es-ES" kern="100" dirty="0">
                <a:solidFill>
                  <a:srgbClr val="595959"/>
                </a:solidFill>
                <a:latin typeface="Roboto" panose="02000000000000000000" pitchFamily="2" charset="0"/>
                <a:ea typeface="Roboto" panose="02000000000000000000" pitchFamily="2" charset="0"/>
                <a:cs typeface="Times New Roman" panose="02020603050405020304" pitchFamily="18" charset="0"/>
              </a:rPr>
              <a:t>A)                                                                                     y</a:t>
            </a:r>
          </a:p>
          <a:p>
            <a:pPr marL="571500" lvl="1" indent="0">
              <a:buNone/>
            </a:pPr>
            <a:endParaRPr lang="es-ES" kern="100" dirty="0">
              <a:solidFill>
                <a:srgbClr val="595959"/>
              </a:solidFill>
              <a:latin typeface="Roboto" panose="02000000000000000000" pitchFamily="2" charset="0"/>
              <a:ea typeface="Roboto" panose="02000000000000000000" pitchFamily="2" charset="0"/>
              <a:cs typeface="Times New Roman" panose="02020603050405020304" pitchFamily="18" charset="0"/>
            </a:endParaRPr>
          </a:p>
          <a:p>
            <a:pPr marL="571500" lvl="1" indent="0">
              <a:buNone/>
            </a:pPr>
            <a:endParaRPr lang="es-ES" kern="100" dirty="0">
              <a:solidFill>
                <a:srgbClr val="595959"/>
              </a:solidFill>
              <a:latin typeface="Roboto" panose="02000000000000000000" pitchFamily="2" charset="0"/>
              <a:ea typeface="Roboto" panose="02000000000000000000" pitchFamily="2" charset="0"/>
              <a:cs typeface="Times New Roman" panose="02020603050405020304" pitchFamily="18" charset="0"/>
            </a:endParaRPr>
          </a:p>
          <a:p>
            <a:pPr marL="571500" lvl="1" indent="0">
              <a:buNone/>
            </a:pPr>
            <a:endParaRPr lang="es-ES" kern="100" dirty="0">
              <a:solidFill>
                <a:srgbClr val="595959"/>
              </a:solidFill>
              <a:latin typeface="Roboto" panose="02000000000000000000" pitchFamily="2" charset="0"/>
              <a:ea typeface="Roboto" panose="02000000000000000000" pitchFamily="2" charset="0"/>
              <a:cs typeface="Times New Roman" panose="02020603050405020304" pitchFamily="18" charset="0"/>
            </a:endParaRPr>
          </a:p>
          <a:p>
            <a:pPr lvl="1" indent="-342900">
              <a:buAutoNum type="alphaUcParenR" startAt="2"/>
            </a:pPr>
            <a:r>
              <a:rPr lang="es-ES" kern="100" dirty="0">
                <a:solidFill>
                  <a:srgbClr val="595959"/>
                </a:solidFill>
                <a:latin typeface="Roboto" panose="02000000000000000000" pitchFamily="2" charset="0"/>
                <a:ea typeface="Roboto" panose="02000000000000000000" pitchFamily="2" charset="0"/>
                <a:cs typeface="Times New Roman" panose="02020603050405020304" pitchFamily="18" charset="0"/>
              </a:rPr>
              <a:t>                                                             y</a:t>
            </a:r>
          </a:p>
          <a:p>
            <a:pPr lvl="1" indent="-342900">
              <a:buAutoNum type="alphaUcParenR" startAt="2"/>
            </a:pPr>
            <a:endParaRPr lang="es-ES" kern="100" dirty="0">
              <a:solidFill>
                <a:srgbClr val="595959"/>
              </a:solidFill>
              <a:latin typeface="Roboto" panose="02000000000000000000" pitchFamily="2" charset="0"/>
              <a:ea typeface="Roboto" panose="02000000000000000000" pitchFamily="2" charset="0"/>
              <a:cs typeface="Times New Roman" panose="02020603050405020304" pitchFamily="18" charset="0"/>
            </a:endParaRPr>
          </a:p>
          <a:p>
            <a:pPr lvl="1" indent="-342900">
              <a:buAutoNum type="alphaUcParenR" startAt="2"/>
            </a:pPr>
            <a:endParaRPr lang="es-ES" kern="100" dirty="0">
              <a:solidFill>
                <a:srgbClr val="595959"/>
              </a:solidFill>
              <a:latin typeface="Roboto" panose="02000000000000000000" pitchFamily="2" charset="0"/>
              <a:ea typeface="Roboto" panose="02000000000000000000" pitchFamily="2" charset="0"/>
              <a:cs typeface="Times New Roman" panose="02020603050405020304" pitchFamily="18" charset="0"/>
            </a:endParaRPr>
          </a:p>
          <a:p>
            <a:pPr marL="571500" lvl="1" indent="0">
              <a:buNone/>
            </a:pPr>
            <a:br>
              <a:rPr lang="es-ES" kern="100" dirty="0">
                <a:solidFill>
                  <a:srgbClr val="595959"/>
                </a:solidFill>
                <a:latin typeface="Roboto" panose="02000000000000000000" pitchFamily="2" charset="0"/>
                <a:ea typeface="Roboto" panose="02000000000000000000" pitchFamily="2" charset="0"/>
                <a:cs typeface="Times New Roman" panose="02020603050405020304" pitchFamily="18" charset="0"/>
              </a:rPr>
            </a:br>
            <a:r>
              <a:rPr lang="es-ES" i="1" kern="100" dirty="0">
                <a:solidFill>
                  <a:srgbClr val="595959"/>
                </a:solidFill>
                <a:latin typeface="Roboto" panose="02000000000000000000" pitchFamily="2" charset="0"/>
                <a:ea typeface="Roboto" panose="02000000000000000000" pitchFamily="2" charset="0"/>
                <a:cs typeface="Times New Roman" panose="02020603050405020304" pitchFamily="18" charset="0"/>
              </a:rPr>
              <a:t>Con lo que sabemos hasta ahora, ¿podría existir el supuesto B?</a:t>
            </a:r>
          </a:p>
        </p:txBody>
      </p:sp>
      <p:pic>
        <p:nvPicPr>
          <p:cNvPr id="9" name="Imagen 8">
            <a:extLst>
              <a:ext uri="{FF2B5EF4-FFF2-40B4-BE49-F238E27FC236}">
                <a16:creationId xmlns:a16="http://schemas.microsoft.com/office/drawing/2014/main" id="{11E650C6-2247-10FB-039E-04BD168FA066}"/>
              </a:ext>
            </a:extLst>
          </p:cNvPr>
          <p:cNvPicPr>
            <a:picLocks noChangeAspect="1"/>
          </p:cNvPicPr>
          <p:nvPr/>
        </p:nvPicPr>
        <p:blipFill>
          <a:blip r:embed="rId3"/>
          <a:stretch>
            <a:fillRect/>
          </a:stretch>
        </p:blipFill>
        <p:spPr>
          <a:xfrm>
            <a:off x="1435960" y="1909858"/>
            <a:ext cx="3442767" cy="702750"/>
          </a:xfrm>
          <a:prstGeom prst="rect">
            <a:avLst/>
          </a:prstGeom>
        </p:spPr>
      </p:pic>
      <p:pic>
        <p:nvPicPr>
          <p:cNvPr id="15" name="Imagen 14">
            <a:extLst>
              <a:ext uri="{FF2B5EF4-FFF2-40B4-BE49-F238E27FC236}">
                <a16:creationId xmlns:a16="http://schemas.microsoft.com/office/drawing/2014/main" id="{E7E89B52-5098-6FCA-D0B2-8893B92601F8}"/>
              </a:ext>
            </a:extLst>
          </p:cNvPr>
          <p:cNvPicPr>
            <a:picLocks noChangeAspect="1"/>
          </p:cNvPicPr>
          <p:nvPr/>
        </p:nvPicPr>
        <p:blipFill>
          <a:blip r:embed="rId4"/>
          <a:stretch>
            <a:fillRect/>
          </a:stretch>
        </p:blipFill>
        <p:spPr>
          <a:xfrm>
            <a:off x="5522860" y="1938615"/>
            <a:ext cx="2103302" cy="571550"/>
          </a:xfrm>
          <a:prstGeom prst="rect">
            <a:avLst/>
          </a:prstGeom>
        </p:spPr>
      </p:pic>
      <p:pic>
        <p:nvPicPr>
          <p:cNvPr id="17" name="Imagen 16">
            <a:extLst>
              <a:ext uri="{FF2B5EF4-FFF2-40B4-BE49-F238E27FC236}">
                <a16:creationId xmlns:a16="http://schemas.microsoft.com/office/drawing/2014/main" id="{697F1A0F-16C3-0852-B19D-0605980C2D58}"/>
              </a:ext>
            </a:extLst>
          </p:cNvPr>
          <p:cNvPicPr>
            <a:picLocks noChangeAspect="1"/>
          </p:cNvPicPr>
          <p:nvPr/>
        </p:nvPicPr>
        <p:blipFill>
          <a:blip r:embed="rId5"/>
          <a:stretch>
            <a:fillRect/>
          </a:stretch>
        </p:blipFill>
        <p:spPr>
          <a:xfrm>
            <a:off x="1435960" y="2858498"/>
            <a:ext cx="2613887" cy="762066"/>
          </a:xfrm>
          <a:prstGeom prst="rect">
            <a:avLst/>
          </a:prstGeom>
        </p:spPr>
      </p:pic>
      <p:pic>
        <p:nvPicPr>
          <p:cNvPr id="19" name="Imagen 18">
            <a:extLst>
              <a:ext uri="{FF2B5EF4-FFF2-40B4-BE49-F238E27FC236}">
                <a16:creationId xmlns:a16="http://schemas.microsoft.com/office/drawing/2014/main" id="{273DC0B4-6B64-1EC9-4269-8C7397F256D5}"/>
              </a:ext>
            </a:extLst>
          </p:cNvPr>
          <p:cNvPicPr>
            <a:picLocks noChangeAspect="1"/>
          </p:cNvPicPr>
          <p:nvPr/>
        </p:nvPicPr>
        <p:blipFill>
          <a:blip r:embed="rId6"/>
          <a:stretch>
            <a:fillRect/>
          </a:stretch>
        </p:blipFill>
        <p:spPr>
          <a:xfrm>
            <a:off x="4537845" y="2887155"/>
            <a:ext cx="3170195" cy="754445"/>
          </a:xfrm>
          <a:prstGeom prst="rect">
            <a:avLst/>
          </a:prstGeom>
        </p:spPr>
      </p:pic>
    </p:spTree>
    <p:extLst>
      <p:ext uri="{BB962C8B-B14F-4D97-AF65-F5344CB8AC3E}">
        <p14:creationId xmlns:p14="http://schemas.microsoft.com/office/powerpoint/2010/main" val="1416009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Entidad/Relación VII – Cardinalidad III</a:t>
            </a:r>
            <a:endParaRPr dirty="0"/>
          </a:p>
        </p:txBody>
      </p:sp>
      <p:sp>
        <p:nvSpPr>
          <p:cNvPr id="28" name="Google Shape;28;p7"/>
          <p:cNvSpPr txBox="1">
            <a:spLocks noGrp="1"/>
          </p:cNvSpPr>
          <p:nvPr>
            <p:ph type="body" idx="1"/>
          </p:nvPr>
        </p:nvSpPr>
        <p:spPr>
          <a:xfrm>
            <a:off x="503750" y="1216855"/>
            <a:ext cx="7873200" cy="3351295"/>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No sé si tendríamos mucho futuro como academia si nuestros alumnos solo pueden estudiar un curso. Vamos a cambiar la frase inicial: “Un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alumno</a:t>
            </a:r>
            <a:r>
              <a:rPr lang="es-ES" kern="100" dirty="0">
                <a:latin typeface="Roboto" panose="02000000000000000000" pitchFamily="2" charset="0"/>
                <a:ea typeface="Roboto" panose="02000000000000000000" pitchFamily="2" charset="0"/>
                <a:cs typeface="Times New Roman" panose="02020603050405020304" pitchFamily="18" charset="0"/>
              </a:rPr>
              <a:t> puede </a:t>
            </a:r>
            <a:r>
              <a:rPr lang="es-ES" b="1" kern="100" dirty="0">
                <a:solidFill>
                  <a:schemeClr val="accent4">
                    <a:lumMod val="75000"/>
                  </a:schemeClr>
                </a:solidFill>
                <a:latin typeface="Roboto" panose="02000000000000000000" pitchFamily="2" charset="0"/>
                <a:ea typeface="Roboto" panose="02000000000000000000" pitchFamily="2" charset="0"/>
                <a:cs typeface="Times New Roman" panose="02020603050405020304" pitchFamily="18" charset="0"/>
              </a:rPr>
              <a:t>estudiar</a:t>
            </a:r>
            <a:r>
              <a:rPr lang="es-ES" kern="100" dirty="0">
                <a:latin typeface="Roboto" panose="02000000000000000000" pitchFamily="2" charset="0"/>
                <a:ea typeface="Roboto" panose="02000000000000000000" pitchFamily="2" charset="0"/>
                <a:cs typeface="Times New Roman" panose="02020603050405020304" pitchFamily="18" charset="0"/>
              </a:rPr>
              <a:t> uno o varios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cursos</a:t>
            </a:r>
            <a:r>
              <a:rPr lang="es-ES" kern="100" dirty="0">
                <a:latin typeface="Roboto" panose="02000000000000000000" pitchFamily="2" charset="0"/>
                <a:ea typeface="Roboto" panose="02000000000000000000" pitchFamily="2" charset="0"/>
                <a:cs typeface="Times New Roman" panose="02020603050405020304" pitchFamily="18" charset="0"/>
              </a:rPr>
              <a:t>”.</a:t>
            </a:r>
            <a:br>
              <a:rPr lang="es-ES" kern="100" dirty="0">
                <a:latin typeface="Roboto" panose="02000000000000000000" pitchFamily="2" charset="0"/>
                <a:ea typeface="Roboto" panose="02000000000000000000" pitchFamily="2" charset="0"/>
                <a:cs typeface="Times New Roman" panose="02020603050405020304" pitchFamily="18" charset="0"/>
              </a:rPr>
            </a:br>
            <a:r>
              <a:rPr lang="es-ES" kern="100" dirty="0">
                <a:latin typeface="Roboto" panose="02000000000000000000" pitchFamily="2" charset="0"/>
                <a:ea typeface="Roboto" panose="02000000000000000000" pitchFamily="2" charset="0"/>
                <a:cs typeface="Times New Roman" panose="02020603050405020304" pitchFamily="18" charset="0"/>
              </a:rPr>
              <a:t>Esto desencadenaría una relación de </a:t>
            </a:r>
            <a:r>
              <a:rPr lang="es-ES" b="1" kern="100" dirty="0">
                <a:latin typeface="Roboto" panose="02000000000000000000" pitchFamily="2" charset="0"/>
                <a:ea typeface="Roboto" panose="02000000000000000000" pitchFamily="2" charset="0"/>
                <a:cs typeface="Times New Roman" panose="02020603050405020304" pitchFamily="18" charset="0"/>
              </a:rPr>
              <a:t>muchos a muchos (N:N)</a:t>
            </a:r>
            <a:r>
              <a:rPr lang="es-ES" kern="100" dirty="0">
                <a:latin typeface="Roboto" panose="02000000000000000000" pitchFamily="2" charset="0"/>
                <a:ea typeface="Roboto" panose="02000000000000000000" pitchFamily="2" charset="0"/>
                <a:cs typeface="Times New Roman" panose="02020603050405020304" pitchFamily="18" charset="0"/>
              </a:rPr>
              <a:t>, por lo que habría que crear una tabla nueva* para poder almacenarlo:</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i="1" kern="100" dirty="0">
                <a:latin typeface="Roboto" panose="02000000000000000000" pitchFamily="2" charset="0"/>
                <a:ea typeface="Roboto" panose="02000000000000000000" pitchFamily="2" charset="0"/>
                <a:cs typeface="Times New Roman" panose="02020603050405020304" pitchFamily="18" charset="0"/>
              </a:rPr>
              <a:t>* Llamo “Matrícula” al registro que hace un alumno en un curso. El uso de nombres siempre es subjetivo.</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pic>
        <p:nvPicPr>
          <p:cNvPr id="3" name="Imagen 2">
            <a:extLst>
              <a:ext uri="{FF2B5EF4-FFF2-40B4-BE49-F238E27FC236}">
                <a16:creationId xmlns:a16="http://schemas.microsoft.com/office/drawing/2014/main" id="{ED5BB3D7-04C8-C25B-AD19-B9FF5B8C36D5}"/>
              </a:ext>
            </a:extLst>
          </p:cNvPr>
          <p:cNvPicPr>
            <a:picLocks noChangeAspect="1"/>
          </p:cNvPicPr>
          <p:nvPr/>
        </p:nvPicPr>
        <p:blipFill>
          <a:blip r:embed="rId3"/>
          <a:stretch>
            <a:fillRect/>
          </a:stretch>
        </p:blipFill>
        <p:spPr>
          <a:xfrm>
            <a:off x="902951" y="2480413"/>
            <a:ext cx="7338097" cy="1337641"/>
          </a:xfrm>
          <a:prstGeom prst="rect">
            <a:avLst/>
          </a:prstGeom>
        </p:spPr>
      </p:pic>
    </p:spTree>
    <p:extLst>
      <p:ext uri="{BB962C8B-B14F-4D97-AF65-F5344CB8AC3E}">
        <p14:creationId xmlns:p14="http://schemas.microsoft.com/office/powerpoint/2010/main" val="872581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Ejercicio I – Primer Entidad/Relación</a:t>
            </a:r>
            <a:endParaRPr dirty="0"/>
          </a:p>
        </p:txBody>
      </p:sp>
      <p:sp>
        <p:nvSpPr>
          <p:cNvPr id="28" name="Google Shape;28;p7"/>
          <p:cNvSpPr txBox="1">
            <a:spLocks noGrp="1"/>
          </p:cNvSpPr>
          <p:nvPr>
            <p:ph type="body" idx="1"/>
          </p:nvPr>
        </p:nvSpPr>
        <p:spPr>
          <a:xfrm>
            <a:off x="503750" y="1252025"/>
            <a:ext cx="7873200" cy="3316125"/>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No solo con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alumnos</a:t>
            </a:r>
            <a:r>
              <a:rPr lang="es-ES" kern="100" dirty="0">
                <a:latin typeface="Roboto" panose="02000000000000000000" pitchFamily="2" charset="0"/>
                <a:ea typeface="Roboto" panose="02000000000000000000" pitchFamily="2" charset="0"/>
                <a:cs typeface="Times New Roman" panose="02020603050405020304" pitchFamily="18" charset="0"/>
              </a:rPr>
              <a:t> que se matriculan en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cursos</a:t>
            </a:r>
            <a:r>
              <a:rPr lang="es-ES" kern="100" dirty="0">
                <a:latin typeface="Roboto" panose="02000000000000000000" pitchFamily="2" charset="0"/>
                <a:ea typeface="Roboto" panose="02000000000000000000" pitchFamily="2" charset="0"/>
                <a:cs typeface="Times New Roman" panose="02020603050405020304" pitchFamily="18" charset="0"/>
              </a:rPr>
              <a:t> pueden almacenarse los datos de una  academia. Necesitamos almacenar también:</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Ampliar la entidad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alumno</a:t>
            </a:r>
            <a:r>
              <a:rPr lang="es-ES" kern="100" dirty="0">
                <a:latin typeface="Roboto" panose="02000000000000000000" pitchFamily="2" charset="0"/>
                <a:ea typeface="Roboto" panose="02000000000000000000" pitchFamily="2" charset="0"/>
                <a:cs typeface="Times New Roman" panose="02020603050405020304" pitchFamily="18" charset="0"/>
              </a:rPr>
              <a:t> para incluir: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fecha de nacimiento</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población</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provincia</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dirección</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email</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si es o no apto</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fecha de matriculación </a:t>
            </a:r>
            <a:r>
              <a:rPr lang="es-ES" kern="100" dirty="0">
                <a:latin typeface="Roboto" panose="02000000000000000000" pitchFamily="2" charset="0"/>
                <a:ea typeface="Roboto" panose="02000000000000000000" pitchFamily="2" charset="0"/>
                <a:cs typeface="Times New Roman" panose="02020603050405020304" pitchFamily="18" charset="0"/>
              </a:rPr>
              <a:t>y el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número de cuenta</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Los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profesores</a:t>
            </a:r>
            <a:r>
              <a:rPr lang="es-ES" kern="100" dirty="0">
                <a:latin typeface="Roboto" panose="02000000000000000000" pitchFamily="2" charset="0"/>
                <a:ea typeface="Roboto" panose="02000000000000000000" pitchFamily="2" charset="0"/>
                <a:cs typeface="Times New Roman" panose="02020603050405020304" pitchFamily="18" charset="0"/>
              </a:rPr>
              <a:t>. De cada profesor se necesitan almacenar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DNI</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nombre</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teléfono</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fecha de nacimiento</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población</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provincia</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dirección</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email</a:t>
            </a:r>
            <a:r>
              <a:rPr lang="es-ES" kern="100" dirty="0">
                <a:solidFill>
                  <a:schemeClr val="tx2">
                    <a:lumMod val="10000"/>
                  </a:schemeClr>
                </a:solidFill>
                <a:latin typeface="Roboto" panose="02000000000000000000" pitchFamily="2" charset="0"/>
                <a:ea typeface="Roboto" panose="02000000000000000000" pitchFamily="2" charset="0"/>
                <a:cs typeface="Times New Roman" panose="02020603050405020304" pitchFamily="18" charset="0"/>
              </a:rPr>
              <a:t>,</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 número de cuenta</a:t>
            </a:r>
            <a:r>
              <a:rPr lang="es-ES" kern="100" dirty="0">
                <a:latin typeface="Roboto" panose="02000000000000000000" pitchFamily="2" charset="0"/>
                <a:ea typeface="Roboto" panose="02000000000000000000" pitchFamily="2" charset="0"/>
                <a:cs typeface="Times New Roman" panose="02020603050405020304" pitchFamily="18" charset="0"/>
              </a:rPr>
              <a:t> y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asignatura</a:t>
            </a:r>
            <a:r>
              <a:rPr lang="es-ES" kern="100" dirty="0">
                <a:latin typeface="Roboto" panose="02000000000000000000" pitchFamily="2" charset="0"/>
                <a:ea typeface="Roboto" panose="02000000000000000000" pitchFamily="2" charset="0"/>
                <a:cs typeface="Times New Roman" panose="02020603050405020304" pitchFamily="18" charset="0"/>
              </a:rPr>
              <a:t> (materia, módulo, llámalo como quieras) que imparte.</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eso vamos a utilizar la aplicación web </a:t>
            </a:r>
            <a:r>
              <a:rPr lang="es-ES" kern="100" dirty="0">
                <a:latin typeface="Roboto" panose="02000000000000000000" pitchFamily="2" charset="0"/>
                <a:ea typeface="Roboto" panose="02000000000000000000" pitchFamily="2" charset="0"/>
                <a:cs typeface="Times New Roman" panose="02020603050405020304" pitchFamily="18" charset="0"/>
                <a:hlinkClick r:id="rId3"/>
              </a:rPr>
              <a:t>draw.io</a:t>
            </a: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55708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Normalización I</a:t>
            </a:r>
            <a:endParaRPr dirty="0"/>
          </a:p>
        </p:txBody>
      </p:sp>
      <p:sp>
        <p:nvSpPr>
          <p:cNvPr id="28" name="Google Shape;28;p7"/>
          <p:cNvSpPr txBox="1">
            <a:spLocks noGrp="1"/>
          </p:cNvSpPr>
          <p:nvPr>
            <p:ph type="body" idx="1"/>
          </p:nvPr>
        </p:nvSpPr>
        <p:spPr>
          <a:xfrm>
            <a:off x="503750" y="1097280"/>
            <a:ext cx="7873200" cy="347087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La </a:t>
            </a:r>
            <a:r>
              <a:rPr lang="es-ES" b="1" kern="100" dirty="0">
                <a:latin typeface="Roboto" panose="02000000000000000000" pitchFamily="2" charset="0"/>
                <a:ea typeface="Roboto" panose="02000000000000000000" pitchFamily="2" charset="0"/>
                <a:cs typeface="Times New Roman" panose="02020603050405020304" pitchFamily="18" charset="0"/>
              </a:rPr>
              <a:t>normalización</a:t>
            </a:r>
            <a:r>
              <a:rPr lang="es-ES" kern="100" dirty="0">
                <a:latin typeface="Roboto" panose="02000000000000000000" pitchFamily="2" charset="0"/>
                <a:ea typeface="Roboto" panose="02000000000000000000" pitchFamily="2" charset="0"/>
                <a:cs typeface="Times New Roman" panose="02020603050405020304" pitchFamily="18" charset="0"/>
              </a:rPr>
              <a:t> es el proceso por el cual optimizamos el modelo de datos aplicando normas que aseguran que la información no se repite y cada </a:t>
            </a:r>
            <a:r>
              <a:rPr lang="es-ES" b="1" kern="100" dirty="0">
                <a:latin typeface="Roboto" panose="02000000000000000000" pitchFamily="2" charset="0"/>
                <a:ea typeface="Roboto" panose="02000000000000000000" pitchFamily="2" charset="0"/>
                <a:cs typeface="Times New Roman" panose="02020603050405020304" pitchFamily="18" charset="0"/>
              </a:rPr>
              <a:t>entidad</a:t>
            </a:r>
            <a:r>
              <a:rPr lang="es-ES" kern="100" dirty="0">
                <a:latin typeface="Roboto" panose="02000000000000000000" pitchFamily="2" charset="0"/>
                <a:ea typeface="Roboto" panose="02000000000000000000" pitchFamily="2" charset="0"/>
                <a:cs typeface="Times New Roman" panose="02020603050405020304" pitchFamily="18" charset="0"/>
              </a:rPr>
              <a:t> queda definida únicamente con los datos necesarios.</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 </a:t>
            </a:r>
            <a:r>
              <a:rPr lang="es-ES" b="1" kern="100" dirty="0">
                <a:solidFill>
                  <a:srgbClr val="72AF2F"/>
                </a:solidFill>
                <a:latin typeface="Roboto" panose="02000000000000000000" pitchFamily="2" charset="0"/>
                <a:ea typeface="Roboto" panose="02000000000000000000" pitchFamily="2" charset="0"/>
                <a:cs typeface="Times New Roman" panose="02020603050405020304" pitchFamily="18" charset="0"/>
              </a:rPr>
              <a:t>preferible encontrar nuevas entidades más pequeñas </a:t>
            </a:r>
            <a:r>
              <a:rPr lang="es-ES" kern="100" dirty="0">
                <a:latin typeface="Roboto" panose="02000000000000000000" pitchFamily="2" charset="0"/>
                <a:ea typeface="Roboto" panose="02000000000000000000" pitchFamily="2" charset="0"/>
                <a:cs typeface="Times New Roman" panose="02020603050405020304" pitchFamily="18" charset="0"/>
              </a:rPr>
              <a:t>con un significado propio que no </a:t>
            </a:r>
            <a:r>
              <a:rPr lang="es-ES" b="1" kern="100" dirty="0">
                <a:solidFill>
                  <a:srgbClr val="C00000"/>
                </a:solidFill>
                <a:latin typeface="Roboto" panose="02000000000000000000" pitchFamily="2" charset="0"/>
                <a:ea typeface="Roboto" panose="02000000000000000000" pitchFamily="2" charset="0"/>
                <a:cs typeface="Times New Roman" panose="02020603050405020304" pitchFamily="18" charset="0"/>
              </a:rPr>
              <a:t>grandes tablas con muchos atributos</a:t>
            </a:r>
            <a:r>
              <a:rPr lang="es-ES" kern="100" dirty="0">
                <a:latin typeface="Roboto" panose="02000000000000000000" pitchFamily="2" charset="0"/>
                <a:ea typeface="Roboto" panose="02000000000000000000" pitchFamily="2" charset="0"/>
                <a:cs typeface="Times New Roman" panose="02020603050405020304" pitchFamily="18" charset="0"/>
              </a:rPr>
              <a:t>.</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 los diferentes procesos de normalización se les llama </a:t>
            </a:r>
            <a:r>
              <a:rPr lang="es-ES" b="1" kern="100" dirty="0">
                <a:latin typeface="Roboto" panose="02000000000000000000" pitchFamily="2" charset="0"/>
                <a:ea typeface="Roboto" panose="02000000000000000000" pitchFamily="2" charset="0"/>
                <a:cs typeface="Times New Roman" panose="02020603050405020304" pitchFamily="18" charset="0"/>
              </a:rPr>
              <a:t>Formas Normales</a:t>
            </a:r>
            <a:r>
              <a:rPr lang="es-ES" kern="100" dirty="0">
                <a:latin typeface="Roboto" panose="02000000000000000000" pitchFamily="2" charset="0"/>
                <a:ea typeface="Roboto" panose="02000000000000000000" pitchFamily="2" charset="0"/>
                <a:cs typeface="Times New Roman" panose="02020603050405020304" pitchFamily="18" charset="0"/>
              </a:rPr>
              <a:t>. Cada proceso añade una capa más de análisis.</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Aunque existen más,  veremos las 4 primeras </a:t>
            </a:r>
            <a:r>
              <a:rPr lang="es-ES" b="1" kern="100" dirty="0">
                <a:latin typeface="Roboto" panose="02000000000000000000" pitchFamily="2" charset="0"/>
                <a:ea typeface="Roboto" panose="02000000000000000000" pitchFamily="2" charset="0"/>
                <a:cs typeface="Times New Roman" panose="02020603050405020304" pitchFamily="18" charset="0"/>
              </a:rPr>
              <a:t>Formas Normales</a:t>
            </a:r>
            <a:r>
              <a:rPr lang="es-ES" kern="100" dirty="0">
                <a:latin typeface="Roboto" panose="02000000000000000000" pitchFamily="2" charset="0"/>
                <a:ea typeface="Roboto" panose="02000000000000000000" pitchFamily="2" charset="0"/>
                <a:cs typeface="Times New Roman" panose="02020603050405020304" pitchFamily="18" charset="0"/>
              </a:rPr>
              <a:t>.</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4007930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Normalización II – Primera Forma Normal 1FN</a:t>
            </a:r>
            <a:endParaRPr dirty="0"/>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fontScale="92500"/>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La primera forma normal se basa en cuatro premisas fundamentales:</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Cada registro debe tener una Clave Primaria.</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El valor de un atributo es indivisible, no hay atributos con múltiples valores.</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El orden de los registros no importa.</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No puede haber atributos con valores nulos.</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Por ejemplo, en el ejercicio anterior añadimos la dirección de los alumnos y los profesores. En la dirección almacenaríamos, según está, la calle y el número. Con lo cual, lo ideal sería tener dos atributos en lugar de uno, calle y extensión (en extensión guardaríamos número y piso).</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Tampoco podríamos tener un alumno que no tuviera teléfono o email, porque podrían adquirir valores nulos si un alumno no los tuviera. Irían, por tanto, en una nueva tabla.</a:t>
            </a:r>
          </a:p>
        </p:txBody>
      </p:sp>
    </p:spTree>
    <p:extLst>
      <p:ext uri="{BB962C8B-B14F-4D97-AF65-F5344CB8AC3E}">
        <p14:creationId xmlns:p14="http://schemas.microsoft.com/office/powerpoint/2010/main" val="3727817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Normalización III – Segunda Forma Normal 2FN</a:t>
            </a:r>
            <a:endParaRPr dirty="0"/>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que una tabla se considere en 2FN debe:</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Estar ya en 1FN</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Cada atributo queda perfectamente definido por su Clave Primaria. Si no, debería pertenecer a otra tabla.</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Esto quiere decir que no deberíamos almacenar junto a un registro atributos que no le pertenezcan. Por ejemplo, no almacenar el nombre del módulo que imparte junto a un profesor, si no que el nombre del módulo debería formar parte de una nueva entidad Módulo.</a:t>
            </a:r>
          </a:p>
        </p:txBody>
      </p:sp>
    </p:spTree>
    <p:extLst>
      <p:ext uri="{BB962C8B-B14F-4D97-AF65-F5344CB8AC3E}">
        <p14:creationId xmlns:p14="http://schemas.microsoft.com/office/powerpoint/2010/main" val="396298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nSpc>
                <a:spcPct val="107000"/>
              </a:lnSpc>
              <a:buNone/>
            </a:pPr>
            <a:r>
              <a:rPr lang="es-ES" kern="100" dirty="0">
                <a:effectLst/>
                <a:latin typeface="Roboto" panose="02000000000000000000" pitchFamily="2" charset="0"/>
                <a:ea typeface="Calibri" panose="020F0502020204030204" pitchFamily="34" charset="0"/>
                <a:cs typeface="Times New Roman" panose="02020603050405020304" pitchFamily="18" charset="0"/>
              </a:rPr>
              <a:t>Día I – Modelado de datos</a:t>
            </a:r>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p>
            <a:pPr marL="342900" lvl="0" indent="-342900">
              <a:lnSpc>
                <a:spcPct val="107000"/>
              </a:lnSpc>
              <a:buFont typeface="Roboto" panose="02000000000000000000" pitchFamily="2" charset="0"/>
              <a:buChar char="-"/>
            </a:pP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Modelo entidad-relación</a:t>
            </a:r>
            <a:endParaRPr lang="es-ES"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 kern="100" dirty="0">
                <a:effectLst/>
                <a:latin typeface="Roboto" panose="02000000000000000000" pitchFamily="2" charset="0"/>
                <a:ea typeface="Calibri" panose="020F0502020204030204" pitchFamily="34" charset="0"/>
                <a:cs typeface="Times New Roman" panose="02020603050405020304" pitchFamily="18" charset="0"/>
              </a:rPr>
              <a:t>Entidades</a:t>
            </a:r>
            <a:endParaRPr lang="es-ES"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 kern="100" dirty="0">
                <a:effectLst/>
                <a:latin typeface="Roboto" panose="02000000000000000000" pitchFamily="2" charset="0"/>
                <a:ea typeface="Calibri" panose="020F0502020204030204" pitchFamily="34" charset="0"/>
                <a:cs typeface="Times New Roman" panose="02020603050405020304" pitchFamily="18" charset="0"/>
              </a:rPr>
              <a:t>Atributos y tipos de datos</a:t>
            </a:r>
            <a:endParaRPr lang="es-ES"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 kern="100" dirty="0">
                <a:effectLst/>
                <a:latin typeface="Roboto" panose="02000000000000000000" pitchFamily="2" charset="0"/>
                <a:ea typeface="Calibri" panose="020F0502020204030204" pitchFamily="34" charset="0"/>
                <a:cs typeface="Times New Roman" panose="02020603050405020304" pitchFamily="18" charset="0"/>
              </a:rPr>
              <a:t>¿Qué es una relación?</a:t>
            </a:r>
            <a:endParaRPr lang="es-ES"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Wingdings" panose="05000000000000000000" pitchFamily="2" charset="2"/>
              <a:buChar char=""/>
            </a:pPr>
            <a:r>
              <a:rPr lang="es-ES" kern="100" dirty="0">
                <a:effectLst/>
                <a:latin typeface="Roboto" panose="02000000000000000000" pitchFamily="2" charset="0"/>
                <a:ea typeface="Calibri" panose="020F0502020204030204" pitchFamily="34" charset="0"/>
                <a:cs typeface="Times New Roman" panose="02020603050405020304" pitchFamily="18" charset="0"/>
              </a:rPr>
              <a:t>Relaciones entre entidades</a:t>
            </a:r>
            <a:endParaRPr lang="es-ES"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Wingdings" panose="05000000000000000000" pitchFamily="2" charset="2"/>
              <a:buChar char=""/>
            </a:pPr>
            <a:r>
              <a:rPr lang="es-ES" kern="100" dirty="0">
                <a:effectLst/>
                <a:latin typeface="Roboto" panose="02000000000000000000" pitchFamily="2" charset="0"/>
                <a:ea typeface="Calibri" panose="020F0502020204030204" pitchFamily="34" charset="0"/>
                <a:cs typeface="Times New Roman" panose="02020603050405020304" pitchFamily="18" charset="0"/>
              </a:rPr>
              <a:t>Cardinalidad</a:t>
            </a:r>
            <a:endParaRPr lang="es-E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Roboto" panose="02000000000000000000" pitchFamily="2" charset="0"/>
              <a:buChar char="-"/>
            </a:pP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Normalización</a:t>
            </a:r>
            <a:endParaRPr lang="es-ES"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 kern="100" dirty="0">
                <a:effectLst/>
                <a:latin typeface="Roboto" panose="02000000000000000000" pitchFamily="2" charset="0"/>
                <a:ea typeface="Calibri" panose="020F0502020204030204" pitchFamily="34" charset="0"/>
                <a:cs typeface="Times New Roman" panose="02020603050405020304" pitchFamily="18" charset="0"/>
              </a:rPr>
              <a:t>Primera, Segunda y Tercera Forma Normal</a:t>
            </a:r>
            <a:endParaRPr lang="es-ES"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 kern="100" dirty="0">
                <a:effectLst/>
                <a:latin typeface="Roboto" panose="02000000000000000000" pitchFamily="2" charset="0"/>
                <a:ea typeface="Calibri" panose="020F0502020204030204" pitchFamily="34" charset="0"/>
                <a:cs typeface="Times New Roman" panose="02020603050405020304" pitchFamily="18" charset="0"/>
              </a:rPr>
              <a:t>Desnormalización</a:t>
            </a:r>
            <a:endParaRPr lang="es-ES"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endParaRPr lang="es-E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12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Normalización IV – Tercera Forma Normal 3FN</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lnSpcReduction="10000"/>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que una tabla se considere en 3FN debe:</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Estar ya en 2FN</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Si los atributos dependen unos de otros, deberían formar parte de una nueva tabla con significado propio.</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Esto quiere decir que, aunque varios atributos dependan de la Clave Primaria por sí mismos, también dependen entre sí. </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Por ejemplo, si un alumno tiene domiciliado el pago del curso y almacenásemos su número de cuenta y el número de la orden de domiciliación (SEPA en Europa), estos datos podrían ir a una nueva tabla de datos de pago. </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esto están las relaciones 1:1!</a:t>
            </a:r>
          </a:p>
        </p:txBody>
      </p:sp>
    </p:spTree>
    <p:extLst>
      <p:ext uri="{BB962C8B-B14F-4D97-AF65-F5344CB8AC3E}">
        <p14:creationId xmlns:p14="http://schemas.microsoft.com/office/powerpoint/2010/main" val="1554366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Normalización V – Cuarta Forma Normal 4FN</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que una tabla se considere en 4FN debe:</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Estar ya en 3FN</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Los atributos con valores repetidos deberían formar parte de una nueva tabla y ser referenciados por Clave Foránea.</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En el ejemplo anterior hemos llevado las direcciones a una nueva tabla con los campos Población, Provincia y Calle, pero haciendo esto tenemos un montón de registros con el mismo valor en población y provincia (tantas veces como calles de una población haya), con lo cual, Población y Provincia deberían ser dos tablas aparte y quedar ligadas a la Calle con Claves Foráneas.</a:t>
            </a:r>
          </a:p>
        </p:txBody>
      </p:sp>
    </p:spTree>
    <p:extLst>
      <p:ext uri="{BB962C8B-B14F-4D97-AF65-F5344CB8AC3E}">
        <p14:creationId xmlns:p14="http://schemas.microsoft.com/office/powerpoint/2010/main" val="1467609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Normalización VI – ¿Alguna optimización más?</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Aunque no atiendan a formas normales, podemos observar que tenemos dos tablas similares con valores idénticos: Alumno y Profesor.</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Además, si tuviéramos algún caso de un Alumno que además da clase en otro curso distinto, tendríamos los mismos datos del Alumno también en la tabla Profesor.</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Conviene, por tanto, hacer un análisis posterior también de las diferentes tablas en su conjunto, no solamente ir tabla por tabla aplicando normalización.</a:t>
            </a:r>
          </a:p>
        </p:txBody>
      </p:sp>
    </p:spTree>
    <p:extLst>
      <p:ext uri="{BB962C8B-B14F-4D97-AF65-F5344CB8AC3E}">
        <p14:creationId xmlns:p14="http://schemas.microsoft.com/office/powerpoint/2010/main" val="4195490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Normalización VII – Desnormalización</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Solo cuando se han aplicado todas las formas de Normalización podemos aplicar el camino inverso si lo necesitamos en alguna entidad.</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Desnormalizar permite tener valores duplicados en tablas y atributos de otras entidades en la misma tabla cuando nos interesa que la foto de los datos permanezca estática.</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Un buen ejemplo es el caso de la facturación. Por ley, una factura una vez se presenta debe permanecer inalterable. ¿Qué pasa si emitimos una factura a un alumno y este ha cambiado de provincia? En una base de datos normalizada, tendríamos el caso de que una factura “mutaría” porque han cambiado los datos del alumno al que se emitió.</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96613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Fin de Modelado de datos</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Ahora que ya tenemos las nociones básicas de Modelado de Datos, podemos llevar el modelo que hemos aprendido a hacer a un SGBD real.</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ello se utiliza el lenguaje SQL (</a:t>
            </a:r>
            <a:r>
              <a:rPr lang="es-ES" kern="100" dirty="0" err="1">
                <a:latin typeface="Roboto" panose="02000000000000000000" pitchFamily="2" charset="0"/>
                <a:ea typeface="Roboto" panose="02000000000000000000" pitchFamily="2" charset="0"/>
                <a:cs typeface="Times New Roman" panose="02020603050405020304" pitchFamily="18" charset="0"/>
              </a:rPr>
              <a:t>Structured</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Query</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Language</a:t>
            </a:r>
            <a:r>
              <a:rPr lang="es-ES" kern="100" dirty="0">
                <a:latin typeface="Roboto" panose="02000000000000000000" pitchFamily="2" charset="0"/>
                <a:ea typeface="Roboto" panose="02000000000000000000" pitchFamily="2" charset="0"/>
                <a:cs typeface="Times New Roman" panose="02020603050405020304" pitchFamily="18" charset="0"/>
              </a:rPr>
              <a:t>). Este lenguaje se divide en dos partes, DDL (Data </a:t>
            </a:r>
            <a:r>
              <a:rPr lang="es-ES" kern="100" dirty="0" err="1">
                <a:latin typeface="Roboto" panose="02000000000000000000" pitchFamily="2" charset="0"/>
                <a:ea typeface="Roboto" panose="02000000000000000000" pitchFamily="2" charset="0"/>
                <a:cs typeface="Times New Roman" panose="02020603050405020304" pitchFamily="18" charset="0"/>
              </a:rPr>
              <a:t>Definition</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Languaje</a:t>
            </a:r>
            <a:r>
              <a:rPr lang="es-ES" kern="100" dirty="0">
                <a:latin typeface="Roboto" panose="02000000000000000000" pitchFamily="2" charset="0"/>
                <a:ea typeface="Roboto" panose="02000000000000000000" pitchFamily="2" charset="0"/>
                <a:cs typeface="Times New Roman" panose="02020603050405020304" pitchFamily="18" charset="0"/>
              </a:rPr>
              <a:t>) Y DML (Data </a:t>
            </a:r>
            <a:r>
              <a:rPr lang="es-ES" kern="100" dirty="0" err="1">
                <a:latin typeface="Roboto" panose="02000000000000000000" pitchFamily="2" charset="0"/>
                <a:ea typeface="Roboto" panose="02000000000000000000" pitchFamily="2" charset="0"/>
                <a:cs typeface="Times New Roman" panose="02020603050405020304" pitchFamily="18" charset="0"/>
              </a:rPr>
              <a:t>Manipulation</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Languaje</a:t>
            </a:r>
            <a:r>
              <a:rPr lang="es-ES" kern="100" dirty="0">
                <a:latin typeface="Roboto" panose="02000000000000000000" pitchFamily="2" charset="0"/>
                <a:ea typeface="Roboto" panose="02000000000000000000" pitchFamily="2" charset="0"/>
                <a:cs typeface="Times New Roman" panose="02020603050405020304" pitchFamily="18" charset="0"/>
              </a:rPr>
              <a:t>):</a:t>
            </a:r>
          </a:p>
          <a:p>
            <a:pPr marL="742950" lvl="1" indent="-285750">
              <a:lnSpc>
                <a:spcPct val="107000"/>
              </a:lnSpc>
              <a:spcAft>
                <a:spcPts val="800"/>
              </a:spcAft>
            </a:pPr>
            <a:r>
              <a:rPr lang="es-ES" kern="100" dirty="0">
                <a:latin typeface="Roboto" panose="02000000000000000000" pitchFamily="2" charset="0"/>
                <a:ea typeface="Roboto" panose="02000000000000000000" pitchFamily="2" charset="0"/>
                <a:cs typeface="Times New Roman" panose="02020603050405020304" pitchFamily="18" charset="0"/>
              </a:rPr>
              <a:t>Para trasladar el modelo Entidad/Relación al SGBD se utiliza DDL o Lenguaje de Definición de Datos. Permite crear la estructura de la Base de Datos.</a:t>
            </a:r>
          </a:p>
          <a:p>
            <a:pPr marL="742950" lvl="1" indent="-285750">
              <a:lnSpc>
                <a:spcPct val="107000"/>
              </a:lnSpc>
              <a:spcAft>
                <a:spcPts val="800"/>
              </a:spcAft>
            </a:pPr>
            <a:r>
              <a:rPr lang="es-ES" kern="100" dirty="0">
                <a:latin typeface="Roboto" panose="02000000000000000000" pitchFamily="2" charset="0"/>
                <a:ea typeface="Roboto" panose="02000000000000000000" pitchFamily="2" charset="0"/>
                <a:cs typeface="Times New Roman" panose="02020603050405020304" pitchFamily="18" charset="0"/>
              </a:rPr>
              <a:t>Para poblar esa estructura con información, se utiliza DML o Lenguaje de Manipulación de Datos. Además, nos permitirá extraer la información.</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El lenguaje SQL posee conectores con prácticamente todos los lenguajes de programación como Python, Java, </a:t>
            </a:r>
            <a:r>
              <a:rPr lang="es-ES" kern="100" dirty="0" err="1">
                <a:latin typeface="Roboto" panose="02000000000000000000" pitchFamily="2" charset="0"/>
                <a:ea typeface="Roboto" panose="02000000000000000000" pitchFamily="2" charset="0"/>
                <a:cs typeface="Times New Roman" panose="02020603050405020304" pitchFamily="18" charset="0"/>
              </a:rPr>
              <a:t>NodeJS</a:t>
            </a:r>
            <a:r>
              <a:rPr lang="es-ES" kern="100" dirty="0">
                <a:latin typeface="Roboto" panose="02000000000000000000" pitchFamily="2" charset="0"/>
                <a:ea typeface="Roboto" panose="02000000000000000000" pitchFamily="2" charset="0"/>
                <a:cs typeface="Times New Roman" panose="02020603050405020304" pitchFamily="18" charset="0"/>
              </a:rPr>
              <a:t>, Swift, .NET, etc.</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420102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2037443" y="2220086"/>
            <a:ext cx="506911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4400" dirty="0"/>
              <a:t>¡Muchas gracias!</a:t>
            </a:r>
            <a:endParaRPr sz="4400" dirty="0"/>
          </a:p>
        </p:txBody>
      </p:sp>
    </p:spTree>
    <p:extLst>
      <p:ext uri="{BB962C8B-B14F-4D97-AF65-F5344CB8AC3E}">
        <p14:creationId xmlns:p14="http://schemas.microsoft.com/office/powerpoint/2010/main" val="781705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8"/>
          <p:cNvSpPr/>
          <p:nvPr/>
        </p:nvSpPr>
        <p:spPr>
          <a:xfrm>
            <a:off x="550875" y="3900350"/>
            <a:ext cx="56700" cy="794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8"/>
          <p:cNvSpPr txBox="1"/>
          <p:nvPr/>
        </p:nvSpPr>
        <p:spPr>
          <a:xfrm>
            <a:off x="698500" y="3824150"/>
            <a:ext cx="32247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dirty="0">
                <a:solidFill>
                  <a:srgbClr val="FFFFFF"/>
                </a:solidFill>
                <a:latin typeface="Roboto"/>
                <a:ea typeface="Roboto"/>
                <a:cs typeface="Roboto"/>
                <a:sym typeface="Roboto"/>
              </a:rPr>
              <a:t>Francisco José Molina Martínez</a:t>
            </a:r>
          </a:p>
          <a:p>
            <a:pPr marL="0" lvl="0" indent="0" algn="l" rtl="0">
              <a:spcBef>
                <a:spcPts val="0"/>
              </a:spcBef>
              <a:spcAft>
                <a:spcPts val="0"/>
              </a:spcAft>
              <a:buNone/>
            </a:pPr>
            <a:r>
              <a:rPr lang="es" sz="1000" b="1" dirty="0">
                <a:solidFill>
                  <a:srgbClr val="FFFFFF"/>
                </a:solidFill>
                <a:latin typeface="Roboto"/>
                <a:ea typeface="Roboto"/>
                <a:cs typeface="Roboto"/>
                <a:sym typeface="Roboto"/>
              </a:rPr>
              <a:t>franciscomoma@gmail.com</a:t>
            </a:r>
            <a:endParaRPr sz="1000" b="1" dirty="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Día II - SQL</a:t>
            </a:r>
            <a:endParaRPr dirty="0"/>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p>
            <a:pPr marL="342900" lvl="0" indent="-342900">
              <a:lnSpc>
                <a:spcPct val="107000"/>
              </a:lnSpc>
              <a:buFont typeface="Roboto" panose="02000000000000000000" pitchFamily="2" charset="0"/>
              <a:buChar char="-"/>
            </a:pP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DDL (Data </a:t>
            </a:r>
            <a:r>
              <a:rPr lang="es-ES" sz="1400" b="1" kern="100" dirty="0" err="1">
                <a:effectLst/>
                <a:latin typeface="Roboto" panose="02000000000000000000" pitchFamily="2" charset="0"/>
                <a:ea typeface="Calibri" panose="020F0502020204030204" pitchFamily="34" charset="0"/>
                <a:cs typeface="Times New Roman" panose="02020603050405020304" pitchFamily="18" charset="0"/>
              </a:rPr>
              <a:t>Definition</a:t>
            </a: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 </a:t>
            </a:r>
            <a:r>
              <a:rPr lang="es-ES" sz="1400" b="1" kern="100" dirty="0" err="1">
                <a:effectLst/>
                <a:latin typeface="Roboto" panose="02000000000000000000" pitchFamily="2" charset="0"/>
                <a:ea typeface="Calibri" panose="020F0502020204030204" pitchFamily="34" charset="0"/>
                <a:cs typeface="Times New Roman" panose="02020603050405020304" pitchFamily="18" charset="0"/>
              </a:rPr>
              <a:t>Language</a:t>
            </a: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a:t>
            </a:r>
            <a:endParaRPr lang="es-ES"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 kern="100" dirty="0">
                <a:latin typeface="Roboto" panose="02000000000000000000" pitchFamily="2" charset="0"/>
                <a:ea typeface="Calibri" panose="020F0502020204030204" pitchFamily="34" charset="0"/>
                <a:cs typeface="Times New Roman" panose="02020603050405020304" pitchFamily="18" charset="0"/>
              </a:rPr>
              <a:t>Creación de tablas</a:t>
            </a:r>
          </a:p>
          <a:p>
            <a:pPr marL="742950" lvl="1" indent="-285750">
              <a:lnSpc>
                <a:spcPct val="107000"/>
              </a:lnSpc>
              <a:buFont typeface="Courier New" panose="02070309020205020404" pitchFamily="49" charset="0"/>
              <a:buChar char="o"/>
            </a:pPr>
            <a:r>
              <a:rPr lang="es-ES" kern="100" dirty="0">
                <a:effectLst/>
                <a:latin typeface="Roboto" panose="02000000000000000000" pitchFamily="2" charset="0"/>
                <a:ea typeface="Calibri" panose="020F0502020204030204" pitchFamily="34" charset="0"/>
                <a:cs typeface="Times New Roman" panose="02020603050405020304" pitchFamily="18" charset="0"/>
              </a:rPr>
              <a:t>Modificación de tablas</a:t>
            </a:r>
          </a:p>
          <a:p>
            <a:pPr marL="742950" lvl="1" indent="-285750">
              <a:lnSpc>
                <a:spcPct val="107000"/>
              </a:lnSpc>
              <a:buFont typeface="Courier New" panose="02070309020205020404" pitchFamily="49" charset="0"/>
              <a:buChar char="o"/>
            </a:pPr>
            <a:r>
              <a:rPr lang="es-ES" kern="100" dirty="0">
                <a:latin typeface="Roboto" panose="02000000000000000000" pitchFamily="2" charset="0"/>
                <a:ea typeface="Calibri" panose="020F0502020204030204" pitchFamily="34" charset="0"/>
                <a:cs typeface="Times New Roman" panose="02020603050405020304" pitchFamily="18" charset="0"/>
              </a:rPr>
              <a:t>Creación de relaciones e índices</a:t>
            </a:r>
          </a:p>
          <a:p>
            <a:pPr marL="742950" lvl="1" indent="-285750">
              <a:lnSpc>
                <a:spcPct val="107000"/>
              </a:lnSpc>
              <a:buFont typeface="Courier New" panose="02070309020205020404" pitchFamily="49" charset="0"/>
              <a:buChar char="o"/>
            </a:pPr>
            <a:endParaRPr lang="es-E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Roboto" panose="02000000000000000000" pitchFamily="2" charset="0"/>
              <a:buChar char="-"/>
            </a:pP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DML (Data </a:t>
            </a:r>
            <a:r>
              <a:rPr lang="es-ES" sz="1400" b="1" kern="100" dirty="0" err="1">
                <a:effectLst/>
                <a:latin typeface="Roboto" panose="02000000000000000000" pitchFamily="2" charset="0"/>
                <a:ea typeface="Calibri" panose="020F0502020204030204" pitchFamily="34" charset="0"/>
                <a:cs typeface="Times New Roman" panose="02020603050405020304" pitchFamily="18" charset="0"/>
              </a:rPr>
              <a:t>Manipulation</a:t>
            </a: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 </a:t>
            </a:r>
            <a:r>
              <a:rPr lang="es-ES" sz="1400" b="1" kern="100" dirty="0" err="1">
                <a:effectLst/>
                <a:latin typeface="Roboto" panose="02000000000000000000" pitchFamily="2" charset="0"/>
                <a:ea typeface="Calibri" panose="020F0502020204030204" pitchFamily="34" charset="0"/>
                <a:cs typeface="Times New Roman" panose="02020603050405020304" pitchFamily="18" charset="0"/>
              </a:rPr>
              <a:t>Language</a:t>
            </a: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a:t>
            </a:r>
            <a:endParaRPr lang="es-ES"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 kern="100" dirty="0">
                <a:latin typeface="Roboto" panose="02000000000000000000" pitchFamily="2" charset="0"/>
                <a:ea typeface="Calibri" panose="020F0502020204030204" pitchFamily="34" charset="0"/>
                <a:cs typeface="Times New Roman" panose="02020603050405020304" pitchFamily="18" charset="0"/>
              </a:rPr>
              <a:t>Extracción de datos con </a:t>
            </a:r>
            <a:r>
              <a:rPr lang="es-ES" kern="100" dirty="0" err="1">
                <a:latin typeface="Roboto" panose="02000000000000000000" pitchFamily="2" charset="0"/>
                <a:ea typeface="Calibri" panose="020F0502020204030204" pitchFamily="34" charset="0"/>
                <a:cs typeface="Times New Roman" panose="02020603050405020304" pitchFamily="18" charset="0"/>
              </a:rPr>
              <a:t>Select</a:t>
            </a:r>
            <a:endParaRPr lang="es-ES" kern="100" dirty="0">
              <a:latin typeface="Roboto" panose="02000000000000000000" pitchFamily="2"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 kern="100" dirty="0">
                <a:latin typeface="Roboto" panose="02000000000000000000" pitchFamily="2" charset="0"/>
                <a:ea typeface="Calibri" panose="020F0502020204030204" pitchFamily="34" charset="0"/>
                <a:cs typeface="Times New Roman" panose="02020603050405020304" pitchFamily="18" charset="0"/>
              </a:rPr>
              <a:t>Inserción de registros con </a:t>
            </a:r>
            <a:r>
              <a:rPr lang="es-ES" kern="100" dirty="0" err="1">
                <a:latin typeface="Roboto" panose="02000000000000000000" pitchFamily="2" charset="0"/>
                <a:ea typeface="Calibri" panose="020F0502020204030204" pitchFamily="34" charset="0"/>
                <a:cs typeface="Times New Roman" panose="02020603050405020304" pitchFamily="18" charset="0"/>
              </a:rPr>
              <a:t>Insert</a:t>
            </a:r>
            <a:endParaRPr lang="es-ES" kern="100" dirty="0">
              <a:effectLst/>
              <a:latin typeface="Roboto" panose="02000000000000000000" pitchFamily="2"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 kern="100" dirty="0">
                <a:latin typeface="Roboto" panose="02000000000000000000" pitchFamily="2" charset="0"/>
                <a:ea typeface="Calibri" panose="020F0502020204030204" pitchFamily="34" charset="0"/>
                <a:cs typeface="Times New Roman" panose="02020603050405020304" pitchFamily="18" charset="0"/>
              </a:rPr>
              <a:t>Actualización de registros con </a:t>
            </a:r>
            <a:r>
              <a:rPr lang="es-ES" kern="100" dirty="0" err="1">
                <a:latin typeface="Roboto" panose="02000000000000000000" pitchFamily="2" charset="0"/>
                <a:ea typeface="Calibri" panose="020F0502020204030204" pitchFamily="34" charset="0"/>
                <a:cs typeface="Times New Roman" panose="02020603050405020304" pitchFamily="18" charset="0"/>
              </a:rPr>
              <a:t>Update</a:t>
            </a:r>
            <a:endParaRPr lang="es-ES" kern="100" dirty="0">
              <a:latin typeface="Roboto" panose="02000000000000000000" pitchFamily="2"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endParaRPr lang="es-ES" kern="100" dirty="0">
              <a:effectLst/>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3599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Día III - SQL</a:t>
            </a:r>
            <a:endParaRPr dirty="0"/>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p>
            <a:pPr marL="0" lvl="0" indent="0">
              <a:lnSpc>
                <a:spcPct val="107000"/>
              </a:lnSpc>
              <a:buNone/>
            </a:pP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 DML (Data </a:t>
            </a:r>
            <a:r>
              <a:rPr lang="es-ES" sz="1400" b="1" kern="100" dirty="0" err="1">
                <a:effectLst/>
                <a:latin typeface="Roboto" panose="02000000000000000000" pitchFamily="2" charset="0"/>
                <a:ea typeface="Calibri" panose="020F0502020204030204" pitchFamily="34" charset="0"/>
                <a:cs typeface="Times New Roman" panose="02020603050405020304" pitchFamily="18" charset="0"/>
              </a:rPr>
              <a:t>Manipulation</a:t>
            </a: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 </a:t>
            </a:r>
            <a:r>
              <a:rPr lang="es-ES" sz="1400" b="1" kern="100" dirty="0" err="1">
                <a:effectLst/>
                <a:latin typeface="Roboto" panose="02000000000000000000" pitchFamily="2" charset="0"/>
                <a:ea typeface="Calibri" panose="020F0502020204030204" pitchFamily="34" charset="0"/>
                <a:cs typeface="Times New Roman" panose="02020603050405020304" pitchFamily="18" charset="0"/>
              </a:rPr>
              <a:t>Language</a:t>
            </a: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a:t>
            </a:r>
            <a:endParaRPr lang="es-ES"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 kern="100" dirty="0">
                <a:latin typeface="Roboto" panose="02000000000000000000" pitchFamily="2" charset="0"/>
                <a:ea typeface="Calibri" panose="020F0502020204030204" pitchFamily="34" charset="0"/>
                <a:cs typeface="Times New Roman" panose="02020603050405020304" pitchFamily="18" charset="0"/>
              </a:rPr>
              <a:t>Consultas avanzadas haciendo uniones de tablas</a:t>
            </a:r>
          </a:p>
          <a:p>
            <a:pPr marL="285750" indent="-285750">
              <a:lnSpc>
                <a:spcPct val="107000"/>
              </a:lnSpc>
              <a:buFont typeface="Courier New" panose="02070309020205020404" pitchFamily="49" charset="0"/>
              <a:buChar char="o"/>
            </a:pPr>
            <a:endParaRPr lang="es-ES" kern="100" dirty="0">
              <a:latin typeface="Roboto" panose="02000000000000000000" pitchFamily="2" charset="0"/>
              <a:ea typeface="Calibri" panose="020F0502020204030204" pitchFamily="34" charset="0"/>
              <a:cs typeface="Times New Roman" panose="02020603050405020304" pitchFamily="18" charset="0"/>
            </a:endParaRPr>
          </a:p>
          <a:p>
            <a:pPr marL="0" lvl="0" indent="0">
              <a:lnSpc>
                <a:spcPct val="107000"/>
              </a:lnSpc>
              <a:buNone/>
            </a:pPr>
            <a:r>
              <a:rPr lang="es-ES" sz="1400" b="1" kern="100" dirty="0">
                <a:effectLst/>
                <a:latin typeface="Roboto" panose="02000000000000000000" pitchFamily="2" charset="0"/>
                <a:ea typeface="Calibri" panose="020F0502020204030204" pitchFamily="34" charset="0"/>
                <a:cs typeface="Times New Roman" panose="02020603050405020304" pitchFamily="18" charset="0"/>
              </a:rPr>
              <a:t>- Ejercicio Práctico:</a:t>
            </a:r>
            <a:endParaRPr lang="es-ES"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s-ES" kern="100" dirty="0">
                <a:latin typeface="Roboto" panose="02000000000000000000" pitchFamily="2" charset="0"/>
                <a:ea typeface="Calibri" panose="020F0502020204030204" pitchFamily="34" charset="0"/>
                <a:cs typeface="Times New Roman" panose="02020603050405020304" pitchFamily="18" charset="0"/>
              </a:rPr>
              <a:t>Cargar un set de datos desnormalizado en Excel en una base de datos normalizada haciendo uso de consultas avanzadas.</a:t>
            </a:r>
            <a:endParaRPr lang="es-ES" sz="1000" b="1" kern="100" dirty="0">
              <a:latin typeface="Roboto" panose="02000000000000000000" pitchFamily="2" charset="0"/>
              <a:ea typeface="Calibri" panose="020F0502020204030204" pitchFamily="34" charset="0"/>
              <a:cs typeface="Times New Roman" panose="02020603050405020304" pitchFamily="18" charset="0"/>
            </a:endParaRPr>
          </a:p>
          <a:p>
            <a:pPr marL="0" indent="0">
              <a:lnSpc>
                <a:spcPct val="107000"/>
              </a:lnSpc>
              <a:buNone/>
            </a:pPr>
            <a:endParaRPr lang="es-ES" kern="100" dirty="0">
              <a:latin typeface="Roboto" panose="02000000000000000000" pitchFamily="2"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endParaRPr lang="es-ES" kern="100" dirty="0">
              <a:latin typeface="Roboto" panose="02000000000000000000" pitchFamily="2" charset="0"/>
              <a:ea typeface="Calibri" panose="020F0502020204030204" pitchFamily="34" charset="0"/>
              <a:cs typeface="Times New Roman" panose="02020603050405020304" pitchFamily="18" charset="0"/>
            </a:endParaRPr>
          </a:p>
          <a:p>
            <a:pPr marL="0" indent="0">
              <a:lnSpc>
                <a:spcPct val="107000"/>
              </a:lnSpc>
              <a:buNone/>
            </a:pPr>
            <a:endParaRPr lang="es-ES" kern="100" dirty="0">
              <a:latin typeface="Roboto" panose="02000000000000000000" pitchFamily="2"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endParaRPr lang="es-ES" kern="100" dirty="0">
              <a:effectLst/>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553202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6"/>
          <p:cNvSpPr txBox="1">
            <a:spLocks noGrp="1"/>
          </p:cNvSpPr>
          <p:nvPr>
            <p:ph type="ctrTitle"/>
          </p:nvPr>
        </p:nvSpPr>
        <p:spPr>
          <a:xfrm>
            <a:off x="616503" y="1125575"/>
            <a:ext cx="55149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ES" dirty="0"/>
              <a:t>Modelado de datos</a:t>
            </a:r>
            <a:endParaRPr dirty="0"/>
          </a:p>
        </p:txBody>
      </p:sp>
    </p:spTree>
    <p:extLst>
      <p:ext uri="{BB962C8B-B14F-4D97-AF65-F5344CB8AC3E}">
        <p14:creationId xmlns:p14="http://schemas.microsoft.com/office/powerpoint/2010/main" val="2832710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Tipos de información en base a su estructura</a:t>
            </a:r>
            <a:endParaRPr dirty="0"/>
          </a:p>
        </p:txBody>
      </p:sp>
      <p:sp>
        <p:nvSpPr>
          <p:cNvPr id="28" name="Google Shape;28;p7"/>
          <p:cNvSpPr txBox="1">
            <a:spLocks noGrp="1"/>
          </p:cNvSpPr>
          <p:nvPr>
            <p:ph type="body" idx="1"/>
          </p:nvPr>
        </p:nvSpPr>
        <p:spPr>
          <a:xfrm>
            <a:off x="503750" y="941525"/>
            <a:ext cx="7873200" cy="3626625"/>
          </a:xfrm>
          <a:prstGeom prst="rect">
            <a:avLst/>
          </a:prstGeom>
        </p:spPr>
        <p:txBody>
          <a:bodyPr spcFirstLastPara="1" wrap="square" lIns="91425" tIns="91425" rIns="91425" bIns="91425" anchor="t" anchorCtr="0">
            <a:normAutofit fontScale="92500"/>
          </a:bodyPr>
          <a:lstStyle/>
          <a:p>
            <a:pPr marL="0"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Información desestructurada</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 información interpretable por un ser humano, por ejemplo, un texto, pero que carece de una estructura fija y estandarizada.</a:t>
            </a:r>
          </a:p>
          <a:p>
            <a:pPr marL="0"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Información estructurada</a:t>
            </a:r>
            <a:endParaRPr lang="es-ES" kern="100" dirty="0">
              <a:effectLst/>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effectLst/>
                <a:latin typeface="Roboto" panose="02000000000000000000" pitchFamily="2" charset="0"/>
                <a:ea typeface="Roboto" panose="02000000000000000000" pitchFamily="2" charset="0"/>
                <a:cs typeface="Times New Roman" panose="02020603050405020304" pitchFamily="18" charset="0"/>
              </a:rPr>
              <a:t>Hablamos de información estructurada cuando está delimitada, por tanto</a:t>
            </a:r>
            <a:r>
              <a:rPr lang="es-ES" kern="100" dirty="0">
                <a:latin typeface="Roboto" panose="02000000000000000000" pitchFamily="2" charset="0"/>
                <a:ea typeface="Roboto" panose="02000000000000000000" pitchFamily="2" charset="0"/>
                <a:cs typeface="Times New Roman" panose="02020603050405020304" pitchFamily="18" charset="0"/>
              </a:rPr>
              <a:t>, es fácilmente reconocible e interpretable.</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Un ejemplo es el de los ficheros </a:t>
            </a:r>
            <a:r>
              <a:rPr lang="es-ES" b="1" kern="100" dirty="0">
                <a:latin typeface="Roboto" panose="02000000000000000000" pitchFamily="2" charset="0"/>
                <a:ea typeface="Roboto" panose="02000000000000000000" pitchFamily="2" charset="0"/>
                <a:cs typeface="Times New Roman" panose="02020603050405020304" pitchFamily="18" charset="0"/>
              </a:rPr>
              <a:t>CSV</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comma</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separated</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values</a:t>
            </a:r>
            <a:r>
              <a:rPr lang="es-ES" kern="100" dirty="0">
                <a:latin typeface="Roboto" panose="02000000000000000000" pitchFamily="2" charset="0"/>
                <a:ea typeface="Roboto" panose="02000000000000000000" pitchFamily="2" charset="0"/>
                <a:cs typeface="Times New Roman" panose="02020603050405020304" pitchFamily="18" charset="0"/>
              </a:rPr>
              <a:t>). En este tipo de ficheros todos los valores están separados por el mismo carácter (coma o punto y coma) y todas las líneas poseen el mismo número de columnas.</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Otros ejemplos de este tipo de archivo son las </a:t>
            </a:r>
            <a:r>
              <a:rPr lang="es-ES" b="1" kern="100" dirty="0">
                <a:latin typeface="Roboto" panose="02000000000000000000" pitchFamily="2" charset="0"/>
                <a:ea typeface="Roboto" panose="02000000000000000000" pitchFamily="2" charset="0"/>
                <a:cs typeface="Times New Roman" panose="02020603050405020304" pitchFamily="18" charset="0"/>
              </a:rPr>
              <a:t>Hojas de Cálculo Excel</a:t>
            </a:r>
            <a:r>
              <a:rPr lang="es-ES" kern="100" dirty="0">
                <a:latin typeface="Roboto" panose="02000000000000000000" pitchFamily="2" charset="0"/>
                <a:ea typeface="Roboto" panose="02000000000000000000" pitchFamily="2" charset="0"/>
                <a:cs typeface="Times New Roman" panose="02020603050405020304" pitchFamily="18" charset="0"/>
              </a:rPr>
              <a:t>.</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Estos formatos maridan genial con las bases de datos, en cuanto a que podemos utilizarlos como formatos de intercambio (importación/exportación) pero </a:t>
            </a:r>
            <a:r>
              <a:rPr lang="es-ES" b="1" kern="100" dirty="0">
                <a:latin typeface="Roboto" panose="02000000000000000000" pitchFamily="2" charset="0"/>
                <a:ea typeface="Roboto" panose="02000000000000000000" pitchFamily="2" charset="0"/>
                <a:cs typeface="Times New Roman" panose="02020603050405020304" pitchFamily="18" charset="0"/>
              </a:rPr>
              <a:t>no son bases de datos en sí mismos</a:t>
            </a:r>
            <a:r>
              <a:rPr lang="es-ES" kern="100" dirty="0">
                <a:latin typeface="Roboto" panose="02000000000000000000" pitchFamily="2" charset="0"/>
                <a:ea typeface="Roboto" panose="02000000000000000000" pitchFamily="2" charset="0"/>
                <a:cs typeface="Times New Roman" panose="02020603050405020304" pitchFamily="18" charset="0"/>
              </a:rPr>
              <a:t>.</a:t>
            </a:r>
          </a:p>
        </p:txBody>
      </p:sp>
    </p:spTree>
    <p:extLst>
      <p:ext uri="{BB962C8B-B14F-4D97-AF65-F5344CB8AC3E}">
        <p14:creationId xmlns:p14="http://schemas.microsoft.com/office/powerpoint/2010/main" val="196809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¿Qué es una Base de datos?</a:t>
            </a:r>
            <a:endParaRPr dirty="0"/>
          </a:p>
        </p:txBody>
      </p:sp>
      <p:sp>
        <p:nvSpPr>
          <p:cNvPr id="28" name="Google Shape;28;p7"/>
          <p:cNvSpPr txBox="1">
            <a:spLocks noGrp="1"/>
          </p:cNvSpPr>
          <p:nvPr>
            <p:ph type="body" idx="1"/>
          </p:nvPr>
        </p:nvSpPr>
        <p:spPr>
          <a:xfrm>
            <a:off x="503750" y="1216855"/>
            <a:ext cx="7873200" cy="3351295"/>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effectLst/>
                <a:latin typeface="Roboto" panose="02000000000000000000" pitchFamily="2" charset="0"/>
                <a:ea typeface="Roboto" panose="02000000000000000000" pitchFamily="2" charset="0"/>
                <a:cs typeface="Times New Roman" panose="02020603050405020304" pitchFamily="18" charset="0"/>
              </a:rPr>
              <a:t>Una </a:t>
            </a:r>
            <a:r>
              <a:rPr lang="es-ES" b="1" kern="100" dirty="0">
                <a:effectLst/>
                <a:latin typeface="Roboto" panose="02000000000000000000" pitchFamily="2" charset="0"/>
                <a:ea typeface="Roboto" panose="02000000000000000000" pitchFamily="2" charset="0"/>
                <a:cs typeface="Times New Roman" panose="02020603050405020304" pitchFamily="18" charset="0"/>
              </a:rPr>
              <a:t>Base de datos </a:t>
            </a:r>
            <a:r>
              <a:rPr lang="es-ES" kern="100" dirty="0">
                <a:effectLst/>
                <a:latin typeface="Roboto" panose="02000000000000000000" pitchFamily="2" charset="0"/>
                <a:ea typeface="Roboto" panose="02000000000000000000" pitchFamily="2" charset="0"/>
                <a:cs typeface="Times New Roman" panose="02020603050405020304" pitchFamily="18" charset="0"/>
              </a:rPr>
              <a:t>es un almacén de información estructurada y organizada que se almacena de forma electrónica.</a:t>
            </a: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effectLst/>
                <a:latin typeface="Roboto" panose="02000000000000000000" pitchFamily="2" charset="0"/>
                <a:ea typeface="Roboto" panose="02000000000000000000" pitchFamily="2" charset="0"/>
                <a:cs typeface="Times New Roman" panose="02020603050405020304" pitchFamily="18" charset="0"/>
              </a:rPr>
              <a:t>El software encargado de este propósito es conocido como “Sistema gestor de base de datos”  </a:t>
            </a:r>
            <a:r>
              <a:rPr lang="es-ES" b="1" kern="100" dirty="0">
                <a:effectLst/>
                <a:latin typeface="Roboto" panose="02000000000000000000" pitchFamily="2" charset="0"/>
                <a:ea typeface="Roboto" panose="02000000000000000000" pitchFamily="2" charset="0"/>
                <a:cs typeface="Times New Roman" panose="02020603050405020304" pitchFamily="18" charset="0"/>
              </a:rPr>
              <a:t>SGBD</a:t>
            </a:r>
            <a:r>
              <a:rPr lang="es-ES" kern="100" dirty="0">
                <a:effectLst/>
                <a:latin typeface="Roboto" panose="02000000000000000000" pitchFamily="2" charset="0"/>
                <a:ea typeface="Roboto" panose="02000000000000000000" pitchFamily="2" charset="0"/>
                <a:cs typeface="Times New Roman" panose="02020603050405020304" pitchFamily="18" charset="0"/>
              </a:rPr>
              <a:t> (o “</a:t>
            </a:r>
            <a:r>
              <a:rPr lang="es-ES" kern="100" dirty="0" err="1">
                <a:effectLst/>
                <a:latin typeface="Roboto" panose="02000000000000000000" pitchFamily="2" charset="0"/>
                <a:ea typeface="Roboto" panose="02000000000000000000" pitchFamily="2" charset="0"/>
                <a:cs typeface="Times New Roman" panose="02020603050405020304" pitchFamily="18" charset="0"/>
              </a:rPr>
              <a:t>DataBase</a:t>
            </a:r>
            <a:r>
              <a:rPr lang="es-ES" kern="100" dirty="0">
                <a:effectLst/>
                <a:latin typeface="Roboto" panose="02000000000000000000" pitchFamily="2" charset="0"/>
                <a:ea typeface="Roboto" panose="02000000000000000000" pitchFamily="2" charset="0"/>
                <a:cs typeface="Times New Roman" panose="02020603050405020304" pitchFamily="18" charset="0"/>
              </a:rPr>
              <a:t> Management </a:t>
            </a:r>
            <a:r>
              <a:rPr lang="es-ES" kern="100" dirty="0" err="1">
                <a:effectLst/>
                <a:latin typeface="Roboto" panose="02000000000000000000" pitchFamily="2" charset="0"/>
                <a:ea typeface="Roboto" panose="02000000000000000000" pitchFamily="2" charset="0"/>
                <a:cs typeface="Times New Roman" panose="02020603050405020304" pitchFamily="18" charset="0"/>
              </a:rPr>
              <a:t>System</a:t>
            </a:r>
            <a:r>
              <a:rPr lang="es-ES" kern="100" dirty="0">
                <a:latin typeface="Roboto" panose="02000000000000000000" pitchFamily="2" charset="0"/>
                <a:ea typeface="Roboto" panose="02000000000000000000" pitchFamily="2" charset="0"/>
                <a:cs typeface="Times New Roman" panose="02020603050405020304" pitchFamily="18" charset="0"/>
              </a:rPr>
              <a:t>” DBMS, en inglés).</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Un </a:t>
            </a:r>
            <a:r>
              <a:rPr lang="es-ES" b="1" kern="100" dirty="0">
                <a:latin typeface="Roboto" panose="02000000000000000000" pitchFamily="2" charset="0"/>
                <a:ea typeface="Roboto" panose="02000000000000000000" pitchFamily="2" charset="0"/>
                <a:cs typeface="Times New Roman" panose="02020603050405020304" pitchFamily="18" charset="0"/>
              </a:rPr>
              <a:t>SGBD</a:t>
            </a:r>
            <a:r>
              <a:rPr lang="es-ES" kern="100" dirty="0">
                <a:latin typeface="Roboto" panose="02000000000000000000" pitchFamily="2" charset="0"/>
                <a:ea typeface="Roboto" panose="02000000000000000000" pitchFamily="2" charset="0"/>
                <a:cs typeface="Times New Roman" panose="02020603050405020304" pitchFamily="18" charset="0"/>
              </a:rPr>
              <a:t> será utilizado como persistencia de información en aplicaciones externas, rara vez se utiliza desde un usuario final.</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Además de permitir crear y manipular los datos, proporcionan seguridad de acceso (diferentes perfiles de usuarios) e integridad en las operaciones (puede haber millones de accesos simultáneos) y el acceso a los mismos está estandarizado.</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Ejemplos de </a:t>
            </a:r>
            <a:r>
              <a:rPr lang="es-ES" b="1" kern="100" dirty="0">
                <a:latin typeface="Roboto" panose="02000000000000000000" pitchFamily="2" charset="0"/>
                <a:ea typeface="Roboto" panose="02000000000000000000" pitchFamily="2" charset="0"/>
                <a:cs typeface="Times New Roman" panose="02020603050405020304" pitchFamily="18" charset="0"/>
              </a:rPr>
              <a:t>SGBD</a:t>
            </a:r>
            <a:r>
              <a:rPr lang="es-ES" kern="100" dirty="0">
                <a:latin typeface="Roboto" panose="02000000000000000000" pitchFamily="2" charset="0"/>
                <a:ea typeface="Roboto" panose="02000000000000000000" pitchFamily="2" charset="0"/>
                <a:cs typeface="Times New Roman" panose="02020603050405020304" pitchFamily="18" charset="0"/>
              </a:rPr>
              <a:t> comunes:</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pic>
        <p:nvPicPr>
          <p:cNvPr id="1028" name="Picture 4" descr="MySQL Logo - símbolo, significado logotipo, historia, PNG">
            <a:extLst>
              <a:ext uri="{FF2B5EF4-FFF2-40B4-BE49-F238E27FC236}">
                <a16:creationId xmlns:a16="http://schemas.microsoft.com/office/drawing/2014/main" id="{C783B6E3-EA00-8431-8ECA-BAB4BCFD8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3046" y="4011589"/>
            <a:ext cx="907304" cy="4716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ostgreSQL - Documentation - OctoPerf">
            <a:extLst>
              <a:ext uri="{FF2B5EF4-FFF2-40B4-BE49-F238E27FC236}">
                <a16:creationId xmlns:a16="http://schemas.microsoft.com/office/drawing/2014/main" id="{C2C0C667-AC5E-9452-2509-7F45063307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7174" y="3993176"/>
            <a:ext cx="1684973" cy="77343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icrosoft SQL Server | Logopedia | Fandom">
            <a:extLst>
              <a:ext uri="{FF2B5EF4-FFF2-40B4-BE49-F238E27FC236}">
                <a16:creationId xmlns:a16="http://schemas.microsoft.com/office/drawing/2014/main" id="{ABAAAE12-D28E-C78E-60D6-B14B130113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8971" y="4119670"/>
            <a:ext cx="1431705" cy="363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97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Modelado de datos</a:t>
            </a:r>
            <a:endParaRPr dirty="0"/>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El modelado de datos hace referencia a la planificación de diseño previa que hay que realizar para exprimir al máximo un SGBD.</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La herramienta fundamental para ello es la creación de un diagrama </a:t>
            </a:r>
            <a:r>
              <a:rPr lang="es-ES" b="1" kern="100" dirty="0">
                <a:latin typeface="Roboto" panose="02000000000000000000" pitchFamily="2" charset="0"/>
                <a:ea typeface="Roboto" panose="02000000000000000000" pitchFamily="2" charset="0"/>
                <a:cs typeface="Times New Roman" panose="02020603050405020304" pitchFamily="18" charset="0"/>
              </a:rPr>
              <a:t>Entidad/Relación</a:t>
            </a:r>
            <a:r>
              <a:rPr lang="es-ES" kern="100" dirty="0">
                <a:latin typeface="Roboto" panose="02000000000000000000" pitchFamily="2" charset="0"/>
                <a:ea typeface="Roboto" panose="02000000000000000000" pitchFamily="2" charset="0"/>
                <a:cs typeface="Times New Roman" panose="02020603050405020304" pitchFamily="18" charset="0"/>
              </a:rPr>
              <a:t>.</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Este tipo de diagrama refleja las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entidades</a:t>
            </a:r>
            <a:r>
              <a:rPr lang="es-ES" kern="100" dirty="0">
                <a:latin typeface="Roboto" panose="02000000000000000000" pitchFamily="2" charset="0"/>
                <a:ea typeface="Roboto" panose="02000000000000000000" pitchFamily="2" charset="0"/>
                <a:cs typeface="Times New Roman" panose="02020603050405020304" pitchFamily="18" charset="0"/>
              </a:rPr>
              <a:t> que formarán parte de nuestro sistema, que datos almacenarán y como se </a:t>
            </a:r>
            <a:r>
              <a:rPr lang="es-ES" b="1" kern="100" dirty="0">
                <a:solidFill>
                  <a:schemeClr val="accent4">
                    <a:lumMod val="75000"/>
                  </a:schemeClr>
                </a:solidFill>
                <a:latin typeface="Roboto" panose="02000000000000000000" pitchFamily="2" charset="0"/>
                <a:ea typeface="Roboto" panose="02000000000000000000" pitchFamily="2" charset="0"/>
                <a:cs typeface="Times New Roman" panose="02020603050405020304" pitchFamily="18" charset="0"/>
              </a:rPr>
              <a:t>relacionarán</a:t>
            </a:r>
            <a:r>
              <a:rPr lang="es-ES" kern="100" dirty="0">
                <a:latin typeface="Roboto" panose="02000000000000000000" pitchFamily="2" charset="0"/>
                <a:ea typeface="Roboto" panose="02000000000000000000" pitchFamily="2" charset="0"/>
                <a:cs typeface="Times New Roman" panose="02020603050405020304" pitchFamily="18" charset="0"/>
              </a:rPr>
              <a:t> entre sí.</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Una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entidad</a:t>
            </a:r>
            <a:r>
              <a:rPr lang="es-ES" kern="100" dirty="0">
                <a:latin typeface="Roboto" panose="02000000000000000000" pitchFamily="2" charset="0"/>
                <a:ea typeface="Roboto" panose="02000000000000000000" pitchFamily="2" charset="0"/>
                <a:cs typeface="Times New Roman" panose="02020603050405020304" pitchFamily="18" charset="0"/>
              </a:rPr>
              <a:t> es la representación abstracta en datos de objetos o conceptos del mundo real y está compuesta de los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atributos</a:t>
            </a:r>
            <a:r>
              <a:rPr lang="es-ES" kern="100" dirty="0">
                <a:latin typeface="Roboto" panose="02000000000000000000" pitchFamily="2" charset="0"/>
                <a:ea typeface="Roboto" panose="02000000000000000000" pitchFamily="2" charset="0"/>
                <a:cs typeface="Times New Roman" panose="02020603050405020304" pitchFamily="18" charset="0"/>
              </a:rPr>
              <a:t> que la definen. </a:t>
            </a:r>
          </a:p>
          <a:p>
            <a:pPr marL="457200" lvl="1" indent="0">
              <a:lnSpc>
                <a:spcPct val="107000"/>
              </a:lnSpc>
              <a:spcAft>
                <a:spcPts val="800"/>
              </a:spcAft>
              <a:buNone/>
            </a:pPr>
            <a:r>
              <a:rPr lang="es-ES" i="1" kern="100" dirty="0">
                <a:latin typeface="Roboto" panose="02000000000000000000" pitchFamily="2" charset="0"/>
                <a:ea typeface="Roboto" panose="02000000000000000000" pitchFamily="2" charset="0"/>
                <a:cs typeface="Times New Roman" panose="02020603050405020304" pitchFamily="18" charset="0"/>
              </a:rPr>
              <a:t>¿Qué datos básicos podrías necesitar para gestionar una academia?</a:t>
            </a:r>
          </a:p>
        </p:txBody>
      </p:sp>
    </p:spTree>
    <p:extLst>
      <p:ext uri="{BB962C8B-B14F-4D97-AF65-F5344CB8AC3E}">
        <p14:creationId xmlns:p14="http://schemas.microsoft.com/office/powerpoint/2010/main" val="3577653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Entidad/Relación I – Identificando entidades y relaciones</a:t>
            </a:r>
            <a:endParaRPr dirty="0"/>
          </a:p>
        </p:txBody>
      </p:sp>
      <p:sp>
        <p:nvSpPr>
          <p:cNvPr id="28" name="Google Shape;28;p7"/>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fontScale="92500" lnSpcReduction="10000"/>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Cuando se empieza a analizar la solución a un problema, es común utilizar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sustantivos</a:t>
            </a:r>
            <a:r>
              <a:rPr lang="es-ES" kern="100" dirty="0">
                <a:latin typeface="Roboto" panose="02000000000000000000" pitchFamily="2" charset="0"/>
                <a:ea typeface="Roboto" panose="02000000000000000000" pitchFamily="2" charset="0"/>
                <a:cs typeface="Times New Roman" panose="02020603050405020304" pitchFamily="18" charset="0"/>
              </a:rPr>
              <a:t> para identificar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entidades</a:t>
            </a:r>
            <a:r>
              <a:rPr lang="es-ES" kern="100" dirty="0">
                <a:latin typeface="Roboto" panose="02000000000000000000" pitchFamily="2" charset="0"/>
                <a:ea typeface="Roboto" panose="02000000000000000000" pitchFamily="2" charset="0"/>
                <a:cs typeface="Times New Roman" panose="02020603050405020304" pitchFamily="18" charset="0"/>
              </a:rPr>
              <a:t> y </a:t>
            </a:r>
            <a:r>
              <a:rPr lang="es-ES" b="1" kern="100" dirty="0">
                <a:solidFill>
                  <a:schemeClr val="accent4">
                    <a:lumMod val="75000"/>
                  </a:schemeClr>
                </a:solidFill>
                <a:latin typeface="Roboto" panose="02000000000000000000" pitchFamily="2" charset="0"/>
                <a:ea typeface="Roboto" panose="02000000000000000000" pitchFamily="2" charset="0"/>
                <a:cs typeface="Times New Roman" panose="02020603050405020304" pitchFamily="18" charset="0"/>
              </a:rPr>
              <a:t>verbos</a:t>
            </a:r>
            <a:r>
              <a:rPr lang="es-ES" kern="100" dirty="0">
                <a:latin typeface="Roboto" panose="02000000000000000000" pitchFamily="2" charset="0"/>
                <a:ea typeface="Roboto" panose="02000000000000000000" pitchFamily="2" charset="0"/>
                <a:cs typeface="Times New Roman" panose="02020603050405020304" pitchFamily="18" charset="0"/>
              </a:rPr>
              <a:t> para identificar </a:t>
            </a:r>
            <a:r>
              <a:rPr lang="es-ES" b="1" kern="100" dirty="0">
                <a:solidFill>
                  <a:schemeClr val="accent4">
                    <a:lumMod val="75000"/>
                  </a:schemeClr>
                </a:solidFill>
                <a:latin typeface="Roboto" panose="02000000000000000000" pitchFamily="2" charset="0"/>
                <a:ea typeface="Roboto" panose="02000000000000000000" pitchFamily="2" charset="0"/>
                <a:cs typeface="Times New Roman" panose="02020603050405020304" pitchFamily="18" charset="0"/>
              </a:rPr>
              <a:t>relaciones</a:t>
            </a:r>
            <a:r>
              <a:rPr lang="es-ES" kern="100" dirty="0">
                <a:latin typeface="Roboto" panose="02000000000000000000" pitchFamily="2" charset="0"/>
                <a:ea typeface="Roboto" panose="02000000000000000000" pitchFamily="2" charset="0"/>
                <a:cs typeface="Times New Roman" panose="02020603050405020304" pitchFamily="18" charset="0"/>
              </a:rPr>
              <a:t>. De este modo, utilizando un lenguaje coloquial podemos obtener fácilmente las entidades:</a:t>
            </a:r>
          </a:p>
          <a:p>
            <a:pPr marL="457200" lvl="1" indent="0">
              <a:lnSpc>
                <a:spcPct val="107000"/>
              </a:lnSpc>
              <a:spcAft>
                <a:spcPts val="800"/>
              </a:spcAft>
              <a:buNone/>
            </a:pPr>
            <a:r>
              <a:rPr lang="es-ES" i="1" kern="100" dirty="0">
                <a:latin typeface="Roboto" panose="02000000000000000000" pitchFamily="2" charset="0"/>
                <a:ea typeface="Roboto" panose="02000000000000000000" pitchFamily="2" charset="0"/>
                <a:cs typeface="Times New Roman" panose="02020603050405020304" pitchFamily="18" charset="0"/>
              </a:rPr>
              <a:t>“Un </a:t>
            </a:r>
            <a:r>
              <a:rPr lang="es-ES" b="1" i="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alumno</a:t>
            </a:r>
            <a:r>
              <a:rPr lang="es-ES" b="1" i="1" kern="100" dirty="0">
                <a:latin typeface="Roboto" panose="02000000000000000000" pitchFamily="2" charset="0"/>
                <a:ea typeface="Roboto" panose="02000000000000000000" pitchFamily="2" charset="0"/>
                <a:cs typeface="Times New Roman" panose="02020603050405020304" pitchFamily="18" charset="0"/>
              </a:rPr>
              <a:t> </a:t>
            </a:r>
            <a:r>
              <a:rPr lang="es-ES" b="1" i="1" kern="100" dirty="0">
                <a:solidFill>
                  <a:schemeClr val="accent4">
                    <a:lumMod val="75000"/>
                  </a:schemeClr>
                </a:solidFill>
                <a:latin typeface="Roboto" panose="02000000000000000000" pitchFamily="2" charset="0"/>
                <a:ea typeface="Roboto" panose="02000000000000000000" pitchFamily="2" charset="0"/>
                <a:cs typeface="Times New Roman" panose="02020603050405020304" pitchFamily="18" charset="0"/>
              </a:rPr>
              <a:t>estudia</a:t>
            </a:r>
            <a:r>
              <a:rPr lang="es-ES" b="1" i="1" kern="100" dirty="0">
                <a:latin typeface="Roboto" panose="02000000000000000000" pitchFamily="2" charset="0"/>
                <a:ea typeface="Roboto" panose="02000000000000000000" pitchFamily="2" charset="0"/>
                <a:cs typeface="Times New Roman" panose="02020603050405020304" pitchFamily="18" charset="0"/>
              </a:rPr>
              <a:t> </a:t>
            </a:r>
            <a:r>
              <a:rPr lang="es-ES" i="1" kern="100" dirty="0">
                <a:latin typeface="Roboto" panose="02000000000000000000" pitchFamily="2" charset="0"/>
                <a:ea typeface="Roboto" panose="02000000000000000000" pitchFamily="2" charset="0"/>
                <a:cs typeface="Times New Roman" panose="02020603050405020304" pitchFamily="18" charset="0"/>
              </a:rPr>
              <a:t>un </a:t>
            </a:r>
            <a:r>
              <a:rPr lang="es-ES" b="1" i="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curso</a:t>
            </a:r>
            <a:r>
              <a:rPr lang="es-ES" i="1" kern="100" dirty="0">
                <a:latin typeface="Roboto" panose="02000000000000000000" pitchFamily="2" charset="0"/>
                <a:ea typeface="Roboto" panose="02000000000000000000" pitchFamily="2" charset="0"/>
                <a:cs typeface="Times New Roman" panose="02020603050405020304" pitchFamily="18" charset="0"/>
              </a:rPr>
              <a:t>”</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Con lo que tenemos una primera aproximación:</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Con esta sencilla frase hemos podido reflejar en un diagrama las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entidades</a:t>
            </a:r>
            <a:r>
              <a:rPr lang="es-ES" kern="100" dirty="0">
                <a:latin typeface="Roboto" panose="02000000000000000000" pitchFamily="2" charset="0"/>
                <a:ea typeface="Roboto" panose="02000000000000000000" pitchFamily="2" charset="0"/>
                <a:cs typeface="Times New Roman" panose="02020603050405020304" pitchFamily="18" charset="0"/>
              </a:rPr>
              <a:t> alumno y curso y su </a:t>
            </a:r>
            <a:r>
              <a:rPr lang="es-ES" b="1" kern="100" dirty="0">
                <a:solidFill>
                  <a:schemeClr val="accent4">
                    <a:lumMod val="75000"/>
                  </a:schemeClr>
                </a:solidFill>
                <a:latin typeface="Roboto" panose="02000000000000000000" pitchFamily="2" charset="0"/>
                <a:ea typeface="Roboto" panose="02000000000000000000" pitchFamily="2" charset="0"/>
                <a:cs typeface="Times New Roman" panose="02020603050405020304" pitchFamily="18" charset="0"/>
              </a:rPr>
              <a:t>relación</a:t>
            </a:r>
            <a:r>
              <a:rPr lang="es-ES" kern="100" dirty="0">
                <a:latin typeface="Roboto" panose="02000000000000000000" pitchFamily="2" charset="0"/>
                <a:ea typeface="Roboto" panose="02000000000000000000" pitchFamily="2" charset="0"/>
                <a:cs typeface="Times New Roman" panose="02020603050405020304" pitchFamily="18" charset="0"/>
              </a:rPr>
              <a:t>. En el </a:t>
            </a:r>
            <a:r>
              <a:rPr lang="es-ES" b="1" kern="100" dirty="0">
                <a:latin typeface="Roboto" panose="02000000000000000000" pitchFamily="2" charset="0"/>
                <a:ea typeface="Roboto" panose="02000000000000000000" pitchFamily="2" charset="0"/>
                <a:cs typeface="Times New Roman" panose="02020603050405020304" pitchFamily="18" charset="0"/>
              </a:rPr>
              <a:t>SGBD</a:t>
            </a:r>
            <a:r>
              <a:rPr lang="es-ES" kern="100" dirty="0">
                <a:latin typeface="Roboto" panose="02000000000000000000" pitchFamily="2" charset="0"/>
                <a:ea typeface="Roboto" panose="02000000000000000000" pitchFamily="2" charset="0"/>
                <a:cs typeface="Times New Roman" panose="02020603050405020304" pitchFamily="18" charset="0"/>
              </a:rPr>
              <a:t>, las entidades se crean como </a:t>
            </a:r>
            <a:r>
              <a:rPr lang="es-ES" b="1" kern="100" dirty="0">
                <a:latin typeface="Roboto" panose="02000000000000000000" pitchFamily="2" charset="0"/>
                <a:ea typeface="Roboto" panose="02000000000000000000" pitchFamily="2" charset="0"/>
                <a:cs typeface="Times New Roman" panose="02020603050405020304" pitchFamily="18" charset="0"/>
              </a:rPr>
              <a:t>tablas </a:t>
            </a:r>
            <a:r>
              <a:rPr lang="es-ES" kern="100" dirty="0">
                <a:latin typeface="Roboto" panose="02000000000000000000" pitchFamily="2" charset="0"/>
                <a:ea typeface="Roboto" panose="02000000000000000000" pitchFamily="2" charset="0"/>
                <a:cs typeface="Times New Roman" panose="02020603050405020304" pitchFamily="18" charset="0"/>
              </a:rPr>
              <a:t>y las relaciones son un tipo de </a:t>
            </a:r>
            <a:r>
              <a:rPr lang="es-ES" b="1" kern="100" dirty="0">
                <a:latin typeface="Roboto" panose="02000000000000000000" pitchFamily="2" charset="0"/>
                <a:ea typeface="Roboto" panose="02000000000000000000" pitchFamily="2" charset="0"/>
                <a:cs typeface="Times New Roman" panose="02020603050405020304" pitchFamily="18" charset="0"/>
              </a:rPr>
              <a:t>constricción</a:t>
            </a:r>
            <a:r>
              <a:rPr lang="es-ES" kern="100" dirty="0">
                <a:latin typeface="Roboto" panose="02000000000000000000" pitchFamily="2" charset="0"/>
                <a:ea typeface="Roboto" panose="02000000000000000000" pitchFamily="2" charset="0"/>
                <a:cs typeface="Times New Roman" panose="02020603050405020304" pitchFamily="18" charset="0"/>
              </a:rPr>
              <a:t>. Lo veremos en la siguiente clase cuando pasemos a SQL.</a:t>
            </a:r>
            <a:endParaRPr lang="es-ES" b="1" kern="100" dirty="0">
              <a:latin typeface="Roboto" panose="02000000000000000000" pitchFamily="2" charset="0"/>
              <a:ea typeface="Roboto" panose="02000000000000000000" pitchFamily="2" charset="0"/>
              <a:cs typeface="Times New Roman" panose="02020603050405020304" pitchFamily="18" charset="0"/>
            </a:endParaRPr>
          </a:p>
        </p:txBody>
      </p:sp>
      <p:pic>
        <p:nvPicPr>
          <p:cNvPr id="5" name="Imagen 4">
            <a:extLst>
              <a:ext uri="{FF2B5EF4-FFF2-40B4-BE49-F238E27FC236}">
                <a16:creationId xmlns:a16="http://schemas.microsoft.com/office/drawing/2014/main" id="{4DA0252E-FA66-FF25-247D-8A04CC2B6BC9}"/>
              </a:ext>
            </a:extLst>
          </p:cNvPr>
          <p:cNvPicPr>
            <a:picLocks noChangeAspect="1"/>
          </p:cNvPicPr>
          <p:nvPr/>
        </p:nvPicPr>
        <p:blipFill>
          <a:blip r:embed="rId3"/>
          <a:stretch>
            <a:fillRect/>
          </a:stretch>
        </p:blipFill>
        <p:spPr>
          <a:xfrm>
            <a:off x="2439926" y="2856593"/>
            <a:ext cx="4000847" cy="624894"/>
          </a:xfrm>
          <a:prstGeom prst="rect">
            <a:avLst/>
          </a:prstGeom>
        </p:spPr>
      </p:pic>
    </p:spTree>
    <p:extLst>
      <p:ext uri="{BB962C8B-B14F-4D97-AF65-F5344CB8AC3E}">
        <p14:creationId xmlns:p14="http://schemas.microsoft.com/office/powerpoint/2010/main" val="107442882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2087</TotalTime>
  <Words>2471</Words>
  <Application>Microsoft Office PowerPoint</Application>
  <PresentationFormat>Presentación en pantalla (16:9)</PresentationFormat>
  <Paragraphs>156</Paragraphs>
  <Slides>26</Slides>
  <Notes>26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Courier New</vt:lpstr>
      <vt:lpstr>Wingdings</vt:lpstr>
      <vt:lpstr>Calibri</vt:lpstr>
      <vt:lpstr>Roboto</vt:lpstr>
      <vt:lpstr>Simple Light</vt:lpstr>
      <vt:lpstr>Modelado de datos y SQL</vt:lpstr>
      <vt:lpstr>Día I – Modelado de datos</vt:lpstr>
      <vt:lpstr>Día II - SQL</vt:lpstr>
      <vt:lpstr>Día III - SQL</vt:lpstr>
      <vt:lpstr>Modelado de datos</vt:lpstr>
      <vt:lpstr>Tipos de información en base a su estructura</vt:lpstr>
      <vt:lpstr>¿Qué es una Base de datos?</vt:lpstr>
      <vt:lpstr>Modelado de datos</vt:lpstr>
      <vt:lpstr>Entidad/Relación I – Identificando entidades y relaciones</vt:lpstr>
      <vt:lpstr>Entidad/Relación II – Atributos y tipos</vt:lpstr>
      <vt:lpstr>Entidad/Relación III – Claves Primarias</vt:lpstr>
      <vt:lpstr>Entidad/Relación IV – Claves Foráneas</vt:lpstr>
      <vt:lpstr>Entidad/Relación V – Cardinalidad I</vt:lpstr>
      <vt:lpstr>Entidad/Relación VI – Cardinalidad II</vt:lpstr>
      <vt:lpstr>Entidad/Relación VII – Cardinalidad III</vt:lpstr>
      <vt:lpstr>Ejercicio I – Primer Entidad/Relación</vt:lpstr>
      <vt:lpstr>Normalización I</vt:lpstr>
      <vt:lpstr>Normalización II – Primera Forma Normal 1FN</vt:lpstr>
      <vt:lpstr>Normalización III – Segunda Forma Normal 2FN</vt:lpstr>
      <vt:lpstr>Normalización IV – Tercera Forma Normal 3FN</vt:lpstr>
      <vt:lpstr>Normalización V – Cuarta Forma Normal 4FN</vt:lpstr>
      <vt:lpstr>Normalización VI – ¿Alguna optimización más?</vt:lpstr>
      <vt:lpstr>Normalización VII – Desnormalización</vt:lpstr>
      <vt:lpstr>Fin de Modelado de datos</vt:lpstr>
      <vt:lpstr>¡Muchas gracias!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Modelado de datos y SQL – Openbank 2023</dc:title>
  <cp:lastModifiedBy>FRANCISCO JOSE MOLINA MARTINEZ</cp:lastModifiedBy>
  <cp:revision>44</cp:revision>
  <dcterms:modified xsi:type="dcterms:W3CDTF">2024-01-30T18:19:34Z</dcterms:modified>
</cp:coreProperties>
</file>