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2" r:id="rId1"/>
  </p:sldMasterIdLst>
  <p:notesMasterIdLst>
    <p:notesMasterId r:id="rId19"/>
  </p:notesMasterIdLst>
  <p:sldIdLst>
    <p:sldId id="256" r:id="rId2"/>
    <p:sldId id="282" r:id="rId3"/>
    <p:sldId id="279" r:id="rId4"/>
    <p:sldId id="280" r:id="rId5"/>
    <p:sldId id="278" r:id="rId6"/>
    <p:sldId id="285" r:id="rId7"/>
    <p:sldId id="295" r:id="rId8"/>
    <p:sldId id="284" r:id="rId9"/>
    <p:sldId id="287" r:id="rId10"/>
    <p:sldId id="286" r:id="rId11"/>
    <p:sldId id="288" r:id="rId12"/>
    <p:sldId id="290" r:id="rId13"/>
    <p:sldId id="291" r:id="rId14"/>
    <p:sldId id="292" r:id="rId15"/>
    <p:sldId id="289" r:id="rId16"/>
    <p:sldId id="294" r:id="rId17"/>
    <p:sldId id="258" r:id="rId18"/>
  </p:sldIdLst>
  <p:sldSz cx="9144000" cy="5143500" type="screen16x9"/>
  <p:notesSz cx="6858000" cy="9144000"/>
  <p:embeddedFontLs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70" autoAdjust="0"/>
    <p:restoredTop sz="67765" autoAdjust="0"/>
  </p:normalViewPr>
  <p:slideViewPr>
    <p:cSldViewPr snapToGrid="0">
      <p:cViewPr varScale="1">
        <p:scale>
          <a:sx n="109" d="100"/>
          <a:sy n="109" d="100"/>
        </p:scale>
        <p:origin x="3773"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gbc9f2f0977_3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 name="Google Shape;20;gbc9f2f0977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16173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68013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57091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48707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7812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45584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00541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gbc9f2f0977_3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 name="Google Shape;31;gbc9f2f0977_3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
        <p:cNvGrpSpPr/>
        <p:nvPr/>
      </p:nvGrpSpPr>
      <p:grpSpPr>
        <a:xfrm>
          <a:off x="0" y="0"/>
          <a:ext cx="0" cy="0"/>
          <a:chOff x="0" y="0"/>
          <a:chExt cx="0" cy="0"/>
        </a:xfrm>
      </p:grpSpPr>
      <p:sp>
        <p:nvSpPr>
          <p:cNvPr id="19" name="Google Shape;19;gbc9f2f0977_3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 name="Google Shape;20;gbc9f2f0977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2884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2798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8795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48708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92004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27281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29721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bc9f2f0977_3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bc9f2f0977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758293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16503" y="1125575"/>
            <a:ext cx="5514900" cy="2052600"/>
          </a:xfrm>
          <a:prstGeom prst="rect">
            <a:avLst/>
          </a:prstGeom>
        </p:spPr>
        <p:txBody>
          <a:bodyPr spcFirstLastPara="1" wrap="square" lIns="91425" tIns="91425" rIns="91425" bIns="91425" anchor="b" anchorCtr="0">
            <a:normAutofit/>
          </a:bodyPr>
          <a:lstStyle>
            <a:lvl1pPr lvl="0" rtl="0">
              <a:spcBef>
                <a:spcPts val="0"/>
              </a:spcBef>
              <a:spcAft>
                <a:spcPts val="0"/>
              </a:spcAft>
              <a:buClr>
                <a:srgbClr val="FFFFFF"/>
              </a:buClr>
              <a:buSzPts val="4300"/>
              <a:buNone/>
              <a:defRPr sz="4300">
                <a:solidFill>
                  <a:srgbClr val="FFFFFF"/>
                </a:solidFill>
              </a:defRPr>
            </a:lvl1pPr>
            <a:lvl2pPr lvl="1" algn="ctr" rtl="0">
              <a:spcBef>
                <a:spcPts val="0"/>
              </a:spcBef>
              <a:spcAft>
                <a:spcPts val="0"/>
              </a:spcAft>
              <a:buSzPts val="4300"/>
              <a:buNone/>
              <a:defRPr sz="4300"/>
            </a:lvl2pPr>
            <a:lvl3pPr lvl="2" algn="ctr" rtl="0">
              <a:spcBef>
                <a:spcPts val="0"/>
              </a:spcBef>
              <a:spcAft>
                <a:spcPts val="0"/>
              </a:spcAft>
              <a:buSzPts val="4300"/>
              <a:buNone/>
              <a:defRPr sz="4300"/>
            </a:lvl3pPr>
            <a:lvl4pPr lvl="3" algn="ctr" rtl="0">
              <a:spcBef>
                <a:spcPts val="0"/>
              </a:spcBef>
              <a:spcAft>
                <a:spcPts val="0"/>
              </a:spcAft>
              <a:buSzPts val="4300"/>
              <a:buNone/>
              <a:defRPr sz="4300"/>
            </a:lvl4pPr>
            <a:lvl5pPr lvl="4" algn="ctr" rtl="0">
              <a:spcBef>
                <a:spcPts val="0"/>
              </a:spcBef>
              <a:spcAft>
                <a:spcPts val="0"/>
              </a:spcAft>
              <a:buSzPts val="4300"/>
              <a:buNone/>
              <a:defRPr sz="4300"/>
            </a:lvl5pPr>
            <a:lvl6pPr lvl="5" algn="ctr" rtl="0">
              <a:spcBef>
                <a:spcPts val="0"/>
              </a:spcBef>
              <a:spcAft>
                <a:spcPts val="0"/>
              </a:spcAft>
              <a:buSzPts val="4300"/>
              <a:buNone/>
              <a:defRPr sz="4300"/>
            </a:lvl6pPr>
            <a:lvl7pPr lvl="6" algn="ctr" rtl="0">
              <a:spcBef>
                <a:spcPts val="0"/>
              </a:spcBef>
              <a:spcAft>
                <a:spcPts val="0"/>
              </a:spcAft>
              <a:buSzPts val="4300"/>
              <a:buNone/>
              <a:defRPr sz="4300"/>
            </a:lvl7pPr>
            <a:lvl8pPr lvl="7" algn="ctr" rtl="0">
              <a:spcBef>
                <a:spcPts val="0"/>
              </a:spcBef>
              <a:spcAft>
                <a:spcPts val="0"/>
              </a:spcAft>
              <a:buSzPts val="4300"/>
              <a:buNone/>
              <a:defRPr sz="4300"/>
            </a:lvl8pPr>
            <a:lvl9pPr lvl="8" algn="ctr" rtl="0">
              <a:spcBef>
                <a:spcPts val="0"/>
              </a:spcBef>
              <a:spcAft>
                <a:spcPts val="0"/>
              </a:spcAft>
              <a:buSzPts val="4300"/>
              <a:buNone/>
              <a:defRPr sz="4300"/>
            </a:lvl9pPr>
          </a:lstStyle>
          <a:p>
            <a:endParaRPr/>
          </a:p>
        </p:txBody>
      </p:sp>
      <p:sp>
        <p:nvSpPr>
          <p:cNvPr id="11" name="Google Shape;11;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texto">
  <p:cSld name="CUSTOM_1">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 name="Google Shape;14;p3"/>
          <p:cNvSpPr txBox="1">
            <a:spLocks noGrp="1"/>
          </p:cNvSpPr>
          <p:nvPr>
            <p:ph type="body" idx="1"/>
          </p:nvPr>
        </p:nvSpPr>
        <p:spPr>
          <a:xfrm>
            <a:off x="503750" y="1514750"/>
            <a:ext cx="7873200" cy="3053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p:cSld name="CUSTOM">
    <p:bg>
      <p:bgPr>
        <a:blipFill>
          <a:blip r:embed="rId2">
            <a:alphaModFix/>
          </a:blip>
          <a:stretch>
            <a:fillRect/>
          </a:stretch>
        </a:blipFill>
        <a:effectLst/>
      </p:bgPr>
    </p:bg>
    <p:spTree>
      <p:nvGrpSpPr>
        <p:cNvPr id="1" name="Shape 1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16500" y="368825"/>
            <a:ext cx="64845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Roboto"/>
              <a:buNone/>
              <a:defRPr sz="2800" b="1">
                <a:solidFill>
                  <a:schemeClr val="dk1"/>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479200"/>
            <a:ext cx="8520600" cy="3183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hyperlink" Target="https://www.postgresql.org/docs/17/tutorial-agg.html" TargetMode="External"/><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s://www.postgresql.org/docs/current/functions-datetime.html" TargetMode="External"/><Relationship Id="rId4" Type="http://schemas.openxmlformats.org/officeDocument/2006/relationships/hyperlink" Target="https://www.postgresql.org/docs/17/functions-string.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upload.wikimedia.org/wikipedia/commons/9/9d/SQL_Joins.sv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ws.amazon.com/es/compare/the-difference-between-mysql-vs-postgresql/#:~:text=PostgreSQL%20is%20an%20object%2Drelational%20database%20management%20system.&amp;text=MySQL%20has%20limited%20support%20of,stored%20procedures%20in%20multiple%20languag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postgresql.org/docs/current/datatype.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6"/>
          <p:cNvSpPr txBox="1">
            <a:spLocks noGrp="1"/>
          </p:cNvSpPr>
          <p:nvPr>
            <p:ph type="ctrTitle"/>
          </p:nvPr>
        </p:nvSpPr>
        <p:spPr>
          <a:xfrm>
            <a:off x="616503" y="1125575"/>
            <a:ext cx="5514900" cy="2052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ES" dirty="0"/>
              <a:t>Modelado de datos y SQL</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DML I – Inserción de datos</a:t>
            </a:r>
            <a:endParaRPr dirty="0"/>
          </a:p>
        </p:txBody>
      </p:sp>
      <p:sp>
        <p:nvSpPr>
          <p:cNvPr id="28" name="Google Shape;28;p7"/>
          <p:cNvSpPr txBox="1">
            <a:spLocks noGrp="1"/>
          </p:cNvSpPr>
          <p:nvPr>
            <p:ph type="body" idx="1"/>
          </p:nvPr>
        </p:nvSpPr>
        <p:spPr>
          <a:xfrm>
            <a:off x="510376" y="1541254"/>
            <a:ext cx="7873200" cy="3053400"/>
          </a:xfrm>
          <a:prstGeom prst="rect">
            <a:avLst/>
          </a:prstGeom>
        </p:spPr>
        <p:txBody>
          <a:bodyPr spcFirstLastPara="1" wrap="square" lIns="91425" tIns="91425" rIns="91425" bIns="91425" anchor="t" anchorCtr="0">
            <a:normAutofit/>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Para insertar datos en las tablas se utiliza el comando INSERT INTO &lt;nombre de la tabla&gt; (columna1, columna2, …, </a:t>
            </a:r>
            <a:r>
              <a:rPr lang="es-ES" kern="100" dirty="0" err="1">
                <a:latin typeface="Roboto" panose="02000000000000000000" pitchFamily="2" charset="0"/>
                <a:ea typeface="Roboto" panose="02000000000000000000" pitchFamily="2" charset="0"/>
                <a:cs typeface="Times New Roman" panose="02020603050405020304" pitchFamily="18" charset="0"/>
              </a:rPr>
              <a:t>columnaN</a:t>
            </a:r>
            <a:r>
              <a:rPr lang="es-ES" kern="100" dirty="0">
                <a:latin typeface="Roboto" panose="02000000000000000000" pitchFamily="2" charset="0"/>
                <a:ea typeface="Roboto" panose="02000000000000000000" pitchFamily="2" charset="0"/>
                <a:cs typeface="Times New Roman" panose="02020603050405020304" pitchFamily="18" charset="0"/>
              </a:rPr>
              <a:t>) y una colección con los valores a insertar:</a:t>
            </a:r>
          </a:p>
          <a:p>
            <a:pPr marL="742950" lvl="1" indent="-285750">
              <a:lnSpc>
                <a:spcPct val="107000"/>
              </a:lnSpc>
              <a:spcAft>
                <a:spcPts val="800"/>
              </a:spcAft>
              <a:buFontTx/>
              <a:buChar char="-"/>
            </a:pPr>
            <a:r>
              <a:rPr lang="es-ES" kern="100" dirty="0">
                <a:latin typeface="Roboto" panose="02000000000000000000" pitchFamily="2" charset="0"/>
                <a:ea typeface="Roboto" panose="02000000000000000000" pitchFamily="2" charset="0"/>
                <a:cs typeface="Times New Roman" panose="02020603050405020304" pitchFamily="18" charset="0"/>
              </a:rPr>
              <a:t>Con VALUES (valor_columna1, valor_columna2, …, </a:t>
            </a:r>
            <a:r>
              <a:rPr lang="es-ES" kern="100" dirty="0" err="1">
                <a:latin typeface="Roboto" panose="02000000000000000000" pitchFamily="2" charset="0"/>
                <a:ea typeface="Roboto" panose="02000000000000000000" pitchFamily="2" charset="0"/>
                <a:cs typeface="Times New Roman" panose="02020603050405020304" pitchFamily="18" charset="0"/>
              </a:rPr>
              <a:t>valor_columnaN</a:t>
            </a:r>
            <a:r>
              <a:rPr lang="es-ES" kern="100" dirty="0">
                <a:latin typeface="Roboto" panose="02000000000000000000" pitchFamily="2" charset="0"/>
                <a:ea typeface="Roboto" panose="02000000000000000000" pitchFamily="2" charset="0"/>
                <a:cs typeface="Times New Roman" panose="02020603050405020304" pitchFamily="18" charset="0"/>
              </a:rPr>
              <a:t>)</a:t>
            </a:r>
          </a:p>
          <a:p>
            <a:pPr marL="742950" lvl="1" indent="-285750">
              <a:lnSpc>
                <a:spcPct val="107000"/>
              </a:lnSpc>
              <a:spcAft>
                <a:spcPts val="800"/>
              </a:spcAft>
              <a:buFontTx/>
              <a:buChar char="-"/>
            </a:pPr>
            <a:r>
              <a:rPr lang="es-ES" kern="100" dirty="0">
                <a:latin typeface="Roboto" panose="02000000000000000000" pitchFamily="2" charset="0"/>
                <a:ea typeface="Roboto" panose="02000000000000000000" pitchFamily="2" charset="0"/>
                <a:cs typeface="Times New Roman" panose="02020603050405020304" pitchFamily="18" charset="0"/>
              </a:rPr>
              <a:t>Como resultado de un SELECT (lo veremos más adelante)</a:t>
            </a:r>
          </a:p>
          <a:p>
            <a:pPr marL="742950" lvl="1" indent="-285750">
              <a:lnSpc>
                <a:spcPct val="107000"/>
              </a:lnSpc>
              <a:spcAft>
                <a:spcPts val="800"/>
              </a:spcAft>
              <a:buFontTx/>
              <a:buChar char="-"/>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742950" lvl="1" indent="-285750">
              <a:lnSpc>
                <a:spcPct val="107000"/>
              </a:lnSpc>
              <a:spcAft>
                <a:spcPts val="800"/>
              </a:spcAft>
              <a:buFontTx/>
              <a:buChar char="-"/>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Se pueden insertar, por tanto, varias líneas de golpe (de hecho, es más eficiente).</a:t>
            </a: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p:txBody>
      </p:sp>
      <p:pic>
        <p:nvPicPr>
          <p:cNvPr id="3" name="Imagen 2">
            <a:extLst>
              <a:ext uri="{FF2B5EF4-FFF2-40B4-BE49-F238E27FC236}">
                <a16:creationId xmlns:a16="http://schemas.microsoft.com/office/drawing/2014/main" id="{0972D058-3CD9-7FA4-F590-BAE487803AD3}"/>
              </a:ext>
            </a:extLst>
          </p:cNvPr>
          <p:cNvPicPr>
            <a:picLocks noChangeAspect="1"/>
          </p:cNvPicPr>
          <p:nvPr/>
        </p:nvPicPr>
        <p:blipFill>
          <a:blip r:embed="rId3"/>
          <a:stretch>
            <a:fillRect/>
          </a:stretch>
        </p:blipFill>
        <p:spPr>
          <a:xfrm>
            <a:off x="1751296" y="2957454"/>
            <a:ext cx="5349704" cy="220999"/>
          </a:xfrm>
          <a:prstGeom prst="rect">
            <a:avLst/>
          </a:prstGeom>
        </p:spPr>
      </p:pic>
    </p:spTree>
    <p:extLst>
      <p:ext uri="{BB962C8B-B14F-4D97-AF65-F5344CB8AC3E}">
        <p14:creationId xmlns:p14="http://schemas.microsoft.com/office/powerpoint/2010/main" val="4212082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DML II – Extracción de datos I</a:t>
            </a:r>
            <a:endParaRPr dirty="0"/>
          </a:p>
        </p:txBody>
      </p:sp>
      <p:sp>
        <p:nvSpPr>
          <p:cNvPr id="28" name="Google Shape;28;p7"/>
          <p:cNvSpPr txBox="1">
            <a:spLocks noGrp="1"/>
          </p:cNvSpPr>
          <p:nvPr>
            <p:ph type="body" idx="1"/>
          </p:nvPr>
        </p:nvSpPr>
        <p:spPr>
          <a:xfrm>
            <a:off x="510376" y="1541254"/>
            <a:ext cx="7873200" cy="3053400"/>
          </a:xfrm>
          <a:prstGeom prst="rect">
            <a:avLst/>
          </a:prstGeom>
        </p:spPr>
        <p:txBody>
          <a:bodyPr spcFirstLastPara="1" wrap="square" lIns="91425" tIns="91425" rIns="91425" bIns="91425" anchor="t" anchorCtr="0">
            <a:normAutofit fontScale="92500" lnSpcReduction="10000"/>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Para obtener los datos de las tablas se utiliza la instrucción SELECT columna1, columna2, …, </a:t>
            </a:r>
            <a:r>
              <a:rPr lang="es-ES" kern="100" dirty="0" err="1">
                <a:latin typeface="Roboto" panose="02000000000000000000" pitchFamily="2" charset="0"/>
                <a:ea typeface="Roboto" panose="02000000000000000000" pitchFamily="2" charset="0"/>
                <a:cs typeface="Times New Roman" panose="02020603050405020304" pitchFamily="18" charset="0"/>
              </a:rPr>
              <a:t>columnaN</a:t>
            </a:r>
            <a:r>
              <a:rPr lang="es-ES" kern="100" dirty="0">
                <a:latin typeface="Roboto" panose="02000000000000000000" pitchFamily="2" charset="0"/>
                <a:ea typeface="Roboto" panose="02000000000000000000" pitchFamily="2" charset="0"/>
                <a:cs typeface="Times New Roman" panose="02020603050405020304" pitchFamily="18" charset="0"/>
              </a:rPr>
              <a:t> &lt;nombre de la tabla&gt;:</a:t>
            </a: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Además, se puede filtrar con WHERE y ordenar con ORDER BY:</a:t>
            </a: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Se pueden encadenar condiciones en la parte de WHERE con:</a:t>
            </a:r>
          </a:p>
          <a:p>
            <a:pPr marL="742950" lvl="1" indent="-285750">
              <a:lnSpc>
                <a:spcPct val="107000"/>
              </a:lnSpc>
              <a:spcAft>
                <a:spcPts val="800"/>
              </a:spcAft>
            </a:pPr>
            <a:r>
              <a:rPr lang="es-ES" kern="100" dirty="0">
                <a:latin typeface="Roboto" panose="02000000000000000000" pitchFamily="2" charset="0"/>
                <a:ea typeface="Roboto" panose="02000000000000000000" pitchFamily="2" charset="0"/>
                <a:cs typeface="Times New Roman" panose="02020603050405020304" pitchFamily="18" charset="0"/>
              </a:rPr>
              <a:t>And</a:t>
            </a:r>
          </a:p>
          <a:p>
            <a:pPr marL="742950" lvl="1" indent="-285750">
              <a:lnSpc>
                <a:spcPct val="107000"/>
              </a:lnSpc>
              <a:spcAft>
                <a:spcPts val="800"/>
              </a:spcAft>
            </a:pPr>
            <a:r>
              <a:rPr lang="es-ES" kern="100" dirty="0" err="1">
                <a:latin typeface="Roboto" panose="02000000000000000000" pitchFamily="2" charset="0"/>
                <a:ea typeface="Roboto" panose="02000000000000000000" pitchFamily="2" charset="0"/>
                <a:cs typeface="Times New Roman" panose="02020603050405020304" pitchFamily="18" charset="0"/>
              </a:rPr>
              <a:t>Or</a:t>
            </a: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742950" lvl="1" indent="-285750">
              <a:lnSpc>
                <a:spcPct val="107000"/>
              </a:lnSpc>
              <a:spcAft>
                <a:spcPts val="800"/>
              </a:spcAft>
            </a:pPr>
            <a:r>
              <a:rPr lang="es-ES" kern="100" dirty="0" err="1">
                <a:latin typeface="Roboto" panose="02000000000000000000" pitchFamily="2" charset="0"/>
                <a:ea typeface="Roboto" panose="02000000000000000000" pitchFamily="2" charset="0"/>
                <a:cs typeface="Times New Roman" panose="02020603050405020304" pitchFamily="18" charset="0"/>
              </a:rPr>
              <a:t>Not</a:t>
            </a: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Y se pueden agrupar condiciones entre paréntesis</a:t>
            </a:r>
          </a:p>
        </p:txBody>
      </p:sp>
      <p:pic>
        <p:nvPicPr>
          <p:cNvPr id="4" name="Imagen 3">
            <a:extLst>
              <a:ext uri="{FF2B5EF4-FFF2-40B4-BE49-F238E27FC236}">
                <a16:creationId xmlns:a16="http://schemas.microsoft.com/office/drawing/2014/main" id="{0EA0DDAF-AC27-E386-F63B-F7342B0BFAA6}"/>
              </a:ext>
            </a:extLst>
          </p:cNvPr>
          <p:cNvPicPr>
            <a:picLocks noChangeAspect="1"/>
          </p:cNvPicPr>
          <p:nvPr/>
        </p:nvPicPr>
        <p:blipFill>
          <a:blip r:embed="rId3"/>
          <a:stretch>
            <a:fillRect/>
          </a:stretch>
        </p:blipFill>
        <p:spPr>
          <a:xfrm>
            <a:off x="2838300" y="2134157"/>
            <a:ext cx="3467400" cy="228620"/>
          </a:xfrm>
          <a:prstGeom prst="rect">
            <a:avLst/>
          </a:prstGeom>
        </p:spPr>
      </p:pic>
      <p:pic>
        <p:nvPicPr>
          <p:cNvPr id="6" name="Imagen 5">
            <a:extLst>
              <a:ext uri="{FF2B5EF4-FFF2-40B4-BE49-F238E27FC236}">
                <a16:creationId xmlns:a16="http://schemas.microsoft.com/office/drawing/2014/main" id="{55ADAC0D-67FF-6481-2306-2261B5662DCD}"/>
              </a:ext>
            </a:extLst>
          </p:cNvPr>
          <p:cNvPicPr>
            <a:picLocks noChangeAspect="1"/>
          </p:cNvPicPr>
          <p:nvPr/>
        </p:nvPicPr>
        <p:blipFill>
          <a:blip r:embed="rId4"/>
          <a:stretch>
            <a:fillRect/>
          </a:stretch>
        </p:blipFill>
        <p:spPr>
          <a:xfrm>
            <a:off x="1260823" y="2662641"/>
            <a:ext cx="6622354" cy="213378"/>
          </a:xfrm>
          <a:prstGeom prst="rect">
            <a:avLst/>
          </a:prstGeom>
        </p:spPr>
      </p:pic>
    </p:spTree>
    <p:extLst>
      <p:ext uri="{BB962C8B-B14F-4D97-AF65-F5344CB8AC3E}">
        <p14:creationId xmlns:p14="http://schemas.microsoft.com/office/powerpoint/2010/main" val="3798920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DML III – Extracción de datos II </a:t>
            </a:r>
            <a:endParaRPr dirty="0"/>
          </a:p>
        </p:txBody>
      </p:sp>
      <p:sp>
        <p:nvSpPr>
          <p:cNvPr id="28" name="Google Shape;28;p7"/>
          <p:cNvSpPr txBox="1">
            <a:spLocks noGrp="1"/>
          </p:cNvSpPr>
          <p:nvPr>
            <p:ph type="body" idx="1"/>
          </p:nvPr>
        </p:nvSpPr>
        <p:spPr>
          <a:xfrm>
            <a:off x="510376" y="1111348"/>
            <a:ext cx="7873200" cy="3483306"/>
          </a:xfrm>
          <a:prstGeom prst="rect">
            <a:avLst/>
          </a:prstGeom>
        </p:spPr>
        <p:txBody>
          <a:bodyPr spcFirstLastPara="1" wrap="square" lIns="91425" tIns="91425" rIns="91425" bIns="91425" anchor="t" anchorCtr="0">
            <a:normAutofit fontScale="92500" lnSpcReduction="10000"/>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Al obtener datos con SELECT, también podemos agrupar por valores coincidentes con GROUP BY y además utilizar funciones de agregación, como COUNT(), MAX(), MIN(), AVG()…</a:t>
            </a:r>
            <a:r>
              <a:rPr lang="es-ES" kern="100" dirty="0" err="1">
                <a:latin typeface="Roboto" panose="02000000000000000000" pitchFamily="2" charset="0"/>
                <a:ea typeface="Roboto" panose="02000000000000000000" pitchFamily="2" charset="0"/>
                <a:cs typeface="Times New Roman" panose="02020603050405020304" pitchFamily="18" charset="0"/>
              </a:rPr>
              <a:t>etc</a:t>
            </a: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Por ejemplo, obtener cuantos números de teléfono distintos tiene un contacto:</a:t>
            </a: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También existen funciones que se pueden añadir como columnas al extraer de un SELECT. Se puede personalizar también el nombre de la columna al extraer información con AS (incluso en muchas ocasiones sin ni siquiera AS):</a:t>
            </a: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Puedes consultar más funciones de </a:t>
            </a:r>
            <a:r>
              <a:rPr lang="es-ES" kern="100" dirty="0">
                <a:latin typeface="Roboto" panose="02000000000000000000" pitchFamily="2" charset="0"/>
                <a:ea typeface="Roboto" panose="02000000000000000000" pitchFamily="2" charset="0"/>
                <a:cs typeface="Times New Roman" panose="02020603050405020304" pitchFamily="18" charset="0"/>
                <a:hlinkClick r:id="rId3"/>
              </a:rPr>
              <a:t>agregación</a:t>
            </a:r>
            <a:r>
              <a:rPr lang="es-ES" kern="100" dirty="0">
                <a:latin typeface="Roboto" panose="02000000000000000000" pitchFamily="2" charset="0"/>
                <a:ea typeface="Roboto" panose="02000000000000000000" pitchFamily="2" charset="0"/>
                <a:cs typeface="Times New Roman" panose="02020603050405020304" pitchFamily="18" charset="0"/>
              </a:rPr>
              <a:t>, funciones útiles para trabajar con </a:t>
            </a:r>
            <a:r>
              <a:rPr lang="es-ES" kern="100" dirty="0">
                <a:latin typeface="Roboto" panose="02000000000000000000" pitchFamily="2" charset="0"/>
                <a:ea typeface="Roboto" panose="02000000000000000000" pitchFamily="2" charset="0"/>
                <a:cs typeface="Times New Roman" panose="02020603050405020304" pitchFamily="18" charset="0"/>
                <a:hlinkClick r:id="rId4"/>
              </a:rPr>
              <a:t>texto</a:t>
            </a:r>
            <a:r>
              <a:rPr lang="es-ES" kern="100" dirty="0">
                <a:latin typeface="Roboto" panose="02000000000000000000" pitchFamily="2" charset="0"/>
                <a:ea typeface="Roboto" panose="02000000000000000000" pitchFamily="2" charset="0"/>
                <a:cs typeface="Times New Roman" panose="02020603050405020304" pitchFamily="18" charset="0"/>
              </a:rPr>
              <a:t> y con </a:t>
            </a:r>
            <a:r>
              <a:rPr lang="es-ES" kern="100" dirty="0">
                <a:latin typeface="Roboto" panose="02000000000000000000" pitchFamily="2" charset="0"/>
                <a:ea typeface="Roboto" panose="02000000000000000000" pitchFamily="2" charset="0"/>
                <a:cs typeface="Times New Roman" panose="02020603050405020304" pitchFamily="18" charset="0"/>
                <a:hlinkClick r:id="rId5"/>
              </a:rPr>
              <a:t>fechas</a:t>
            </a:r>
            <a:r>
              <a:rPr lang="es-ES" kern="100" dirty="0">
                <a:latin typeface="Roboto" panose="02000000000000000000" pitchFamily="2" charset="0"/>
                <a:ea typeface="Roboto" panose="02000000000000000000" pitchFamily="2" charset="0"/>
                <a:cs typeface="Times New Roman" panose="02020603050405020304" pitchFamily="18" charset="0"/>
              </a:rPr>
              <a:t>.</a:t>
            </a:r>
          </a:p>
        </p:txBody>
      </p:sp>
      <p:pic>
        <p:nvPicPr>
          <p:cNvPr id="3" name="Imagen 2">
            <a:extLst>
              <a:ext uri="{FF2B5EF4-FFF2-40B4-BE49-F238E27FC236}">
                <a16:creationId xmlns:a16="http://schemas.microsoft.com/office/drawing/2014/main" id="{C7C70C8A-55B6-5F03-69D3-B4016A54D01B}"/>
              </a:ext>
            </a:extLst>
          </p:cNvPr>
          <p:cNvPicPr>
            <a:picLocks noChangeAspect="1"/>
          </p:cNvPicPr>
          <p:nvPr/>
        </p:nvPicPr>
        <p:blipFill>
          <a:blip r:embed="rId6"/>
          <a:stretch>
            <a:fillRect/>
          </a:stretch>
        </p:blipFill>
        <p:spPr>
          <a:xfrm>
            <a:off x="1740921" y="2118655"/>
            <a:ext cx="5662151" cy="228620"/>
          </a:xfrm>
          <a:prstGeom prst="rect">
            <a:avLst/>
          </a:prstGeom>
        </p:spPr>
      </p:pic>
      <p:pic>
        <p:nvPicPr>
          <p:cNvPr id="5" name="Imagen 4">
            <a:extLst>
              <a:ext uri="{FF2B5EF4-FFF2-40B4-BE49-F238E27FC236}">
                <a16:creationId xmlns:a16="http://schemas.microsoft.com/office/drawing/2014/main" id="{5E495274-070F-57C2-A2CE-1984F1F55063}"/>
              </a:ext>
            </a:extLst>
          </p:cNvPr>
          <p:cNvPicPr>
            <a:picLocks noChangeAspect="1"/>
          </p:cNvPicPr>
          <p:nvPr/>
        </p:nvPicPr>
        <p:blipFill>
          <a:blip r:embed="rId7"/>
          <a:stretch>
            <a:fillRect/>
          </a:stretch>
        </p:blipFill>
        <p:spPr>
          <a:xfrm>
            <a:off x="3093589" y="3354582"/>
            <a:ext cx="2956816" cy="228620"/>
          </a:xfrm>
          <a:prstGeom prst="rect">
            <a:avLst/>
          </a:prstGeom>
        </p:spPr>
      </p:pic>
    </p:spTree>
    <p:extLst>
      <p:ext uri="{BB962C8B-B14F-4D97-AF65-F5344CB8AC3E}">
        <p14:creationId xmlns:p14="http://schemas.microsoft.com/office/powerpoint/2010/main" val="1930495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DML IV – Actualización de datos</a:t>
            </a:r>
            <a:endParaRPr dirty="0"/>
          </a:p>
        </p:txBody>
      </p:sp>
      <p:sp>
        <p:nvSpPr>
          <p:cNvPr id="28" name="Google Shape;28;p7"/>
          <p:cNvSpPr txBox="1">
            <a:spLocks noGrp="1"/>
          </p:cNvSpPr>
          <p:nvPr>
            <p:ph type="body" idx="1"/>
          </p:nvPr>
        </p:nvSpPr>
        <p:spPr>
          <a:xfrm>
            <a:off x="510376" y="1541254"/>
            <a:ext cx="7873200" cy="3053400"/>
          </a:xfrm>
          <a:prstGeom prst="rect">
            <a:avLst/>
          </a:prstGeom>
        </p:spPr>
        <p:txBody>
          <a:bodyPr spcFirstLastPara="1" wrap="square" lIns="91425" tIns="91425" rIns="91425" bIns="91425" anchor="t" anchorCtr="0">
            <a:normAutofit/>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Para actualizar los datos se utiliza la instrucción UPDATE &lt;nombre de la tabla&gt; SET columna1=‘valor columna1’, …, </a:t>
            </a:r>
            <a:r>
              <a:rPr lang="es-ES" kern="100" dirty="0" err="1">
                <a:latin typeface="Roboto" panose="02000000000000000000" pitchFamily="2" charset="0"/>
                <a:ea typeface="Roboto" panose="02000000000000000000" pitchFamily="2" charset="0"/>
                <a:cs typeface="Times New Roman" panose="02020603050405020304" pitchFamily="18" charset="0"/>
              </a:rPr>
              <a:t>columnaN</a:t>
            </a:r>
            <a:r>
              <a:rPr lang="es-ES" kern="100" dirty="0">
                <a:latin typeface="Roboto" panose="02000000000000000000" pitchFamily="2" charset="0"/>
                <a:ea typeface="Roboto" panose="02000000000000000000" pitchFamily="2" charset="0"/>
                <a:cs typeface="Times New Roman" panose="02020603050405020304" pitchFamily="18" charset="0"/>
              </a:rPr>
              <a:t>=‘valor </a:t>
            </a:r>
            <a:r>
              <a:rPr lang="es-ES" kern="100" dirty="0" err="1">
                <a:latin typeface="Roboto" panose="02000000000000000000" pitchFamily="2" charset="0"/>
                <a:ea typeface="Roboto" panose="02000000000000000000" pitchFamily="2" charset="0"/>
                <a:cs typeface="Times New Roman" panose="02020603050405020304" pitchFamily="18" charset="0"/>
              </a:rPr>
              <a:t>columnaN</a:t>
            </a:r>
            <a:r>
              <a:rPr lang="es-ES" kern="100" dirty="0">
                <a:latin typeface="Roboto" panose="02000000000000000000" pitchFamily="2" charset="0"/>
                <a:ea typeface="Roboto" panose="02000000000000000000" pitchFamily="2" charset="0"/>
                <a:cs typeface="Times New Roman" panose="02020603050405020304" pitchFamily="18" charset="0"/>
              </a:rPr>
              <a:t>’ WHERE &lt;condiciones como en SELECT&gt;</a:t>
            </a: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¡CUIDADO! </a:t>
            </a:r>
            <a:r>
              <a:rPr lang="es-ES" b="1" kern="100" dirty="0">
                <a:latin typeface="Roboto" panose="02000000000000000000" pitchFamily="2" charset="0"/>
                <a:ea typeface="Roboto" panose="02000000000000000000" pitchFamily="2" charset="0"/>
                <a:cs typeface="Times New Roman" panose="02020603050405020304" pitchFamily="18" charset="0"/>
              </a:rPr>
              <a:t>UPDATE actualizará todas </a:t>
            </a:r>
            <a:r>
              <a:rPr lang="es-ES" kern="100" dirty="0">
                <a:latin typeface="Roboto" panose="02000000000000000000" pitchFamily="2" charset="0"/>
                <a:ea typeface="Roboto" panose="02000000000000000000" pitchFamily="2" charset="0"/>
                <a:cs typeface="Times New Roman" panose="02020603050405020304" pitchFamily="18" charset="0"/>
              </a:rPr>
              <a:t>las líneas coincidentes con las condiciones WHERE. ¡Tenlo en cuenta!</a:t>
            </a: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p:txBody>
      </p:sp>
      <p:pic>
        <p:nvPicPr>
          <p:cNvPr id="3" name="Imagen 2">
            <a:extLst>
              <a:ext uri="{FF2B5EF4-FFF2-40B4-BE49-F238E27FC236}">
                <a16:creationId xmlns:a16="http://schemas.microsoft.com/office/drawing/2014/main" id="{AEAF4CBA-8293-D585-200A-C375FDFE3B64}"/>
              </a:ext>
            </a:extLst>
          </p:cNvPr>
          <p:cNvPicPr>
            <a:picLocks noChangeAspect="1"/>
          </p:cNvPicPr>
          <p:nvPr/>
        </p:nvPicPr>
        <p:blipFill>
          <a:blip r:embed="rId3"/>
          <a:stretch>
            <a:fillRect/>
          </a:stretch>
        </p:blipFill>
        <p:spPr>
          <a:xfrm>
            <a:off x="1878096" y="2442199"/>
            <a:ext cx="5387807" cy="259102"/>
          </a:xfrm>
          <a:prstGeom prst="rect">
            <a:avLst/>
          </a:prstGeom>
        </p:spPr>
      </p:pic>
    </p:spTree>
    <p:extLst>
      <p:ext uri="{BB962C8B-B14F-4D97-AF65-F5344CB8AC3E}">
        <p14:creationId xmlns:p14="http://schemas.microsoft.com/office/powerpoint/2010/main" val="907790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DML V – Borrado de datos</a:t>
            </a:r>
            <a:endParaRPr dirty="0"/>
          </a:p>
        </p:txBody>
      </p:sp>
      <p:sp>
        <p:nvSpPr>
          <p:cNvPr id="28" name="Google Shape;28;p7"/>
          <p:cNvSpPr txBox="1">
            <a:spLocks noGrp="1"/>
          </p:cNvSpPr>
          <p:nvPr>
            <p:ph type="body" idx="1"/>
          </p:nvPr>
        </p:nvSpPr>
        <p:spPr>
          <a:xfrm>
            <a:off x="510376" y="1541254"/>
            <a:ext cx="7873200" cy="3053400"/>
          </a:xfrm>
          <a:prstGeom prst="rect">
            <a:avLst/>
          </a:prstGeom>
        </p:spPr>
        <p:txBody>
          <a:bodyPr spcFirstLastPara="1" wrap="square" lIns="91425" tIns="91425" rIns="91425" bIns="91425" anchor="t" anchorCtr="0">
            <a:normAutofit fontScale="92500" lnSpcReduction="20000"/>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Por último, para borrar información se utiliza DELETE FROM &lt;tabla&gt; WHERE &lt;condiciones&gt;:</a:t>
            </a: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¡CUIDADO! </a:t>
            </a:r>
            <a:r>
              <a:rPr lang="es-ES" b="1" kern="100" dirty="0">
                <a:latin typeface="Roboto" panose="02000000000000000000" pitchFamily="2" charset="0"/>
                <a:ea typeface="Roboto" panose="02000000000000000000" pitchFamily="2" charset="0"/>
                <a:cs typeface="Times New Roman" panose="02020603050405020304" pitchFamily="18" charset="0"/>
              </a:rPr>
              <a:t>DELETE borrará todas </a:t>
            </a:r>
            <a:r>
              <a:rPr lang="es-ES" kern="100" dirty="0">
                <a:latin typeface="Roboto" panose="02000000000000000000" pitchFamily="2" charset="0"/>
                <a:ea typeface="Roboto" panose="02000000000000000000" pitchFamily="2" charset="0"/>
                <a:cs typeface="Times New Roman" panose="02020603050405020304" pitchFamily="18" charset="0"/>
              </a:rPr>
              <a:t>las líneas coincidentes con las condiciones WHERE.Y funciona sin WHERE, destruyendo la tabla completa ¡Tenlo en cuenta!</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Al borrar datos que impliquen tablas relacionadas, puede establecerse el tipo de borrado al  crear la unión entre tablas (CONSTRAINT):</a:t>
            </a:r>
          </a:p>
          <a:p>
            <a:pPr marL="742950" lvl="1" indent="-285750">
              <a:lnSpc>
                <a:spcPct val="107000"/>
              </a:lnSpc>
              <a:spcAft>
                <a:spcPts val="800"/>
              </a:spcAft>
              <a:buFontTx/>
              <a:buChar char="-"/>
            </a:pPr>
            <a:r>
              <a:rPr lang="es-ES" kern="100" dirty="0">
                <a:latin typeface="Roboto" panose="02000000000000000000" pitchFamily="2" charset="0"/>
                <a:ea typeface="Roboto" panose="02000000000000000000" pitchFamily="2" charset="0"/>
                <a:cs typeface="Times New Roman" panose="02020603050405020304" pitchFamily="18" charset="0"/>
              </a:rPr>
              <a:t>CASCADE (En cascada): Borra los registros completos también de las tablas relacionadas</a:t>
            </a:r>
          </a:p>
          <a:p>
            <a:pPr marL="742950" lvl="1" indent="-285750">
              <a:lnSpc>
                <a:spcPct val="107000"/>
              </a:lnSpc>
              <a:spcAft>
                <a:spcPts val="800"/>
              </a:spcAft>
              <a:buFontTx/>
              <a:buChar char="-"/>
            </a:pPr>
            <a:r>
              <a:rPr lang="es-ES" kern="100" dirty="0">
                <a:latin typeface="Roboto" panose="02000000000000000000" pitchFamily="2" charset="0"/>
                <a:ea typeface="Roboto" panose="02000000000000000000" pitchFamily="2" charset="0"/>
                <a:cs typeface="Times New Roman" panose="02020603050405020304" pitchFamily="18" charset="0"/>
              </a:rPr>
              <a:t>RESTRICT (Restricción): No deja borrar.</a:t>
            </a:r>
          </a:p>
          <a:p>
            <a:pPr marL="742950" lvl="1" indent="-285750">
              <a:lnSpc>
                <a:spcPct val="107000"/>
              </a:lnSpc>
              <a:spcAft>
                <a:spcPts val="800"/>
              </a:spcAft>
              <a:buFontTx/>
              <a:buChar char="-"/>
            </a:pPr>
            <a:r>
              <a:rPr lang="es-ES" kern="100" dirty="0">
                <a:latin typeface="Roboto" panose="02000000000000000000" pitchFamily="2" charset="0"/>
                <a:ea typeface="Roboto" panose="02000000000000000000" pitchFamily="2" charset="0"/>
                <a:cs typeface="Times New Roman" panose="02020603050405020304" pitchFamily="18" charset="0"/>
              </a:rPr>
              <a:t>SET NULL (Déjalo en blanco): Deja en </a:t>
            </a:r>
            <a:r>
              <a:rPr lang="es-ES" u="sng" kern="100" dirty="0">
                <a:latin typeface="Roboto" panose="02000000000000000000" pitchFamily="2" charset="0"/>
                <a:ea typeface="Roboto" panose="02000000000000000000" pitchFamily="2" charset="0"/>
                <a:cs typeface="Times New Roman" panose="02020603050405020304" pitchFamily="18" charset="0"/>
              </a:rPr>
              <a:t>blanco</a:t>
            </a:r>
            <a:r>
              <a:rPr lang="es-ES" kern="100" dirty="0">
                <a:latin typeface="Roboto" panose="02000000000000000000" pitchFamily="2" charset="0"/>
                <a:ea typeface="Roboto" panose="02000000000000000000" pitchFamily="2" charset="0"/>
                <a:cs typeface="Times New Roman" panose="02020603050405020304" pitchFamily="18" charset="0"/>
              </a:rPr>
              <a:t> el dato en la tabla relacionada</a:t>
            </a:r>
          </a:p>
          <a:p>
            <a:pPr marL="742950" lvl="1" indent="-285750">
              <a:lnSpc>
                <a:spcPct val="107000"/>
              </a:lnSpc>
              <a:spcAft>
                <a:spcPts val="800"/>
              </a:spcAft>
              <a:buFontTx/>
              <a:buChar char="-"/>
            </a:pPr>
            <a:r>
              <a:rPr lang="es-ES" kern="100" dirty="0">
                <a:latin typeface="Roboto" panose="02000000000000000000" pitchFamily="2" charset="0"/>
                <a:ea typeface="Roboto" panose="02000000000000000000" pitchFamily="2" charset="0"/>
                <a:cs typeface="Times New Roman" panose="02020603050405020304" pitchFamily="18" charset="0"/>
              </a:rPr>
              <a:t>SET DEFAULT (Fija el valor por defecto): Permite dejar un valor por defecto en lugar de Nulo</a:t>
            </a:r>
            <a:endParaRPr lang="es-ES" u="sng"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p:txBody>
      </p:sp>
      <p:pic>
        <p:nvPicPr>
          <p:cNvPr id="3" name="Imagen 2">
            <a:extLst>
              <a:ext uri="{FF2B5EF4-FFF2-40B4-BE49-F238E27FC236}">
                <a16:creationId xmlns:a16="http://schemas.microsoft.com/office/drawing/2014/main" id="{2048C703-24E9-7B78-6F0D-E56E9003E131}"/>
              </a:ext>
            </a:extLst>
          </p:cNvPr>
          <p:cNvPicPr>
            <a:picLocks noChangeAspect="1"/>
          </p:cNvPicPr>
          <p:nvPr/>
        </p:nvPicPr>
        <p:blipFill>
          <a:blip r:embed="rId3"/>
          <a:stretch>
            <a:fillRect/>
          </a:stretch>
        </p:blipFill>
        <p:spPr>
          <a:xfrm>
            <a:off x="2281201" y="2017416"/>
            <a:ext cx="4331550" cy="364861"/>
          </a:xfrm>
          <a:prstGeom prst="rect">
            <a:avLst/>
          </a:prstGeom>
        </p:spPr>
      </p:pic>
    </p:spTree>
    <p:extLst>
      <p:ext uri="{BB962C8B-B14F-4D97-AF65-F5344CB8AC3E}">
        <p14:creationId xmlns:p14="http://schemas.microsoft.com/office/powerpoint/2010/main" val="1172381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DML VI – Unión de tablas</a:t>
            </a:r>
            <a:endParaRPr dirty="0"/>
          </a:p>
        </p:txBody>
      </p:sp>
      <p:sp>
        <p:nvSpPr>
          <p:cNvPr id="28" name="Google Shape;28;p7"/>
          <p:cNvSpPr txBox="1">
            <a:spLocks noGrp="1"/>
          </p:cNvSpPr>
          <p:nvPr>
            <p:ph type="body" idx="1"/>
          </p:nvPr>
        </p:nvSpPr>
        <p:spPr>
          <a:xfrm>
            <a:off x="510376" y="1541254"/>
            <a:ext cx="7873200" cy="3053400"/>
          </a:xfrm>
          <a:prstGeom prst="rect">
            <a:avLst/>
          </a:prstGeom>
        </p:spPr>
        <p:txBody>
          <a:bodyPr spcFirstLastPara="1" wrap="square" lIns="91425" tIns="91425" rIns="91425" bIns="91425" anchor="t" anchorCtr="0">
            <a:normAutofit/>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Para extraer datos de varias tablas, se utiliza JOIN. Existen diferentes tipos de unión, siendo los más comunes:</a:t>
            </a:r>
          </a:p>
          <a:p>
            <a:pPr marL="742950" lvl="1" indent="-285750">
              <a:lnSpc>
                <a:spcPct val="107000"/>
              </a:lnSpc>
              <a:spcAft>
                <a:spcPts val="800"/>
              </a:spcAft>
              <a:buFontTx/>
              <a:buChar char="-"/>
            </a:pPr>
            <a:r>
              <a:rPr lang="es-ES" b="1" kern="100" dirty="0">
                <a:latin typeface="Roboto" panose="02000000000000000000" pitchFamily="2" charset="0"/>
                <a:ea typeface="Roboto" panose="02000000000000000000" pitchFamily="2" charset="0"/>
                <a:cs typeface="Times New Roman" panose="02020603050405020304" pitchFamily="18" charset="0"/>
              </a:rPr>
              <a:t>INNER JOIN</a:t>
            </a:r>
            <a:r>
              <a:rPr lang="es-ES" kern="100" dirty="0">
                <a:latin typeface="Roboto" panose="02000000000000000000" pitchFamily="2" charset="0"/>
                <a:ea typeface="Roboto" panose="02000000000000000000" pitchFamily="2" charset="0"/>
                <a:cs typeface="Times New Roman" panose="02020603050405020304" pitchFamily="18" charset="0"/>
              </a:rPr>
              <a:t>: Devuelve solamente los elementos coincidentes en las dos tablas.</a:t>
            </a:r>
          </a:p>
          <a:p>
            <a:pPr marL="742950" lvl="1" indent="-285750">
              <a:lnSpc>
                <a:spcPct val="107000"/>
              </a:lnSpc>
              <a:spcAft>
                <a:spcPts val="800"/>
              </a:spcAft>
              <a:buFontTx/>
              <a:buChar char="-"/>
            </a:pPr>
            <a:r>
              <a:rPr lang="es-ES" b="1" kern="100" dirty="0">
                <a:latin typeface="Roboto" panose="02000000000000000000" pitchFamily="2" charset="0"/>
                <a:ea typeface="Roboto" panose="02000000000000000000" pitchFamily="2" charset="0"/>
                <a:cs typeface="Times New Roman" panose="02020603050405020304" pitchFamily="18" charset="0"/>
              </a:rPr>
              <a:t>LEFT/RIGHT JOIN</a:t>
            </a:r>
            <a:r>
              <a:rPr lang="es-ES" kern="100" dirty="0">
                <a:latin typeface="Roboto" panose="02000000000000000000" pitchFamily="2" charset="0"/>
                <a:ea typeface="Roboto" panose="02000000000000000000" pitchFamily="2" charset="0"/>
                <a:cs typeface="Times New Roman" panose="02020603050405020304" pitchFamily="18" charset="0"/>
              </a:rPr>
              <a:t>: Devuelve los elementos coincidentes en las dos tablas y la tabla completa del lado que especifiques, derecha o izquierda.</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Puedes ver todos en este enlace:</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hlinkClick r:id="rId3"/>
              </a:rPr>
              <a:t>https://upload.wikimedia.org/wikipedia/commons/9/9d/</a:t>
            </a:r>
            <a:r>
              <a:rPr lang="es-ES" u="sng" kern="100" dirty="0">
                <a:latin typeface="Roboto" panose="02000000000000000000" pitchFamily="2" charset="0"/>
                <a:ea typeface="Roboto" panose="02000000000000000000" pitchFamily="2" charset="0"/>
                <a:cs typeface="Times New Roman" panose="02020603050405020304" pitchFamily="18" charset="0"/>
                <a:hlinkClick r:id="rId3"/>
              </a:rPr>
              <a:t>SQL</a:t>
            </a:r>
            <a:r>
              <a:rPr lang="es-ES" kern="100" dirty="0">
                <a:latin typeface="Roboto" panose="02000000000000000000" pitchFamily="2" charset="0"/>
                <a:ea typeface="Roboto" panose="02000000000000000000" pitchFamily="2" charset="0"/>
                <a:cs typeface="Times New Roman" panose="02020603050405020304" pitchFamily="18" charset="0"/>
                <a:hlinkClick r:id="rId3"/>
              </a:rPr>
              <a:t>_Joins.svg</a:t>
            </a:r>
            <a:endParaRPr lang="es-ES" kern="100" dirty="0">
              <a:latin typeface="Roboto" panose="02000000000000000000" pitchFamily="2"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620191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2037443" y="2220086"/>
            <a:ext cx="506911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ES" sz="4400" dirty="0"/>
              <a:t>¡Muchas gracias!</a:t>
            </a:r>
            <a:endParaRPr sz="4400" dirty="0"/>
          </a:p>
        </p:txBody>
      </p:sp>
    </p:spTree>
    <p:extLst>
      <p:ext uri="{BB962C8B-B14F-4D97-AF65-F5344CB8AC3E}">
        <p14:creationId xmlns:p14="http://schemas.microsoft.com/office/powerpoint/2010/main" val="781705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8"/>
          <p:cNvSpPr/>
          <p:nvPr/>
        </p:nvSpPr>
        <p:spPr>
          <a:xfrm>
            <a:off x="550875" y="3900350"/>
            <a:ext cx="56700" cy="7947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8"/>
          <p:cNvSpPr txBox="1"/>
          <p:nvPr/>
        </p:nvSpPr>
        <p:spPr>
          <a:xfrm>
            <a:off x="698500" y="3824150"/>
            <a:ext cx="3224700"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 b="1" dirty="0">
                <a:solidFill>
                  <a:srgbClr val="FFFFFF"/>
                </a:solidFill>
                <a:latin typeface="Roboto"/>
                <a:ea typeface="Roboto"/>
                <a:cs typeface="Roboto"/>
                <a:sym typeface="Roboto"/>
              </a:rPr>
              <a:t>Francisco José Molina Martínez</a:t>
            </a:r>
          </a:p>
          <a:p>
            <a:pPr marL="0" lvl="0" indent="0" algn="l" rtl="0">
              <a:spcBef>
                <a:spcPts val="0"/>
              </a:spcBef>
              <a:spcAft>
                <a:spcPts val="0"/>
              </a:spcAft>
              <a:buNone/>
            </a:pPr>
            <a:r>
              <a:rPr lang="es" sz="1000" b="1" dirty="0">
                <a:solidFill>
                  <a:srgbClr val="FFFFFF"/>
                </a:solidFill>
                <a:latin typeface="Roboto"/>
                <a:ea typeface="Roboto"/>
                <a:cs typeface="Roboto"/>
                <a:sym typeface="Roboto"/>
              </a:rPr>
              <a:t>franciscomoma@gmail.com</a:t>
            </a:r>
            <a:endParaRPr sz="1000" b="1" dirty="0">
              <a:solidFill>
                <a:srgbClr val="FFFFF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2" name="Google Shape;22;p6"/>
          <p:cNvSpPr txBox="1">
            <a:spLocks noGrp="1"/>
          </p:cNvSpPr>
          <p:nvPr>
            <p:ph type="ctrTitle"/>
          </p:nvPr>
        </p:nvSpPr>
        <p:spPr>
          <a:xfrm>
            <a:off x="616503" y="1125575"/>
            <a:ext cx="5514900" cy="2052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s-ES" dirty="0"/>
              <a:t>SQL</a:t>
            </a:r>
            <a:endParaRPr dirty="0"/>
          </a:p>
        </p:txBody>
      </p:sp>
    </p:spTree>
    <p:extLst>
      <p:ext uri="{BB962C8B-B14F-4D97-AF65-F5344CB8AC3E}">
        <p14:creationId xmlns:p14="http://schemas.microsoft.com/office/powerpoint/2010/main" val="911859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¿Qué es SQL?</a:t>
            </a:r>
            <a:endParaRPr dirty="0"/>
          </a:p>
        </p:txBody>
      </p:sp>
      <p:sp>
        <p:nvSpPr>
          <p:cNvPr id="28" name="Google Shape;28;p7"/>
          <p:cNvSpPr txBox="1">
            <a:spLocks noGrp="1"/>
          </p:cNvSpPr>
          <p:nvPr>
            <p:ph type="body" idx="1"/>
          </p:nvPr>
        </p:nvSpPr>
        <p:spPr>
          <a:xfrm>
            <a:off x="510376" y="1541254"/>
            <a:ext cx="7873200" cy="3053400"/>
          </a:xfrm>
          <a:prstGeom prst="rect">
            <a:avLst/>
          </a:prstGeom>
        </p:spPr>
        <p:txBody>
          <a:bodyPr spcFirstLastPara="1" wrap="square" lIns="91425" tIns="91425" rIns="91425" bIns="91425" anchor="t" anchorCtr="0">
            <a:normAutofit/>
          </a:bodyPr>
          <a:lstStyle/>
          <a:p>
            <a:pPr marL="742950" lvl="1" indent="-285750">
              <a:lnSpc>
                <a:spcPct val="107000"/>
              </a:lnSpc>
              <a:spcAft>
                <a:spcPts val="800"/>
              </a:spcAft>
              <a:buFontTx/>
              <a:buChar char="-"/>
            </a:pPr>
            <a:r>
              <a:rPr lang="es-ES" kern="100" dirty="0">
                <a:latin typeface="Roboto" panose="02000000000000000000" pitchFamily="2" charset="0"/>
                <a:ea typeface="Roboto" panose="02000000000000000000" pitchFamily="2" charset="0"/>
                <a:cs typeface="Times New Roman" panose="02020603050405020304" pitchFamily="18" charset="0"/>
              </a:rPr>
              <a:t>SQL es un lenguaje utilizado para manipular la información dentro de bases de datos relacionales</a:t>
            </a:r>
          </a:p>
          <a:p>
            <a:pPr marL="742950" lvl="1" indent="-285750">
              <a:lnSpc>
                <a:spcPct val="107000"/>
              </a:lnSpc>
              <a:spcAft>
                <a:spcPts val="800"/>
              </a:spcAft>
              <a:buFontTx/>
              <a:buChar char="-"/>
            </a:pPr>
            <a:r>
              <a:rPr lang="es-ES" kern="100" dirty="0">
                <a:latin typeface="Roboto" panose="02000000000000000000" pitchFamily="2" charset="0"/>
                <a:ea typeface="Roboto" panose="02000000000000000000" pitchFamily="2" charset="0"/>
                <a:cs typeface="Times New Roman" panose="02020603050405020304" pitchFamily="18" charset="0"/>
              </a:rPr>
              <a:t>Se divide en dos </a:t>
            </a:r>
            <a:r>
              <a:rPr lang="es-ES" kern="100" dirty="0" err="1">
                <a:latin typeface="Roboto" panose="02000000000000000000" pitchFamily="2" charset="0"/>
                <a:ea typeface="Roboto" panose="02000000000000000000" pitchFamily="2" charset="0"/>
                <a:cs typeface="Times New Roman" panose="02020603050405020304" pitchFamily="18" charset="0"/>
              </a:rPr>
              <a:t>sublenguajes</a:t>
            </a:r>
            <a:r>
              <a:rPr lang="es-ES" kern="100" dirty="0">
                <a:latin typeface="Roboto" panose="02000000000000000000" pitchFamily="2" charset="0"/>
                <a:ea typeface="Roboto" panose="02000000000000000000" pitchFamily="2" charset="0"/>
                <a:cs typeface="Times New Roman" panose="02020603050405020304" pitchFamily="18" charset="0"/>
              </a:rPr>
              <a:t>, como hemos visto anteriormente:</a:t>
            </a:r>
          </a:p>
          <a:p>
            <a:pPr marL="1200150" lvl="2" indent="-285750">
              <a:lnSpc>
                <a:spcPct val="107000"/>
              </a:lnSpc>
              <a:spcAft>
                <a:spcPts val="800"/>
              </a:spcAft>
              <a:buFontTx/>
              <a:buChar char="-"/>
            </a:pPr>
            <a:r>
              <a:rPr lang="es-ES" kern="100" dirty="0">
                <a:latin typeface="Roboto" panose="02000000000000000000" pitchFamily="2" charset="0"/>
                <a:ea typeface="Roboto" panose="02000000000000000000" pitchFamily="2" charset="0"/>
                <a:cs typeface="Times New Roman" panose="02020603050405020304" pitchFamily="18" charset="0"/>
              </a:rPr>
              <a:t>DDL o Lenguaje de definición de datos</a:t>
            </a:r>
          </a:p>
          <a:p>
            <a:pPr marL="1200150" lvl="2" indent="-285750">
              <a:lnSpc>
                <a:spcPct val="107000"/>
              </a:lnSpc>
              <a:spcAft>
                <a:spcPts val="800"/>
              </a:spcAft>
              <a:buFontTx/>
              <a:buChar char="-"/>
            </a:pPr>
            <a:r>
              <a:rPr lang="es-ES" kern="100" dirty="0">
                <a:latin typeface="Roboto" panose="02000000000000000000" pitchFamily="2" charset="0"/>
                <a:ea typeface="Roboto" panose="02000000000000000000" pitchFamily="2" charset="0"/>
                <a:cs typeface="Times New Roman" panose="02020603050405020304" pitchFamily="18" charset="0"/>
              </a:rPr>
              <a:t>DML o Lenguaje de manipulación de datos</a:t>
            </a:r>
          </a:p>
          <a:p>
            <a:pPr marL="742950" lvl="1" indent="-285750">
              <a:lnSpc>
                <a:spcPct val="107000"/>
              </a:lnSpc>
              <a:spcAft>
                <a:spcPts val="800"/>
              </a:spcAft>
              <a:buFontTx/>
              <a:buChar char="-"/>
            </a:pPr>
            <a:r>
              <a:rPr lang="es-ES" kern="100" dirty="0">
                <a:latin typeface="Roboto" panose="02000000000000000000" pitchFamily="2" charset="0"/>
                <a:ea typeface="Roboto" panose="02000000000000000000" pitchFamily="2" charset="0"/>
                <a:cs typeface="Times New Roman" panose="02020603050405020304" pitchFamily="18" charset="0"/>
              </a:rPr>
              <a:t>El lenguaje es parcialmente estándar entre todos los SGBD, pero puede tener variaciones menores, sobre todo en funciones de agregado y tipos de datos.</a:t>
            </a:r>
          </a:p>
        </p:txBody>
      </p:sp>
    </p:spTree>
    <p:extLst>
      <p:ext uri="{BB962C8B-B14F-4D97-AF65-F5344CB8AC3E}">
        <p14:creationId xmlns:p14="http://schemas.microsoft.com/office/powerpoint/2010/main" val="544190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SGBD - PostgreSQL</a:t>
            </a:r>
            <a:endParaRPr dirty="0"/>
          </a:p>
        </p:txBody>
      </p:sp>
      <p:sp>
        <p:nvSpPr>
          <p:cNvPr id="28" name="Google Shape;28;p7"/>
          <p:cNvSpPr txBox="1">
            <a:spLocks noGrp="1"/>
          </p:cNvSpPr>
          <p:nvPr>
            <p:ph type="body" idx="1"/>
          </p:nvPr>
        </p:nvSpPr>
        <p:spPr>
          <a:xfrm>
            <a:off x="510376" y="1083212"/>
            <a:ext cx="7873200" cy="3511442"/>
          </a:xfrm>
          <a:prstGeom prst="rect">
            <a:avLst/>
          </a:prstGeom>
        </p:spPr>
        <p:txBody>
          <a:bodyPr spcFirstLastPara="1" wrap="square" lIns="91425" tIns="91425" rIns="91425" bIns="91425" anchor="t" anchorCtr="0">
            <a:normAutofit/>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Para la clase de hoy vamos a utilizar como SGBD PostgreSQL.</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Surge como parte del proyecto POSTGRES iniciado en 1986 en la Universidad de California, con más de 35 años de desarrollo a sus espaldas.</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Tiene gran apoyo de la comunidad al ser un proyecto open </a:t>
            </a:r>
            <a:r>
              <a:rPr lang="es-ES" kern="100" dirty="0" err="1">
                <a:latin typeface="Roboto" panose="02000000000000000000" pitchFamily="2" charset="0"/>
                <a:ea typeface="Roboto" panose="02000000000000000000" pitchFamily="2" charset="0"/>
                <a:cs typeface="Times New Roman" panose="02020603050405020304" pitchFamily="18" charset="0"/>
              </a:rPr>
              <a:t>source</a:t>
            </a:r>
            <a:r>
              <a:rPr lang="es-ES" kern="100" dirty="0">
                <a:latin typeface="Roboto" panose="02000000000000000000" pitchFamily="2" charset="0"/>
                <a:ea typeface="Roboto" panose="02000000000000000000" pitchFamily="2" charset="0"/>
                <a:cs typeface="Times New Roman" panose="02020603050405020304" pitchFamily="18" charset="0"/>
              </a:rPr>
              <a:t>, funciona en la mayoría de los sistemas operativos y puede extenderse a través de </a:t>
            </a:r>
            <a:r>
              <a:rPr lang="es-ES" kern="100" dirty="0" err="1">
                <a:latin typeface="Roboto" panose="02000000000000000000" pitchFamily="2" charset="0"/>
                <a:ea typeface="Roboto" panose="02000000000000000000" pitchFamily="2" charset="0"/>
                <a:cs typeface="Times New Roman" panose="02020603050405020304" pitchFamily="18" charset="0"/>
              </a:rPr>
              <a:t>Add</a:t>
            </a:r>
            <a:r>
              <a:rPr lang="es-ES" kern="100" dirty="0">
                <a:latin typeface="Roboto" panose="02000000000000000000" pitchFamily="2" charset="0"/>
                <a:ea typeface="Roboto" panose="02000000000000000000" pitchFamily="2" charset="0"/>
                <a:cs typeface="Times New Roman" panose="02020603050405020304" pitchFamily="18" charset="0"/>
              </a:rPr>
              <a:t>-Ons </a:t>
            </a:r>
            <a:r>
              <a:rPr lang="es-ES" kern="100" dirty="0" err="1">
                <a:latin typeface="Roboto" panose="02000000000000000000" pitchFamily="2" charset="0"/>
                <a:ea typeface="Roboto" panose="02000000000000000000" pitchFamily="2" charset="0"/>
                <a:cs typeface="Times New Roman" panose="02020603050405020304" pitchFamily="18" charset="0"/>
              </a:rPr>
              <a:t>com</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kern="100" dirty="0" err="1">
                <a:latin typeface="Roboto" panose="02000000000000000000" pitchFamily="2" charset="0"/>
                <a:ea typeface="Roboto" panose="02000000000000000000" pitchFamily="2" charset="0"/>
                <a:cs typeface="Times New Roman" panose="02020603050405020304" pitchFamily="18" charset="0"/>
              </a:rPr>
              <a:t>PostGIS</a:t>
            </a:r>
            <a:r>
              <a:rPr lang="es-ES" kern="100" dirty="0">
                <a:latin typeface="Roboto" panose="02000000000000000000" pitchFamily="2" charset="0"/>
                <a:ea typeface="Roboto" panose="02000000000000000000" pitchFamily="2" charset="0"/>
                <a:cs typeface="Times New Roman" panose="02020603050405020304" pitchFamily="18" charset="0"/>
              </a:rPr>
              <a:t> para convertirla en una base de datos geoespacial.</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Además, está disponible en cualquier entorno </a:t>
            </a:r>
            <a:r>
              <a:rPr lang="es-ES" kern="100" dirty="0" err="1">
                <a:latin typeface="Roboto" panose="02000000000000000000" pitchFamily="2" charset="0"/>
                <a:ea typeface="Roboto" panose="02000000000000000000" pitchFamily="2" charset="0"/>
                <a:cs typeface="Times New Roman" panose="02020603050405020304" pitchFamily="18" charset="0"/>
              </a:rPr>
              <a:t>cloud</a:t>
            </a:r>
            <a:r>
              <a:rPr lang="es-ES" kern="100" dirty="0">
                <a:latin typeface="Roboto" panose="02000000000000000000" pitchFamily="2" charset="0"/>
                <a:ea typeface="Roboto" panose="02000000000000000000" pitchFamily="2" charset="0"/>
                <a:cs typeface="Times New Roman" panose="02020603050405020304" pitchFamily="18" charset="0"/>
              </a:rPr>
              <a:t> como AWS o Google Cloud.</a:t>
            </a:r>
          </a:p>
          <a:p>
            <a:pPr marL="457200" lvl="1" indent="0">
              <a:lnSpc>
                <a:spcPct val="107000"/>
              </a:lnSpc>
              <a:spcAft>
                <a:spcPts val="800"/>
              </a:spcAft>
              <a:buNone/>
            </a:pPr>
            <a:r>
              <a:rPr lang="es-ES" b="1" kern="100" dirty="0">
                <a:latin typeface="Roboto" panose="02000000000000000000" pitchFamily="2" charset="0"/>
                <a:ea typeface="Roboto" panose="02000000000000000000" pitchFamily="2" charset="0"/>
                <a:cs typeface="Times New Roman" panose="02020603050405020304" pitchFamily="18" charset="0"/>
              </a:rPr>
              <a:t>¿Por qué PostgreSQL y no otro SGBD?  </a:t>
            </a:r>
            <a:r>
              <a:rPr lang="es-ES" kern="100" dirty="0">
                <a:latin typeface="Roboto" panose="02000000000000000000" pitchFamily="2" charset="0"/>
                <a:ea typeface="Roboto" panose="02000000000000000000" pitchFamily="2" charset="0"/>
                <a:cs typeface="Times New Roman" panose="02020603050405020304" pitchFamily="18" charset="0"/>
              </a:rPr>
              <a:t>PostgreSQL es una navaja suiza y es aplicable en un amplio número de situaciones. En resumen, ofrece mejor rendimiento en operaciones de lectura/escritura que MySQL, pero peor rendimiento en operaciones de solo lectura, según </a:t>
            </a:r>
            <a:r>
              <a:rPr lang="es-ES" kern="100" dirty="0">
                <a:latin typeface="Roboto" panose="02000000000000000000" pitchFamily="2" charset="0"/>
                <a:ea typeface="Roboto" panose="02000000000000000000" pitchFamily="2" charset="0"/>
                <a:cs typeface="Times New Roman" panose="02020603050405020304" pitchFamily="18" charset="0"/>
                <a:hlinkClick r:id="rId3"/>
              </a:rPr>
              <a:t>AWS</a:t>
            </a:r>
            <a:r>
              <a:rPr lang="es-ES" kern="100" dirty="0">
                <a:latin typeface="Roboto" panose="02000000000000000000" pitchFamily="2" charset="0"/>
                <a:ea typeface="Roboto" panose="02000000000000000000" pitchFamily="2" charset="0"/>
                <a:cs typeface="Times New Roman" panose="02020603050405020304" pitchFamily="18" charset="0"/>
              </a:rPr>
              <a:t>.</a:t>
            </a:r>
          </a:p>
        </p:txBody>
      </p:sp>
    </p:spTree>
    <p:extLst>
      <p:ext uri="{BB962C8B-B14F-4D97-AF65-F5344CB8AC3E}">
        <p14:creationId xmlns:p14="http://schemas.microsoft.com/office/powerpoint/2010/main" val="2591994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Cliente de SGBD</a:t>
            </a:r>
            <a:endParaRPr dirty="0"/>
          </a:p>
        </p:txBody>
      </p:sp>
      <p:sp>
        <p:nvSpPr>
          <p:cNvPr id="28" name="Google Shape;28;p7"/>
          <p:cNvSpPr txBox="1">
            <a:spLocks noGrp="1"/>
          </p:cNvSpPr>
          <p:nvPr>
            <p:ph type="body" idx="1"/>
          </p:nvPr>
        </p:nvSpPr>
        <p:spPr>
          <a:xfrm>
            <a:off x="510376" y="1541254"/>
            <a:ext cx="7873200" cy="3053400"/>
          </a:xfrm>
          <a:prstGeom prst="rect">
            <a:avLst/>
          </a:prstGeom>
        </p:spPr>
        <p:txBody>
          <a:bodyPr spcFirstLastPara="1" wrap="square" lIns="91425" tIns="91425" rIns="91425" bIns="91425" anchor="t" anchorCtr="0">
            <a:normAutofit/>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Un cliente </a:t>
            </a:r>
            <a:r>
              <a:rPr lang="es-ES" b="1" kern="100" dirty="0">
                <a:latin typeface="Roboto" panose="02000000000000000000" pitchFamily="2" charset="0"/>
                <a:ea typeface="Roboto" panose="02000000000000000000" pitchFamily="2" charset="0"/>
                <a:cs typeface="Times New Roman" panose="02020603050405020304" pitchFamily="18" charset="0"/>
              </a:rPr>
              <a:t>SGBD</a:t>
            </a:r>
            <a:r>
              <a:rPr lang="es-ES" kern="100" dirty="0">
                <a:latin typeface="Roboto" panose="02000000000000000000" pitchFamily="2" charset="0"/>
                <a:ea typeface="Roboto" panose="02000000000000000000" pitchFamily="2" charset="0"/>
                <a:cs typeface="Times New Roman" panose="02020603050405020304" pitchFamily="18" charset="0"/>
              </a:rPr>
              <a:t> es un software que nos permite acceder a una base de datos y utilizar sus prestaciones con una interfaz gráfica.</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En esta clase utilizaremos </a:t>
            </a:r>
            <a:r>
              <a:rPr lang="es-ES" b="1" kern="100" dirty="0" err="1">
                <a:latin typeface="Roboto" panose="02000000000000000000" pitchFamily="2" charset="0"/>
                <a:ea typeface="Roboto" panose="02000000000000000000" pitchFamily="2" charset="0"/>
                <a:cs typeface="Times New Roman" panose="02020603050405020304" pitchFamily="18" charset="0"/>
              </a:rPr>
              <a:t>Dbeaver</a:t>
            </a:r>
            <a:r>
              <a:rPr lang="es-ES" kern="100" dirty="0">
                <a:latin typeface="Roboto" panose="02000000000000000000" pitchFamily="2" charset="0"/>
                <a:ea typeface="Roboto" panose="02000000000000000000" pitchFamily="2" charset="0"/>
                <a:cs typeface="Times New Roman" panose="02020603050405020304" pitchFamily="18" charset="0"/>
              </a:rPr>
              <a:t>, que puede ser utilizado en la mayoría de </a:t>
            </a:r>
            <a:r>
              <a:rPr lang="es-ES" b="1" kern="100" dirty="0">
                <a:latin typeface="Roboto" panose="02000000000000000000" pitchFamily="2" charset="0"/>
                <a:ea typeface="Roboto" panose="02000000000000000000" pitchFamily="2" charset="0"/>
                <a:cs typeface="Times New Roman" panose="02020603050405020304" pitchFamily="18" charset="0"/>
              </a:rPr>
              <a:t>SGBD</a:t>
            </a:r>
            <a:r>
              <a:rPr lang="es-ES" kern="100" dirty="0">
                <a:latin typeface="Roboto" panose="02000000000000000000" pitchFamily="2" charset="0"/>
                <a:ea typeface="Roboto" panose="02000000000000000000" pitchFamily="2" charset="0"/>
                <a:cs typeface="Times New Roman" panose="02020603050405020304" pitchFamily="18" charset="0"/>
              </a:rPr>
              <a:t> del mercado.</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Es libre y multiplataforma (Linux, MacOS y Windows).</a:t>
            </a:r>
          </a:p>
          <a:p>
            <a:pPr marL="457200" lvl="1" indent="0">
              <a:lnSpc>
                <a:spcPct val="107000"/>
              </a:lnSpc>
              <a:spcAft>
                <a:spcPts val="800"/>
              </a:spcAft>
              <a:buNone/>
            </a:pPr>
            <a:endParaRPr lang="es-ES" u="sng" kern="100" dirty="0">
              <a:latin typeface="Roboto" panose="02000000000000000000" pitchFamily="2"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926951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DDL I – Bases de datos y esquemas</a:t>
            </a:r>
            <a:endParaRPr dirty="0"/>
          </a:p>
        </p:txBody>
      </p:sp>
      <p:sp>
        <p:nvSpPr>
          <p:cNvPr id="28" name="Google Shape;28;p7"/>
          <p:cNvSpPr txBox="1">
            <a:spLocks noGrp="1"/>
          </p:cNvSpPr>
          <p:nvPr>
            <p:ph type="body" idx="1"/>
          </p:nvPr>
        </p:nvSpPr>
        <p:spPr>
          <a:xfrm>
            <a:off x="510376" y="1181686"/>
            <a:ext cx="7873200" cy="3412968"/>
          </a:xfrm>
          <a:prstGeom prst="rect">
            <a:avLst/>
          </a:prstGeom>
        </p:spPr>
        <p:txBody>
          <a:bodyPr spcFirstLastPara="1" wrap="square" lIns="91425" tIns="91425" rIns="91425" bIns="91425" anchor="t" anchorCtr="0">
            <a:normAutofit fontScale="92500" lnSpcReduction="10000"/>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Un servidor de </a:t>
            </a:r>
            <a:r>
              <a:rPr lang="es-ES" b="1" kern="100" dirty="0">
                <a:latin typeface="Roboto" panose="02000000000000000000" pitchFamily="2" charset="0"/>
                <a:ea typeface="Roboto" panose="02000000000000000000" pitchFamily="2" charset="0"/>
                <a:cs typeface="Times New Roman" panose="02020603050405020304" pitchFamily="18" charset="0"/>
              </a:rPr>
              <a:t>PostgreSQL</a:t>
            </a:r>
            <a:r>
              <a:rPr lang="es-ES" kern="100" dirty="0">
                <a:latin typeface="Roboto" panose="02000000000000000000" pitchFamily="2" charset="0"/>
                <a:ea typeface="Roboto" panose="02000000000000000000" pitchFamily="2" charset="0"/>
                <a:cs typeface="Times New Roman" panose="02020603050405020304" pitchFamily="18" charset="0"/>
              </a:rPr>
              <a:t> puede contener a su vez diferentes bases de datos para dar servicio a diferentes clientes.</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A su vez, cada base de datos albergará uno o varios esquemas. Un esquema hace referencia al conjunto de tablas utilizado por una aplicación.</a:t>
            </a:r>
            <a:br>
              <a:rPr lang="es-ES" kern="100" dirty="0">
                <a:latin typeface="Roboto" panose="02000000000000000000" pitchFamily="2" charset="0"/>
                <a:ea typeface="Roboto" panose="02000000000000000000" pitchFamily="2" charset="0"/>
                <a:cs typeface="Times New Roman" panose="02020603050405020304" pitchFamily="18" charset="0"/>
              </a:rPr>
            </a:br>
            <a:br>
              <a:rPr lang="es-ES" kern="100" dirty="0">
                <a:latin typeface="Roboto" panose="02000000000000000000" pitchFamily="2" charset="0"/>
                <a:ea typeface="Roboto" panose="02000000000000000000" pitchFamily="2" charset="0"/>
                <a:cs typeface="Times New Roman" panose="02020603050405020304" pitchFamily="18" charset="0"/>
              </a:rPr>
            </a:br>
            <a:r>
              <a:rPr lang="es-ES" kern="100" dirty="0">
                <a:latin typeface="Roboto" panose="02000000000000000000" pitchFamily="2" charset="0"/>
                <a:ea typeface="Roboto" panose="02000000000000000000" pitchFamily="2" charset="0"/>
                <a:cs typeface="Times New Roman" panose="02020603050405020304" pitchFamily="18" charset="0"/>
              </a:rPr>
              <a:t>El esquema por defecto de </a:t>
            </a:r>
            <a:r>
              <a:rPr lang="es-ES" u="sng" kern="100" dirty="0">
                <a:latin typeface="Roboto" panose="02000000000000000000" pitchFamily="2" charset="0"/>
                <a:ea typeface="Roboto" panose="02000000000000000000" pitchFamily="2" charset="0"/>
                <a:cs typeface="Times New Roman" panose="02020603050405020304" pitchFamily="18" charset="0"/>
              </a:rPr>
              <a:t>cada</a:t>
            </a:r>
            <a:r>
              <a:rPr lang="es-ES" kern="100" dirty="0">
                <a:latin typeface="Roboto" panose="02000000000000000000" pitchFamily="2" charset="0"/>
                <a:ea typeface="Roboto" panose="02000000000000000000" pitchFamily="2" charset="0"/>
                <a:cs typeface="Times New Roman" panose="02020603050405020304" pitchFamily="18" charset="0"/>
              </a:rPr>
              <a:t> base de datos es </a:t>
            </a:r>
            <a:r>
              <a:rPr lang="es-ES" b="1" kern="100" dirty="0" err="1">
                <a:latin typeface="Roboto" panose="02000000000000000000" pitchFamily="2" charset="0"/>
                <a:ea typeface="Roboto" panose="02000000000000000000" pitchFamily="2" charset="0"/>
                <a:cs typeface="Times New Roman" panose="02020603050405020304" pitchFamily="18" charset="0"/>
              </a:rPr>
              <a:t>public</a:t>
            </a:r>
            <a:r>
              <a:rPr lang="es-ES" kern="100" dirty="0">
                <a:latin typeface="Roboto" panose="02000000000000000000" pitchFamily="2" charset="0"/>
                <a:ea typeface="Roboto" panose="02000000000000000000" pitchFamily="2" charset="0"/>
                <a:cs typeface="Times New Roman" panose="02020603050405020304" pitchFamily="18" charset="0"/>
              </a:rPr>
              <a:t>.</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Este tipo de división es útil para limitar el acceso en diferentes roles de usuario. Nosotros no vamos a ver usuarios y roles en este curso, pero al menos vamos a crear un esquema para trabajar que sea distinto de </a:t>
            </a:r>
            <a:r>
              <a:rPr lang="es-ES" b="1" kern="100" dirty="0" err="1">
                <a:latin typeface="Roboto" panose="02000000000000000000" pitchFamily="2" charset="0"/>
                <a:ea typeface="Roboto" panose="02000000000000000000" pitchFamily="2" charset="0"/>
                <a:cs typeface="Times New Roman" panose="02020603050405020304" pitchFamily="18" charset="0"/>
              </a:rPr>
              <a:t>public</a:t>
            </a:r>
            <a:r>
              <a:rPr lang="es-ES" kern="100" dirty="0">
                <a:latin typeface="Roboto" panose="02000000000000000000" pitchFamily="2" charset="0"/>
                <a:ea typeface="Roboto" panose="02000000000000000000" pitchFamily="2" charset="0"/>
                <a:cs typeface="Times New Roman" panose="02020603050405020304" pitchFamily="18" charset="0"/>
              </a:rPr>
              <a:t>.</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Para crear un esquema, se utiliza la sintaxis:</a:t>
            </a:r>
          </a:p>
          <a:p>
            <a:pPr marL="457200" lvl="1" indent="0" algn="ctr">
              <a:lnSpc>
                <a:spcPct val="107000"/>
              </a:lnSpc>
              <a:spcAft>
                <a:spcPts val="800"/>
              </a:spcAft>
              <a:buNone/>
            </a:pPr>
            <a:r>
              <a:rPr lang="es-ES" b="1" kern="100" dirty="0">
                <a:latin typeface="Roboto" panose="02000000000000000000" pitchFamily="2" charset="0"/>
                <a:ea typeface="Roboto" panose="02000000000000000000" pitchFamily="2" charset="0"/>
                <a:cs typeface="Times New Roman" panose="02020603050405020304" pitchFamily="18" charset="0"/>
              </a:rPr>
              <a:t>CREATE SCHEMA </a:t>
            </a:r>
            <a:r>
              <a:rPr lang="es-ES" kern="100" dirty="0" err="1">
                <a:latin typeface="Roboto" panose="02000000000000000000" pitchFamily="2" charset="0"/>
                <a:ea typeface="Roboto" panose="02000000000000000000" pitchFamily="2" charset="0"/>
                <a:cs typeface="Times New Roman" panose="02020603050405020304" pitchFamily="18" charset="0"/>
              </a:rPr>
              <a:t>if</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kern="100" dirty="0" err="1">
                <a:latin typeface="Roboto" panose="02000000000000000000" pitchFamily="2" charset="0"/>
                <a:ea typeface="Roboto" panose="02000000000000000000" pitchFamily="2" charset="0"/>
                <a:cs typeface="Times New Roman" panose="02020603050405020304" pitchFamily="18" charset="0"/>
              </a:rPr>
              <a:t>not</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kern="100" dirty="0" err="1">
                <a:latin typeface="Roboto" panose="02000000000000000000" pitchFamily="2" charset="0"/>
                <a:ea typeface="Roboto" panose="02000000000000000000" pitchFamily="2" charset="0"/>
                <a:cs typeface="Times New Roman" panose="02020603050405020304" pitchFamily="18" charset="0"/>
              </a:rPr>
              <a:t>exists</a:t>
            </a:r>
            <a:r>
              <a:rPr lang="es-ES" kern="100" dirty="0">
                <a:latin typeface="Roboto" panose="02000000000000000000" pitchFamily="2" charset="0"/>
                <a:ea typeface="Roboto" panose="02000000000000000000" pitchFamily="2" charset="0"/>
                <a:cs typeface="Times New Roman" panose="02020603050405020304" pitchFamily="18" charset="0"/>
              </a:rPr>
              <a:t> &lt;nombre del esquema&gt;;</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Y se activa con:</a:t>
            </a:r>
          </a:p>
          <a:p>
            <a:pPr marL="457200" lvl="1" indent="0" algn="ctr">
              <a:lnSpc>
                <a:spcPct val="107000"/>
              </a:lnSpc>
              <a:spcAft>
                <a:spcPts val="800"/>
              </a:spcAft>
              <a:buNone/>
            </a:pPr>
            <a:r>
              <a:rPr lang="es-ES" b="1" kern="100" dirty="0">
                <a:latin typeface="Roboto" panose="02000000000000000000" pitchFamily="2" charset="0"/>
                <a:ea typeface="Roboto" panose="02000000000000000000" pitchFamily="2" charset="0"/>
                <a:cs typeface="Times New Roman" panose="02020603050405020304" pitchFamily="18" charset="0"/>
              </a:rPr>
              <a:t>SET SCHEMA </a:t>
            </a:r>
            <a:r>
              <a:rPr lang="es-ES" kern="100" dirty="0">
                <a:latin typeface="Roboto" panose="02000000000000000000" pitchFamily="2" charset="0"/>
                <a:ea typeface="Roboto" panose="02000000000000000000" pitchFamily="2" charset="0"/>
                <a:cs typeface="Times New Roman" panose="02020603050405020304" pitchFamily="18" charset="0"/>
              </a:rPr>
              <a:t>‘&lt;nombre del esquema&gt;';</a:t>
            </a:r>
          </a:p>
        </p:txBody>
      </p:sp>
    </p:spTree>
    <p:extLst>
      <p:ext uri="{BB962C8B-B14F-4D97-AF65-F5344CB8AC3E}">
        <p14:creationId xmlns:p14="http://schemas.microsoft.com/office/powerpoint/2010/main" val="373345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DDL II – Creación de tablas</a:t>
            </a:r>
            <a:endParaRPr dirty="0"/>
          </a:p>
        </p:txBody>
      </p:sp>
      <p:sp>
        <p:nvSpPr>
          <p:cNvPr id="28" name="Google Shape;28;p7"/>
          <p:cNvSpPr txBox="1">
            <a:spLocks noGrp="1"/>
          </p:cNvSpPr>
          <p:nvPr>
            <p:ph type="body" idx="1"/>
          </p:nvPr>
        </p:nvSpPr>
        <p:spPr>
          <a:xfrm>
            <a:off x="510376" y="1104313"/>
            <a:ext cx="7873200" cy="3805311"/>
          </a:xfrm>
          <a:prstGeom prst="rect">
            <a:avLst/>
          </a:prstGeom>
        </p:spPr>
        <p:txBody>
          <a:bodyPr spcFirstLastPara="1" wrap="square" lIns="91425" tIns="91425" rIns="91425" bIns="91425" anchor="t" anchorCtr="0">
            <a:normAutofit fontScale="92500" lnSpcReduction="20000"/>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Las entidades se representan en tablas. Para crear una tabla, se utiliza la instrucción:</a:t>
            </a:r>
            <a:br>
              <a:rPr lang="es-ES" kern="100" dirty="0">
                <a:latin typeface="Roboto" panose="02000000000000000000" pitchFamily="2" charset="0"/>
                <a:ea typeface="Roboto" panose="02000000000000000000" pitchFamily="2" charset="0"/>
                <a:cs typeface="Times New Roman" panose="02020603050405020304" pitchFamily="18" charset="0"/>
              </a:rPr>
            </a:br>
            <a:r>
              <a:rPr lang="es-ES" b="1" kern="100" dirty="0">
                <a:latin typeface="Roboto" panose="02000000000000000000" pitchFamily="2" charset="0"/>
                <a:ea typeface="Roboto" panose="02000000000000000000" pitchFamily="2" charset="0"/>
                <a:cs typeface="Times New Roman" panose="02020603050405020304" pitchFamily="18" charset="0"/>
              </a:rPr>
              <a:t>CREATE TABLE </a:t>
            </a:r>
            <a:r>
              <a:rPr lang="es-ES" kern="100" dirty="0">
                <a:latin typeface="Roboto" panose="02000000000000000000" pitchFamily="2" charset="0"/>
                <a:ea typeface="Roboto" panose="02000000000000000000" pitchFamily="2" charset="0"/>
                <a:cs typeface="Times New Roman" panose="02020603050405020304" pitchFamily="18" charset="0"/>
              </a:rPr>
              <a:t>&lt;nombre de la tabla&gt;.</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Además del nombre de la tabla se pueden especificar los campos con su nombre, tipo de datos y demás descripciones. Por ejemplo, la creación de la tabla contacto en PostgreSQL sería:</a:t>
            </a: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Para crear las relaciones se utiliza:</a:t>
            </a:r>
            <a:br>
              <a:rPr lang="es-ES" kern="100" dirty="0">
                <a:latin typeface="Roboto" panose="02000000000000000000" pitchFamily="2" charset="0"/>
                <a:ea typeface="Roboto" panose="02000000000000000000" pitchFamily="2" charset="0"/>
                <a:cs typeface="Times New Roman" panose="02020603050405020304" pitchFamily="18" charset="0"/>
              </a:rPr>
            </a:br>
            <a:r>
              <a:rPr lang="es-ES" b="1" kern="100" dirty="0">
                <a:latin typeface="Roboto" panose="02000000000000000000" pitchFamily="2" charset="0"/>
                <a:ea typeface="Roboto" panose="02000000000000000000" pitchFamily="2" charset="0"/>
                <a:cs typeface="Times New Roman" panose="02020603050405020304" pitchFamily="18" charset="0"/>
              </a:rPr>
              <a:t>CONSTRAINT</a:t>
            </a:r>
            <a:r>
              <a:rPr lang="es-ES" kern="100" dirty="0">
                <a:latin typeface="Roboto" panose="02000000000000000000" pitchFamily="2" charset="0"/>
                <a:ea typeface="Roboto" panose="02000000000000000000" pitchFamily="2" charset="0"/>
                <a:cs typeface="Times New Roman" panose="02020603050405020304" pitchFamily="18" charset="0"/>
              </a:rPr>
              <a:t> &lt;nombre de la relación&gt; </a:t>
            </a:r>
            <a:r>
              <a:rPr lang="es-ES" b="1" kern="100" dirty="0">
                <a:latin typeface="Roboto" panose="02000000000000000000" pitchFamily="2" charset="0"/>
                <a:ea typeface="Roboto" panose="02000000000000000000" pitchFamily="2" charset="0"/>
                <a:cs typeface="Times New Roman" panose="02020603050405020304" pitchFamily="18" charset="0"/>
              </a:rPr>
              <a:t>FOREIGN KEY </a:t>
            </a:r>
            <a:r>
              <a:rPr lang="es-ES" kern="100" dirty="0">
                <a:latin typeface="Roboto" panose="02000000000000000000" pitchFamily="2" charset="0"/>
                <a:ea typeface="Roboto" panose="02000000000000000000" pitchFamily="2" charset="0"/>
                <a:cs typeface="Times New Roman" panose="02020603050405020304" pitchFamily="18" charset="0"/>
              </a:rPr>
              <a:t>(&lt;nombre del campo&gt;) </a:t>
            </a:r>
            <a:r>
              <a:rPr lang="es-ES" b="1" kern="100" dirty="0">
                <a:latin typeface="Roboto" panose="02000000000000000000" pitchFamily="2" charset="0"/>
                <a:ea typeface="Roboto" panose="02000000000000000000" pitchFamily="2" charset="0"/>
                <a:cs typeface="Times New Roman" panose="02020603050405020304" pitchFamily="18" charset="0"/>
              </a:rPr>
              <a:t>REFERENCES</a:t>
            </a:r>
            <a:r>
              <a:rPr lang="es-ES" kern="100" dirty="0">
                <a:latin typeface="Roboto" panose="02000000000000000000" pitchFamily="2" charset="0"/>
                <a:ea typeface="Roboto" panose="02000000000000000000" pitchFamily="2" charset="0"/>
                <a:cs typeface="Times New Roman" panose="02020603050405020304" pitchFamily="18" charset="0"/>
              </a:rPr>
              <a:t> &lt;tabla&gt;(&lt;campo de la tabla&gt;).</a:t>
            </a:r>
            <a:br>
              <a:rPr lang="es-ES" kern="100" dirty="0">
                <a:latin typeface="Roboto" panose="02000000000000000000" pitchFamily="2" charset="0"/>
                <a:ea typeface="Roboto" panose="02000000000000000000" pitchFamily="2" charset="0"/>
                <a:cs typeface="Times New Roman" panose="02020603050405020304" pitchFamily="18" charset="0"/>
              </a:rPr>
            </a:b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Los tipos de datos disponibles en </a:t>
            </a:r>
            <a:r>
              <a:rPr lang="es-ES" b="1" kern="100" dirty="0">
                <a:latin typeface="Roboto" panose="02000000000000000000" pitchFamily="2" charset="0"/>
                <a:ea typeface="Roboto" panose="02000000000000000000" pitchFamily="2" charset="0"/>
                <a:cs typeface="Times New Roman" panose="02020603050405020304" pitchFamily="18" charset="0"/>
              </a:rPr>
              <a:t>POSTGRES</a:t>
            </a:r>
            <a:r>
              <a:rPr lang="es-ES" kern="100" dirty="0">
                <a:latin typeface="Roboto" panose="02000000000000000000" pitchFamily="2" charset="0"/>
                <a:ea typeface="Roboto" panose="02000000000000000000" pitchFamily="2" charset="0"/>
                <a:cs typeface="Times New Roman" panose="02020603050405020304" pitchFamily="18" charset="0"/>
              </a:rPr>
              <a:t> están disponibles en la </a:t>
            </a:r>
            <a:r>
              <a:rPr lang="es-ES" kern="100" dirty="0">
                <a:latin typeface="Roboto" panose="02000000000000000000" pitchFamily="2" charset="0"/>
                <a:ea typeface="Roboto" panose="02000000000000000000" pitchFamily="2" charset="0"/>
                <a:cs typeface="Times New Roman" panose="02020603050405020304" pitchFamily="18" charset="0"/>
                <a:hlinkClick r:id="rId3"/>
              </a:rPr>
              <a:t>documentación oficial</a:t>
            </a:r>
            <a:r>
              <a:rPr lang="es-ES" kern="100" dirty="0">
                <a:latin typeface="Roboto" panose="02000000000000000000" pitchFamily="2" charset="0"/>
                <a:ea typeface="Roboto" panose="02000000000000000000" pitchFamily="2" charset="0"/>
                <a:cs typeface="Times New Roman" panose="02020603050405020304" pitchFamily="18" charset="0"/>
              </a:rPr>
              <a:t>.</a:t>
            </a:r>
            <a:br>
              <a:rPr lang="es-ES" kern="100" dirty="0">
                <a:latin typeface="Roboto" panose="02000000000000000000" pitchFamily="2" charset="0"/>
                <a:ea typeface="Roboto" panose="02000000000000000000" pitchFamily="2" charset="0"/>
                <a:cs typeface="Times New Roman" panose="02020603050405020304" pitchFamily="18" charset="0"/>
              </a:rPr>
            </a:br>
            <a:endParaRPr lang="es-ES" kern="100" dirty="0">
              <a:latin typeface="Roboto" panose="02000000000000000000" pitchFamily="2" charset="0"/>
              <a:ea typeface="Roboto" panose="02000000000000000000" pitchFamily="2" charset="0"/>
              <a:cs typeface="Times New Roman" panose="02020603050405020304" pitchFamily="18" charset="0"/>
            </a:endParaRPr>
          </a:p>
        </p:txBody>
      </p:sp>
      <p:pic>
        <p:nvPicPr>
          <p:cNvPr id="3" name="Imagen 2">
            <a:extLst>
              <a:ext uri="{FF2B5EF4-FFF2-40B4-BE49-F238E27FC236}">
                <a16:creationId xmlns:a16="http://schemas.microsoft.com/office/drawing/2014/main" id="{B554B221-7D8D-B709-1B57-C908591C8297}"/>
              </a:ext>
            </a:extLst>
          </p:cNvPr>
          <p:cNvPicPr>
            <a:picLocks noChangeAspect="1"/>
          </p:cNvPicPr>
          <p:nvPr/>
        </p:nvPicPr>
        <p:blipFill>
          <a:blip r:embed="rId4"/>
          <a:stretch>
            <a:fillRect/>
          </a:stretch>
        </p:blipFill>
        <p:spPr>
          <a:xfrm>
            <a:off x="2247698" y="1991299"/>
            <a:ext cx="4648603" cy="1280271"/>
          </a:xfrm>
          <a:prstGeom prst="rect">
            <a:avLst/>
          </a:prstGeom>
        </p:spPr>
      </p:pic>
    </p:spTree>
    <p:extLst>
      <p:ext uri="{BB962C8B-B14F-4D97-AF65-F5344CB8AC3E}">
        <p14:creationId xmlns:p14="http://schemas.microsoft.com/office/powerpoint/2010/main" val="2718055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DDL III – Modificación de tablas</a:t>
            </a:r>
          </a:p>
        </p:txBody>
      </p:sp>
      <p:sp>
        <p:nvSpPr>
          <p:cNvPr id="28" name="Google Shape;28;p7"/>
          <p:cNvSpPr txBox="1">
            <a:spLocks noGrp="1"/>
          </p:cNvSpPr>
          <p:nvPr>
            <p:ph type="body" idx="1"/>
          </p:nvPr>
        </p:nvSpPr>
        <p:spPr>
          <a:xfrm>
            <a:off x="510376" y="1541254"/>
            <a:ext cx="7873200" cy="3053400"/>
          </a:xfrm>
          <a:prstGeom prst="rect">
            <a:avLst/>
          </a:prstGeom>
        </p:spPr>
        <p:txBody>
          <a:bodyPr spcFirstLastPara="1" wrap="square" lIns="91425" tIns="91425" rIns="91425" bIns="91425" anchor="t" anchorCtr="0">
            <a:normAutofit/>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Para modificar las columnas de una tabla, se utiliza ALTER TABLE &lt;nombre de la tabla&gt; y la modificación que se necesite hacer. Por ejemplo, añadir una columna a contacto:</a:t>
            </a: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O eliminarla:</a:t>
            </a: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También podemos añadir en este momento nuevas constricciones (</a:t>
            </a:r>
            <a:r>
              <a:rPr lang="es-ES" kern="100" dirty="0" err="1">
                <a:latin typeface="Roboto" panose="02000000000000000000" pitchFamily="2" charset="0"/>
                <a:ea typeface="Roboto" panose="02000000000000000000" pitchFamily="2" charset="0"/>
                <a:cs typeface="Times New Roman" panose="02020603050405020304" pitchFamily="18" charset="0"/>
              </a:rPr>
              <a:t>constraints</a:t>
            </a:r>
            <a:r>
              <a:rPr lang="es-ES" kern="100" dirty="0">
                <a:latin typeface="Roboto" panose="02000000000000000000" pitchFamily="2" charset="0"/>
                <a:ea typeface="Roboto" panose="02000000000000000000" pitchFamily="2" charset="0"/>
                <a:cs typeface="Times New Roman" panose="02020603050405020304" pitchFamily="18" charset="0"/>
              </a:rPr>
              <a:t>), como claves foráneas:</a:t>
            </a: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p:txBody>
      </p:sp>
      <p:pic>
        <p:nvPicPr>
          <p:cNvPr id="3" name="Imagen 2">
            <a:extLst>
              <a:ext uri="{FF2B5EF4-FFF2-40B4-BE49-F238E27FC236}">
                <a16:creationId xmlns:a16="http://schemas.microsoft.com/office/drawing/2014/main" id="{76BDB28C-10A7-E91A-6827-169B95A47F5F}"/>
              </a:ext>
            </a:extLst>
          </p:cNvPr>
          <p:cNvPicPr>
            <a:picLocks noChangeAspect="1"/>
          </p:cNvPicPr>
          <p:nvPr/>
        </p:nvPicPr>
        <p:blipFill>
          <a:blip r:embed="rId3"/>
          <a:stretch>
            <a:fillRect/>
          </a:stretch>
        </p:blipFill>
        <p:spPr>
          <a:xfrm>
            <a:off x="3127884" y="2320268"/>
            <a:ext cx="2888230" cy="251482"/>
          </a:xfrm>
          <a:prstGeom prst="rect">
            <a:avLst/>
          </a:prstGeom>
        </p:spPr>
      </p:pic>
      <p:pic>
        <p:nvPicPr>
          <p:cNvPr id="5" name="Imagen 4">
            <a:extLst>
              <a:ext uri="{FF2B5EF4-FFF2-40B4-BE49-F238E27FC236}">
                <a16:creationId xmlns:a16="http://schemas.microsoft.com/office/drawing/2014/main" id="{41CED9CA-29ED-35C3-627F-8115B4A5182B}"/>
              </a:ext>
            </a:extLst>
          </p:cNvPr>
          <p:cNvPicPr>
            <a:picLocks noChangeAspect="1"/>
          </p:cNvPicPr>
          <p:nvPr/>
        </p:nvPicPr>
        <p:blipFill>
          <a:blip r:embed="rId4"/>
          <a:stretch>
            <a:fillRect/>
          </a:stretch>
        </p:blipFill>
        <p:spPr>
          <a:xfrm>
            <a:off x="3032625" y="3228833"/>
            <a:ext cx="3078747" cy="243861"/>
          </a:xfrm>
          <a:prstGeom prst="rect">
            <a:avLst/>
          </a:prstGeom>
        </p:spPr>
      </p:pic>
      <p:pic>
        <p:nvPicPr>
          <p:cNvPr id="4" name="Imagen 3">
            <a:extLst>
              <a:ext uri="{FF2B5EF4-FFF2-40B4-BE49-F238E27FC236}">
                <a16:creationId xmlns:a16="http://schemas.microsoft.com/office/drawing/2014/main" id="{94CDA97A-8667-6A23-C2B9-6EA07937C6A0}"/>
              </a:ext>
            </a:extLst>
          </p:cNvPr>
          <p:cNvPicPr>
            <a:picLocks noChangeAspect="1"/>
          </p:cNvPicPr>
          <p:nvPr/>
        </p:nvPicPr>
        <p:blipFill>
          <a:blip r:embed="rId5"/>
          <a:stretch>
            <a:fillRect/>
          </a:stretch>
        </p:blipFill>
        <p:spPr>
          <a:xfrm>
            <a:off x="1936738" y="4049761"/>
            <a:ext cx="5738357" cy="419136"/>
          </a:xfrm>
          <a:prstGeom prst="rect">
            <a:avLst/>
          </a:prstGeom>
        </p:spPr>
      </p:pic>
    </p:spTree>
    <p:extLst>
      <p:ext uri="{BB962C8B-B14F-4D97-AF65-F5344CB8AC3E}">
        <p14:creationId xmlns:p14="http://schemas.microsoft.com/office/powerpoint/2010/main" val="2008639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616500" y="368825"/>
            <a:ext cx="6484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ES" dirty="0"/>
              <a:t>DDL IV – Borrado de tablas</a:t>
            </a:r>
            <a:endParaRPr dirty="0"/>
          </a:p>
        </p:txBody>
      </p:sp>
      <p:sp>
        <p:nvSpPr>
          <p:cNvPr id="28" name="Google Shape;28;p7"/>
          <p:cNvSpPr txBox="1">
            <a:spLocks noGrp="1"/>
          </p:cNvSpPr>
          <p:nvPr>
            <p:ph type="body" idx="1"/>
          </p:nvPr>
        </p:nvSpPr>
        <p:spPr>
          <a:xfrm>
            <a:off x="510376" y="1541254"/>
            <a:ext cx="7873200" cy="3053400"/>
          </a:xfrm>
          <a:prstGeom prst="rect">
            <a:avLst/>
          </a:prstGeom>
        </p:spPr>
        <p:txBody>
          <a:bodyPr spcFirstLastPara="1" wrap="square" lIns="91425" tIns="91425" rIns="91425" bIns="91425" anchor="t" anchorCtr="0">
            <a:normAutofit/>
          </a:bodyPr>
          <a:lstStyle/>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Para eliminar </a:t>
            </a:r>
            <a:r>
              <a:rPr lang="es-ES" b="1" kern="100" dirty="0">
                <a:latin typeface="Roboto" panose="02000000000000000000" pitchFamily="2" charset="0"/>
                <a:ea typeface="Roboto" panose="02000000000000000000" pitchFamily="2" charset="0"/>
                <a:cs typeface="Times New Roman" panose="02020603050405020304" pitchFamily="18" charset="0"/>
              </a:rPr>
              <a:t>permanentemente</a:t>
            </a:r>
            <a:r>
              <a:rPr lang="es-ES" kern="100" dirty="0">
                <a:latin typeface="Roboto" panose="02000000000000000000" pitchFamily="2" charset="0"/>
                <a:ea typeface="Roboto" panose="02000000000000000000" pitchFamily="2" charset="0"/>
                <a:cs typeface="Times New Roman" panose="02020603050405020304" pitchFamily="18" charset="0"/>
              </a:rPr>
              <a:t> una tabla, se utiliza el comando DROP TABLE &lt;nombre de la tabla&gt;.</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Este proceso no se puede deshacer, así que utilizar con mucho cuidado.</a:t>
            </a: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p:txBody>
      </p:sp>
      <p:pic>
        <p:nvPicPr>
          <p:cNvPr id="3" name="Imagen 2">
            <a:extLst>
              <a:ext uri="{FF2B5EF4-FFF2-40B4-BE49-F238E27FC236}">
                <a16:creationId xmlns:a16="http://schemas.microsoft.com/office/drawing/2014/main" id="{098AD67B-7A62-9658-7058-4A4971DE4451}"/>
              </a:ext>
            </a:extLst>
          </p:cNvPr>
          <p:cNvPicPr>
            <a:picLocks noChangeAspect="1"/>
          </p:cNvPicPr>
          <p:nvPr/>
        </p:nvPicPr>
        <p:blipFill>
          <a:blip r:embed="rId3"/>
          <a:stretch>
            <a:fillRect/>
          </a:stretch>
        </p:blipFill>
        <p:spPr>
          <a:xfrm>
            <a:off x="3737537" y="2571750"/>
            <a:ext cx="1668925" cy="297206"/>
          </a:xfrm>
          <a:prstGeom prst="rect">
            <a:avLst/>
          </a:prstGeom>
        </p:spPr>
      </p:pic>
    </p:spTree>
    <p:extLst>
      <p:ext uri="{BB962C8B-B14F-4D97-AF65-F5344CB8AC3E}">
        <p14:creationId xmlns:p14="http://schemas.microsoft.com/office/powerpoint/2010/main" val="417776437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2686</TotalTime>
  <Words>1191</Words>
  <Application>Microsoft Office PowerPoint</Application>
  <PresentationFormat>Presentación en pantalla (16:9)</PresentationFormat>
  <Paragraphs>96</Paragraphs>
  <Slides>17</Slides>
  <Notes>17</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17</vt:i4>
      </vt:variant>
    </vt:vector>
  </HeadingPairs>
  <TitlesOfParts>
    <vt:vector size="20" baseType="lpstr">
      <vt:lpstr>Roboto</vt:lpstr>
      <vt:lpstr>Arial</vt:lpstr>
      <vt:lpstr>Simple Light</vt:lpstr>
      <vt:lpstr>Modelado de datos y SQL</vt:lpstr>
      <vt:lpstr>SQL</vt:lpstr>
      <vt:lpstr>¿Qué es SQL?</vt:lpstr>
      <vt:lpstr>SGBD - PostgreSQL</vt:lpstr>
      <vt:lpstr>Cliente de SGBD</vt:lpstr>
      <vt:lpstr>DDL I – Bases de datos y esquemas</vt:lpstr>
      <vt:lpstr>DDL II – Creación de tablas</vt:lpstr>
      <vt:lpstr>DDL III – Modificación de tablas</vt:lpstr>
      <vt:lpstr>DDL IV – Borrado de tablas</vt:lpstr>
      <vt:lpstr>DML I – Inserción de datos</vt:lpstr>
      <vt:lpstr>DML II – Extracción de datos I</vt:lpstr>
      <vt:lpstr>DML III – Extracción de datos II </vt:lpstr>
      <vt:lpstr>DML IV – Actualización de datos</vt:lpstr>
      <vt:lpstr>DML V – Borrado de datos</vt:lpstr>
      <vt:lpstr>DML VI – Unión de tablas</vt:lpstr>
      <vt:lpstr>¡Muchas gracias!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Modelado de datos y SQL – Openbank 2023</dc:title>
  <cp:lastModifiedBy>Francisco Molina</cp:lastModifiedBy>
  <cp:revision>18</cp:revision>
  <dcterms:modified xsi:type="dcterms:W3CDTF">2024-10-15T16:24:40Z</dcterms:modified>
</cp:coreProperties>
</file>