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72" r:id="rId17"/>
    <p:sldId id="267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236" autoAdjust="0"/>
  </p:normalViewPr>
  <p:slideViewPr>
    <p:cSldViewPr snapToGrid="0">
      <p:cViewPr varScale="1">
        <p:scale>
          <a:sx n="111" d="100"/>
          <a:sy n="111" d="100"/>
        </p:scale>
        <p:origin x="595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EE38B88-F20F-7757-2A55-5DB5F133E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7F45F5F2-15D0-408B-EB85-26D0FB3E10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C7F57DD0-FAAB-CB2D-FC52-876E20A38F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082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A783684-8479-0A4A-526D-AF1AC6F58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9B5D30CB-D3A6-1B08-1D28-AE1893ECEF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C24052C7-1413-F587-2120-108C590EDB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955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A3FA5EE-0A7C-62FF-96AD-3969FF09C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2FCC9A50-16C7-FA59-4CC1-929BA0CF0B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E4ACDA40-BCDC-21CE-5C08-E98EA0CF9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91981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A703F74D-9228-A59C-DC87-F87343DB8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3A089421-83CE-0FF0-0B76-14C5ADCED8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FB84B745-0C2C-D3A5-BAF0-C73209AF36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49194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4756612-4273-E577-7DD4-7F78C8A8A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0084EC40-73B7-D28F-E81F-48463C2B5D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136E3008-3255-29D1-57C7-F0F22A87F9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8693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17125FD4-98E4-3227-C1D1-75615A124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AECA62F0-C590-8D75-FA77-C676FB313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6BF6ABF4-5086-C406-AA06-C6086A20B2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8415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dd40f8c2a_1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dd40f8c2a_1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af75f7fb71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af75f7fb71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f75f7fb71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f75f7fb71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5B22278-4B04-B45A-B996-8EBA2DF88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95AA3CA8-4097-C8EC-42C2-7B59264017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9F95551F-0C3A-603B-0CA2-5CE9A2512B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97506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EF55B19-97A2-8C40-2794-78789EB7F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B404F0E0-6718-AFCF-55B3-6031D4FAFA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567375CC-4270-38F1-AA8D-5D53DC8E7F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8331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1DE7507-07F8-A4B6-2413-286AC7D68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37765528-5EBD-994D-1D7E-211FFD8741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3A1FF8BC-1989-1C79-10E6-E27636EDE0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5646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9191FBC-FD6D-04DC-EBE9-6157C1F5C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39115832-2A07-87BF-9E9B-EDEDD2F50D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48D1258C-4F67-9728-01B4-AC1CE97B40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349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DB86AF1-1F56-BBD0-2782-123664A52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A18BC55D-24AA-597A-9EF1-CD8001EAF9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E8BFD0C8-F689-E341-778C-BFE193F463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48321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AAB00D5-55D7-10F0-2866-490D41DFA2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f75f7fb71_0_27:notes">
            <a:extLst>
              <a:ext uri="{FF2B5EF4-FFF2-40B4-BE49-F238E27FC236}">
                <a16:creationId xmlns:a16="http://schemas.microsoft.com/office/drawing/2014/main" id="{D6853727-7E9A-9442-7DBC-D424CF4F6A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f75f7fb71_0_27:notes">
            <a:extLst>
              <a:ext uri="{FF2B5EF4-FFF2-40B4-BE49-F238E27FC236}">
                <a16:creationId xmlns:a16="http://schemas.microsoft.com/office/drawing/2014/main" id="{EC7C87C4-E0EF-F08E-E4B2-A77824A33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28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ortada Azul" type="title">
  <p:cSld name="TITLE">
    <p:bg>
      <p:bgPr>
        <a:solidFill>
          <a:srgbClr val="1D1D30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65722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2800"/>
              <a:buNone/>
              <a:defRPr sz="2800" b="1">
                <a:solidFill>
                  <a:srgbClr val="1D1D30"/>
                </a:solidFill>
              </a:defRPr>
            </a:lvl9pPr>
          </a:lstStyle>
          <a:p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cía Retícula Azul" type="secHead">
  <p:cSld name="SECTION_HEADER">
    <p:bg>
      <p:bgPr>
        <a:solidFill>
          <a:srgbClr val="1D1D30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cía Azul">
  <p:cSld name="SECTION_HEADER_1">
    <p:bg>
      <p:bgPr>
        <a:solidFill>
          <a:srgbClr val="1D1D30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Cuerpo V1" type="tx">
  <p:cSld name="TITLE_AND_BODY">
    <p:bg>
      <p:bgPr>
        <a:solidFill>
          <a:srgbClr val="1D1D30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7"/>
          <p:cNvPicPr preferRelativeResize="0"/>
          <p:nvPr/>
        </p:nvPicPr>
        <p:blipFill rotWithShape="1">
          <a:blip r:embed="rId2">
            <a:alphaModFix/>
          </a:blip>
          <a:srcRect t="69" b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5000625" y="1080550"/>
            <a:ext cx="3831600" cy="17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sz="3200" b="1">
                <a:solidFill>
                  <a:srgbClr val="161625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sz="3200" b="1">
                <a:solidFill>
                  <a:srgbClr val="161625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sz="3200" b="1">
                <a:solidFill>
                  <a:srgbClr val="161625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sz="3200" b="1">
                <a:solidFill>
                  <a:srgbClr val="161625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sz="3200" b="1">
                <a:solidFill>
                  <a:srgbClr val="161625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sz="3200" b="1">
                <a:solidFill>
                  <a:srgbClr val="161625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sz="3200" b="1">
                <a:solidFill>
                  <a:srgbClr val="161625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sz="3200" b="1">
                <a:solidFill>
                  <a:srgbClr val="161625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3200"/>
              <a:buNone/>
              <a:defRPr sz="3200" b="1">
                <a:solidFill>
                  <a:srgbClr val="161625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pic>
        <p:nvPicPr>
          <p:cNvPr id="35" name="Google Shape;3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" name="Google Shape;36;p7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w="9525" cap="flat" cmpd="sng">
            <a:solidFill>
              <a:srgbClr val="FF743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91850" y="863538"/>
            <a:ext cx="4222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Char char="●"/>
              <a:defRPr sz="1600">
                <a:solidFill>
                  <a:srgbClr val="1D1D30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Char char="○"/>
              <a:defRPr sz="1400">
                <a:solidFill>
                  <a:srgbClr val="1D1D30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Char char="■"/>
              <a:defRPr sz="1200">
                <a:solidFill>
                  <a:srgbClr val="1D1D30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Char char="●"/>
              <a:defRPr sz="1100">
                <a:solidFill>
                  <a:srgbClr val="1D1D30"/>
                </a:solidFill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Char char="○"/>
              <a:defRPr sz="900">
                <a:solidFill>
                  <a:srgbClr val="1D1D30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Char char="■"/>
              <a:defRPr sz="800">
                <a:solidFill>
                  <a:srgbClr val="1D1D30"/>
                </a:solidFill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Char char="●"/>
              <a:defRPr sz="700">
                <a:solidFill>
                  <a:srgbClr val="1D1D30"/>
                </a:solidFill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Char char="○"/>
              <a:defRPr sz="600">
                <a:solidFill>
                  <a:srgbClr val="1D1D30"/>
                </a:solidFill>
              </a:defRPr>
            </a:lvl8pPr>
            <a:lvl9pPr marL="4114800" lvl="8" indent="-260350"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Char char="■"/>
              <a:defRPr sz="500">
                <a:solidFill>
                  <a:srgbClr val="1D1D3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rgbClr val="1D1D30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0"/>
          <p:cNvPicPr preferRelativeResize="0"/>
          <p:nvPr/>
        </p:nvPicPr>
        <p:blipFill rotWithShape="1">
          <a:blip r:embed="rId2">
            <a:alphaModFix/>
          </a:blip>
          <a:srcRect t="69" b="69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48768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800"/>
              <a:buNone/>
              <a:defRPr b="1">
                <a:solidFill>
                  <a:srgbClr val="161625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4417075" y="1311300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2200"/>
              <a:buChar char="●"/>
              <a:defRPr sz="2200" b="1">
                <a:solidFill>
                  <a:srgbClr val="161625"/>
                </a:solidFill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600"/>
              <a:buChar char="○"/>
              <a:defRPr sz="1600">
                <a:solidFill>
                  <a:srgbClr val="161625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400"/>
              <a:buChar char="■"/>
              <a:defRPr>
                <a:solidFill>
                  <a:srgbClr val="161625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200"/>
              <a:buChar char="●"/>
              <a:defRPr sz="1200">
                <a:solidFill>
                  <a:srgbClr val="161625"/>
                </a:solidFill>
              </a:defRPr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1000"/>
              <a:buChar char="○"/>
              <a:defRPr sz="1000">
                <a:solidFill>
                  <a:srgbClr val="161625"/>
                </a:solidFill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900"/>
              <a:buChar char="■"/>
              <a:defRPr sz="900">
                <a:solidFill>
                  <a:srgbClr val="161625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800"/>
              <a:buChar char="●"/>
              <a:defRPr sz="800">
                <a:solidFill>
                  <a:srgbClr val="161625"/>
                </a:solidFill>
              </a:defRPr>
            </a:lvl7pPr>
            <a:lvl8pPr marL="3657600" lvl="7" indent="-27305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700"/>
              <a:buChar char="○"/>
              <a:defRPr sz="700">
                <a:solidFill>
                  <a:srgbClr val="161625"/>
                </a:solidFill>
              </a:defRPr>
            </a:lvl8pPr>
            <a:lvl9pPr marL="4114800" lvl="8" indent="-260350">
              <a:spcBef>
                <a:spcPts val="0"/>
              </a:spcBef>
              <a:spcAft>
                <a:spcPts val="0"/>
              </a:spcAft>
              <a:buClr>
                <a:srgbClr val="161625"/>
              </a:buClr>
              <a:buSzPts val="500"/>
              <a:buChar char="■"/>
              <a:defRPr sz="500">
                <a:solidFill>
                  <a:srgbClr val="161625"/>
                </a:solidFill>
              </a:defRPr>
            </a:lvl9pPr>
          </a:lstStyle>
          <a:p>
            <a:endParaRPr/>
          </a:p>
        </p:txBody>
      </p:sp>
      <p:pic>
        <p:nvPicPr>
          <p:cNvPr id="55" name="Google Shape;55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57" name="Google Shape;57;p10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w="9525" cap="flat" cmpd="sng">
            <a:solidFill>
              <a:srgbClr val="FF743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acía amarilla">
  <p:cSld name="MAIN_POINT_1">
    <p:bg>
      <p:bgPr>
        <a:solidFill>
          <a:srgbClr val="1D1D30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320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60050" y="263475"/>
            <a:ext cx="1340680" cy="26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2"/>
          <p:cNvSpPr txBox="1">
            <a:spLocks noGrp="1"/>
          </p:cNvSpPr>
          <p:nvPr>
            <p:ph type="sldNum" idx="12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rgbClr val="161625"/>
                </a:solidFill>
              </a:defRPr>
            </a:lvl1pPr>
            <a:lvl2pPr lvl="1">
              <a:buNone/>
              <a:defRPr>
                <a:solidFill>
                  <a:srgbClr val="161625"/>
                </a:solidFill>
              </a:defRPr>
            </a:lvl2pPr>
            <a:lvl3pPr lvl="2">
              <a:buNone/>
              <a:defRPr>
                <a:solidFill>
                  <a:srgbClr val="161625"/>
                </a:solidFill>
              </a:defRPr>
            </a:lvl3pPr>
            <a:lvl4pPr lvl="3">
              <a:buNone/>
              <a:defRPr>
                <a:solidFill>
                  <a:srgbClr val="161625"/>
                </a:solidFill>
              </a:defRPr>
            </a:lvl4pPr>
            <a:lvl5pPr lvl="4">
              <a:buNone/>
              <a:defRPr>
                <a:solidFill>
                  <a:srgbClr val="161625"/>
                </a:solidFill>
              </a:defRPr>
            </a:lvl5pPr>
            <a:lvl6pPr lvl="5">
              <a:buNone/>
              <a:defRPr>
                <a:solidFill>
                  <a:srgbClr val="161625"/>
                </a:solidFill>
              </a:defRPr>
            </a:lvl6pPr>
            <a:lvl7pPr lvl="6">
              <a:buNone/>
              <a:defRPr>
                <a:solidFill>
                  <a:srgbClr val="161625"/>
                </a:solidFill>
              </a:defRPr>
            </a:lvl7pPr>
            <a:lvl8pPr lvl="7">
              <a:buNone/>
              <a:defRPr>
                <a:solidFill>
                  <a:srgbClr val="161625"/>
                </a:solidFill>
              </a:defRPr>
            </a:lvl8pPr>
            <a:lvl9pPr lvl="8">
              <a:buNone/>
              <a:defRPr>
                <a:solidFill>
                  <a:srgbClr val="161625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cxnSp>
        <p:nvCxnSpPr>
          <p:cNvPr id="67" name="Google Shape;67;p12"/>
          <p:cNvCxnSpPr/>
          <p:nvPr/>
        </p:nvCxnSpPr>
        <p:spPr>
          <a:xfrm>
            <a:off x="294158" y="4903892"/>
            <a:ext cx="8532900" cy="1200"/>
          </a:xfrm>
          <a:prstGeom prst="straightConnector1">
            <a:avLst/>
          </a:prstGeom>
          <a:noFill/>
          <a:ln w="9525" cap="flat" cmpd="sng">
            <a:solidFill>
              <a:srgbClr val="FF743B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l" type="blank">
  <p:cSld name="BLANK">
    <p:bg>
      <p:bgPr>
        <a:solidFill>
          <a:srgbClr val="1D1D30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3"/>
          <p:cNvPicPr preferRelativeResize="0"/>
          <p:nvPr/>
        </p:nvPicPr>
        <p:blipFill>
          <a:blip r:embed="rId2">
            <a:alphaModFix amt="30000"/>
          </a:blip>
          <a:stretch>
            <a:fillRect/>
          </a:stretch>
        </p:blipFill>
        <p:spPr>
          <a:xfrm>
            <a:off x="0" y="0"/>
            <a:ext cx="9144000" cy="5143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3" title="KeepcodingColores_RGB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3050" y="1453825"/>
            <a:ext cx="7480151" cy="22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3"/>
          <p:cNvSpPr/>
          <p:nvPr/>
        </p:nvSpPr>
        <p:spPr>
          <a:xfrm>
            <a:off x="25" y="4866050"/>
            <a:ext cx="9144000" cy="277500"/>
          </a:xfrm>
          <a:prstGeom prst="rect">
            <a:avLst/>
          </a:prstGeom>
          <a:solidFill>
            <a:srgbClr val="1D1D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0498" y="4893923"/>
            <a:ext cx="221751" cy="22177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 txBox="1"/>
          <p:nvPr/>
        </p:nvSpPr>
        <p:spPr>
          <a:xfrm>
            <a:off x="1802250" y="4866063"/>
            <a:ext cx="13089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www.keepcoding.io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id="74" name="Google Shape;74;p13"/>
          <p:cNvSpPr txBox="1"/>
          <p:nvPr/>
        </p:nvSpPr>
        <p:spPr>
          <a:xfrm>
            <a:off x="3823325" y="4866050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cursos@keepcoding.io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01575" y="4893925"/>
            <a:ext cx="221750" cy="22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5967675" y="4866025"/>
            <a:ext cx="1497900" cy="2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highlight>
                  <a:srgbClr val="161625"/>
                </a:highlight>
              </a:rPr>
              <a:t>(+34) 916 33 1779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77" name="Google Shape;7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83875" y="4893938"/>
            <a:ext cx="221750" cy="22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1D1D3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14050" y="1017713"/>
            <a:ext cx="4222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 sz="1600"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sz="14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 sz="900"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 sz="800">
                <a:solidFill>
                  <a:schemeClr val="lt1"/>
                </a:solidFill>
              </a:defRPr>
            </a:lvl6pPr>
            <a:lvl7pPr marL="3200400" lvl="6" indent="-2730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●"/>
              <a:defRPr sz="700">
                <a:solidFill>
                  <a:schemeClr val="lt1"/>
                </a:solidFill>
              </a:defRPr>
            </a:lvl7pPr>
            <a:lvl8pPr marL="3657600" lvl="7" indent="-2667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Char char="○"/>
              <a:defRPr sz="600">
                <a:solidFill>
                  <a:schemeClr val="lt1"/>
                </a:solidFill>
              </a:defRPr>
            </a:lvl8pPr>
            <a:lvl9pPr marL="4114800" lvl="8" indent="-2603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"/>
              <a:buChar char="■"/>
              <a:defRPr sz="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3" r:id="rId4"/>
    <p:sldLayoutId id="2147483656" r:id="rId5"/>
    <p:sldLayoutId id="2147483658" r:id="rId6"/>
    <p:sldLayoutId id="214748365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17/tutorial-agg.html" TargetMode="External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hyperlink" Target="https://www.postgresql.org/docs/current/functions-datetime.html" TargetMode="External"/><Relationship Id="rId4" Type="http://schemas.openxmlformats.org/officeDocument/2006/relationships/hyperlink" Target="https://www.postgresql.org/docs/17/functions-string.html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9/9d/SQL_Joins.svg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es/compare/the-difference-between-mysql-vs-postgresql/#:~:text=PostgreSQL%20is%20an%20object%2Drelational%20database%20management%20system.&amp;text=MySQL%20has%20limited%20support%20of,stored%20procedures%20in%20multiple%20languages.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stgresql.org/docs/current/datatype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7617171-793B-EA2C-AB30-D6104AEE3938}"/>
              </a:ext>
            </a:extLst>
          </p:cNvPr>
          <p:cNvSpPr txBox="1"/>
          <p:nvPr/>
        </p:nvSpPr>
        <p:spPr>
          <a:xfrm>
            <a:off x="450236" y="3417749"/>
            <a:ext cx="8243528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Desarrollo web Full </a:t>
            </a:r>
            <a:r>
              <a:rPr lang="es-ES" sz="2800" b="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Stack</a:t>
            </a:r>
            <a:endParaRPr lang="es-ES" sz="2800" b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5400" b="0" dirty="0">
                <a:solidFill>
                  <a:srgbClr val="F6FE8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Modelado de datos y 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E0C42F30-6531-BA05-5038-6C3F7EBE8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9C8674C4-BA6A-40B5-2A67-1ED8AAC93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DML I – Inserción de datos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E8714910-80BC-2939-F6DE-7C1B8A2373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50" y="1045050"/>
            <a:ext cx="7873200" cy="35498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Para insertar datos en las tablas se utiliza el comando INSERT INTO &lt;nombre de la tabla&gt; (columna1, columna2, …, 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columnaN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 y una colección con los valores a insertar: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VALUES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(valor_columna1, valor_columna2, …, 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valor_columnaN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Como resultado de un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SELECT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(lo veremos más adelante)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 pueden insertar, por tanto, varias líneas de golpe (de hecho, es más eficiente). Para hacer esto, pueden añadirse varios bloques entre paréntesis separados por comas:</a:t>
            </a:r>
          </a:p>
          <a:p>
            <a:pPr marL="0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INSERT INTO 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&lt;nombre-de-tabla&gt; (atributo_1, atributo_2,…,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atributo_N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VALUES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(x1, x2,…,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xN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), (y1, y2,…,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yN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)…;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56B12AA-DB53-FE7C-6819-7B39C903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98" y="2461250"/>
            <a:ext cx="5349704" cy="22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04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3FB4D5DE-D737-FF74-E38E-87344388C3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A26B0799-F3D6-410A-9D93-FB7134AA48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DML II – Extracción de datos I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C82544BD-9C72-619E-C398-E173C021E9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50" y="1045050"/>
            <a:ext cx="7873200" cy="363007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Para obtener los datos de las tablas se utiliza la instrucción </a:t>
            </a:r>
          </a:p>
          <a:p>
            <a:pPr marL="0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SELECT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columna1, columna2, …, 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columnaN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&lt;nombre de la tabla&gt;: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Además, se puede filtrar con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WHERE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y ordenar con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ORDER BY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 pueden encadenar condiciones en la parte de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WHERE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con: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And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</a:pP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Or</a:t>
            </a: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</a:pP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Not</a:t>
            </a: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Y se pueden agrupar condiciones entre paréntesis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B7AA8CD-52A8-7E33-4E2A-1BFDF970B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300" y="1764594"/>
            <a:ext cx="3467400" cy="22862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ADA73B7-E645-1E12-86F3-E35E9A74DB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0823" y="2465061"/>
            <a:ext cx="6622354" cy="2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9124FA5C-08E4-673E-A5ED-DD2DC14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06E118E0-9491-947E-C0C6-7A1665F349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DML III – Extracción de datos II 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28;p7">
            <a:extLst>
              <a:ext uri="{FF2B5EF4-FFF2-40B4-BE49-F238E27FC236}">
                <a16:creationId xmlns:a16="http://schemas.microsoft.com/office/drawing/2014/main" id="{E723577E-3EB0-5986-1B33-E4B9C935EA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50" y="1008221"/>
            <a:ext cx="7873200" cy="348330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 obtener datos con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SELECT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también podemos agrupar por valores coincidentes con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GROUP BY 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y además utilizar funciones de agregación, como COUNT(), MAX(), MIN(), AVG()…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etc</a:t>
            </a: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Por ejemplo, obtener cuantos números de teléfono distintos tiene un contacto: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También existen funciones que se pueden añadir como columnas al extraer de un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SELECT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Se puede personalizar también el nombre de la columna al extraer información con AS (incluso en muchas ocasiones sin ni siquiera AS):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Puedes consultar más funciones de 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hlinkClick r:id="rId3"/>
              </a:rPr>
              <a:t>agregación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funciones útiles para trabajar con 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hlinkClick r:id="rId4"/>
              </a:rPr>
              <a:t>texto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y con 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hlinkClick r:id="rId5"/>
              </a:rPr>
              <a:t>fechas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2900732-B2E4-01A7-51A0-075B7076AE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0921" y="1952782"/>
            <a:ext cx="5662151" cy="22862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60EC195-A762-5D6D-7F0D-933514E7DF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3589" y="3354582"/>
            <a:ext cx="2956816" cy="228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175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73173193-44CB-3BF8-0A02-C9858CB0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552C3CF2-AC6F-3E79-BAFC-797A91711C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DML IV – Actualización de datos</a:t>
            </a:r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047C59B1-F578-9123-4D39-44492F5FB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50" y="1045049"/>
            <a:ext cx="7873200" cy="36713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Para actualizar los datos se utiliza la instrucción:</a:t>
            </a:r>
          </a:p>
          <a:p>
            <a:pPr marL="0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UPDATE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&lt;nombre de la tabla&gt;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SET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columna1=‘valor columna1’, …, 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columnaN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=‘valor 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columnaN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’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WHERE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&lt;condiciones como en SELECT&gt;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¡CUIDADO!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UPDATE</a:t>
            </a:r>
            <a:r>
              <a:rPr lang="es-ES" b="1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actualizará todas 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las líneas coincidentes con las condiciones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WHERE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 ¡Tenlo en cuenta!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u="sng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23501675-F617-AED0-828E-DBF512042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096" y="2139690"/>
            <a:ext cx="5387807" cy="2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801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619ACD9A-CB8B-4BCB-70F4-F76BB030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EDBD31C6-C18B-AF4D-7831-545E9E32C83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DML V – Borrado de datos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7" name="Google Shape;28;p7">
            <a:extLst>
              <a:ext uri="{FF2B5EF4-FFF2-40B4-BE49-F238E27FC236}">
                <a16:creationId xmlns:a16="http://schemas.microsoft.com/office/drawing/2014/main" id="{F28751B9-F552-7BB6-736B-4A9E30F09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50" y="941525"/>
            <a:ext cx="7873200" cy="38569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Por último, para borrar información se utiliza:</a:t>
            </a:r>
          </a:p>
          <a:p>
            <a:pPr marL="0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DELETE FROM 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&lt;tabla&gt;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WHERE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&lt;condiciones&gt;: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¡CUIDADO! </a:t>
            </a:r>
            <a:r>
              <a:rPr lang="es-ES" b="1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DELETE borrará todas 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las líneas coincidentes con las condiciones WHERE.Y funciona sin WHERE, destruyendo la tabla completa ¡Tenlo en cuenta!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 borrar datos que impliquen tablas relacionadas, puede establecerse el tipo de borrado al  crear la unión entre tablas (CONSTRAINT):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CASCADE (En cascada): Borra los registros completos también de las tablas relacionadas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RESTRICT (Restricción): No deja borrar.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SET NULL (Déjalo en blanco): Deja en </a:t>
            </a:r>
            <a:r>
              <a:rPr lang="es-ES" u="sng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blanco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el dato en la tabla relacionada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SET DEFAULT (Fija el valor por defecto): Permite dejar un valor por defecto en lugar de Nulo</a:t>
            </a:r>
            <a:endParaRPr lang="es-ES" u="sng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7466A05-4BD0-C96F-4648-3DEA8CDEE4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6225" y="1735534"/>
            <a:ext cx="4331550" cy="36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1782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35569D3E-EBC2-80F0-B6A6-6A13C1242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BE19310D-AE53-9144-FEB4-1C293EE691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DML VI – Unión de tablas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28;p7">
            <a:extLst>
              <a:ext uri="{FF2B5EF4-FFF2-40B4-BE49-F238E27FC236}">
                <a16:creationId xmlns:a16="http://schemas.microsoft.com/office/drawing/2014/main" id="{83E6FD32-9D45-DBFD-5029-02394FE2C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35400" y="1045049"/>
            <a:ext cx="7873200" cy="35544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Para extraer datos de varias tablas, se utiliza JOIN. Existen diferentes tipos de unión, siendo los más comunes: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b="1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INNER JOIN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Devuelve solamente los elementos coincidentes en las dos tablas.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b="1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LEFT/RIGHT JOIN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: Devuelve los elementos coincidentes en las dos tablas y la tabla completa del lado que especifiques, derecha o izquierda.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Puedes ver todos en este enlace: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hlinkClick r:id="rId3"/>
              </a:rPr>
              <a:t>https://upload.wikimedia.org/wikipedia/commons/9/9d/</a:t>
            </a:r>
            <a:r>
              <a:rPr lang="es-ES" u="sng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hlinkClick r:id="rId3"/>
              </a:rPr>
              <a:t>SQL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hlinkClick r:id="rId3"/>
              </a:rPr>
              <a:t>_Joins.svg</a:t>
            </a: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619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>
            <a:spLocks noGrp="1"/>
          </p:cNvSpPr>
          <p:nvPr>
            <p:ph type="sldNum" idx="12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16</a:t>
            </a:fld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EA6D85-5732-F37F-BF83-35233061B4DC}"/>
              </a:ext>
            </a:extLst>
          </p:cNvPr>
          <p:cNvSpPr txBox="1"/>
          <p:nvPr/>
        </p:nvSpPr>
        <p:spPr>
          <a:xfrm>
            <a:off x="1577340" y="2063918"/>
            <a:ext cx="598932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6000" b="0" dirty="0">
                <a:solidFill>
                  <a:srgbClr val="F6FE8C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¡Muchas gracias!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sldNum" idx="4294967295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5"/>
          <p:cNvSpPr txBox="1">
            <a:spLocks noGrp="1"/>
          </p:cNvSpPr>
          <p:nvPr>
            <p:ph type="sldNum" idx="12"/>
          </p:nvPr>
        </p:nvSpPr>
        <p:spPr>
          <a:xfrm>
            <a:off x="8404958" y="4557392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2</a:t>
            </a:fld>
            <a:endParaRPr/>
          </a:p>
        </p:txBody>
      </p:sp>
      <p:sp>
        <p:nvSpPr>
          <p:cNvPr id="87" name="Google Shape;87;p15"/>
          <p:cNvSpPr txBox="1"/>
          <p:nvPr/>
        </p:nvSpPr>
        <p:spPr>
          <a:xfrm>
            <a:off x="570225" y="997669"/>
            <a:ext cx="4328700" cy="851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r>
              <a:rPr lang="es" sz="1600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Introducción</a:t>
            </a:r>
          </a:p>
        </p:txBody>
      </p:sp>
      <p:sp>
        <p:nvSpPr>
          <p:cNvPr id="90" name="Google Shape;90;p15"/>
          <p:cNvSpPr txBox="1"/>
          <p:nvPr/>
        </p:nvSpPr>
        <p:spPr>
          <a:xfrm>
            <a:off x="5483850" y="1386525"/>
            <a:ext cx="2921100" cy="7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400" b="1" dirty="0">
              <a:solidFill>
                <a:srgbClr val="FF743B"/>
              </a:solidFill>
            </a:endParaRPr>
          </a:p>
        </p:txBody>
      </p:sp>
      <p:sp>
        <p:nvSpPr>
          <p:cNvPr id="93" name="Google Shape;93;p15"/>
          <p:cNvSpPr txBox="1">
            <a:spLocks noGrp="1"/>
          </p:cNvSpPr>
          <p:nvPr>
            <p:ph type="title" idx="4294967295"/>
          </p:nvPr>
        </p:nvSpPr>
        <p:spPr>
          <a:xfrm>
            <a:off x="506525" y="354950"/>
            <a:ext cx="6135300" cy="11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dirty="0">
                <a:latin typeface="Roboto" panose="02000000000000000000" pitchFamily="2" charset="0"/>
                <a:ea typeface="Roboto" panose="02000000000000000000" pitchFamily="2" charset="0"/>
              </a:rPr>
              <a:t>Días 2 y 3 – SQL</a:t>
            </a:r>
            <a:endParaRPr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87;p15">
            <a:extLst>
              <a:ext uri="{FF2B5EF4-FFF2-40B4-BE49-F238E27FC236}">
                <a16:creationId xmlns:a16="http://schemas.microsoft.com/office/drawing/2014/main" id="{4F426745-EA82-7724-97E7-1375E66B23E0}"/>
              </a:ext>
            </a:extLst>
          </p:cNvPr>
          <p:cNvSpPr txBox="1"/>
          <p:nvPr/>
        </p:nvSpPr>
        <p:spPr>
          <a:xfrm>
            <a:off x="570225" y="1763425"/>
            <a:ext cx="4328700" cy="145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DDL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Esquemas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Creación de tablas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Modificación de tablas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Borrado de tablas</a:t>
            </a:r>
          </a:p>
        </p:txBody>
      </p:sp>
      <p:sp>
        <p:nvSpPr>
          <p:cNvPr id="4" name="Google Shape;87;p15">
            <a:extLst>
              <a:ext uri="{FF2B5EF4-FFF2-40B4-BE49-F238E27FC236}">
                <a16:creationId xmlns:a16="http://schemas.microsoft.com/office/drawing/2014/main" id="{5874CD30-D5DD-7AE2-43A1-5E4A2D66930F}"/>
              </a:ext>
            </a:extLst>
          </p:cNvPr>
          <p:cNvSpPr txBox="1"/>
          <p:nvPr/>
        </p:nvSpPr>
        <p:spPr>
          <a:xfrm>
            <a:off x="570225" y="3294075"/>
            <a:ext cx="4328700" cy="1457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Inserción de datos</a:t>
            </a:r>
          </a:p>
          <a:p>
            <a:pPr lvl="0"/>
            <a:r>
              <a:rPr lang="es" sz="1600" b="1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Extracción de datos</a:t>
            </a:r>
          </a:p>
          <a:p>
            <a:pPr lvl="0"/>
            <a:r>
              <a:rPr lang="es" sz="1600" b="1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Actualización de datos</a:t>
            </a:r>
          </a:p>
          <a:p>
            <a:r>
              <a:rPr lang="es" sz="1600" b="1" dirty="0">
                <a:solidFill>
                  <a:srgbClr val="FF743B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Borrado de datos</a:t>
            </a:r>
          </a:p>
          <a:p>
            <a:pPr lvl="0"/>
            <a:endParaRPr lang="es" sz="1600" b="1" dirty="0">
              <a:solidFill>
                <a:srgbClr val="FF743B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7">
            <a:extLst>
              <a:ext uri="{FF2B5EF4-FFF2-40B4-BE49-F238E27FC236}">
                <a16:creationId xmlns:a16="http://schemas.microsoft.com/office/drawing/2014/main" id="{E9E0B33B-8DF3-F0A2-9241-08F8D3859B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50" y="1148050"/>
            <a:ext cx="7699536" cy="3626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SQL es un lenguaje utilizado para manipular la información dentro de bases de datos relacionales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 divide en dos </a:t>
            </a:r>
            <a:r>
              <a:rPr lang="es-ES" kern="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sub-lenguajes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como hemos visto anteriormente: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sz="1400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DDL o Lenguaje de definición de datos</a:t>
            </a:r>
          </a:p>
          <a:p>
            <a:pPr marL="1200150" lvl="2" indent="-2857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s-ES" sz="1400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DML o Lenguaje de manipulación de datos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El lenguaje es parcialmente estándar entre todos los SGBD, pero puede tener variaciones menores, sobre todo en funciones de agregado y tipos de datos.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En resumen, con DDL vamos a crear la estructura que ya planificamos con el modelo Entidad/Relación y utilizaremos DML para cargar, recuperar, actualizar y eliminar la información</a:t>
            </a:r>
          </a:p>
        </p:txBody>
      </p:sp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9D6DD14F-DEF1-EC89-3828-F66FB5AB7F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¿Qué es SQL?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B102ADA4-677C-EA6E-5609-0B8CB5149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817BD650-7FCA-40D4-3DF9-9205F31E81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SGBD - PostgreSQL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28;p7">
            <a:extLst>
              <a:ext uri="{FF2B5EF4-FFF2-40B4-BE49-F238E27FC236}">
                <a16:creationId xmlns:a16="http://schemas.microsoft.com/office/drawing/2014/main" id="{29A55184-25DE-5F0F-4D16-4B71802440C7}"/>
              </a:ext>
            </a:extLst>
          </p:cNvPr>
          <p:cNvSpPr txBox="1">
            <a:spLocks/>
          </p:cNvSpPr>
          <p:nvPr/>
        </p:nvSpPr>
        <p:spPr>
          <a:xfrm>
            <a:off x="503750" y="1025421"/>
            <a:ext cx="8160190" cy="3749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Font typeface="Arial"/>
              <a:buChar char="■"/>
              <a:defRPr sz="8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Font typeface="Arial"/>
              <a:buChar char="○"/>
              <a:defRPr sz="6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Font typeface="Arial"/>
              <a:buChar char="■"/>
              <a:defRPr sz="5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Para la clase de hoy vamos a utilizar </a:t>
            </a:r>
            <a:r>
              <a:rPr lang="es-ES" u="sng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como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SGBD PostgreSQL.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Surge como parte del proyecto POSTGRES iniciado en 1986 en la Universidad de California, con más de 35 años de desarrollo a sus espaldas.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Tiene gran apoyo de la comunidad al ser un proyecto open </a:t>
            </a:r>
            <a:r>
              <a:rPr lang="es-ES" kern="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source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funciona en la mayoría de los sistemas operativos y puede extenderse a través de </a:t>
            </a:r>
            <a:r>
              <a:rPr lang="es-ES" kern="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Add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-Ons </a:t>
            </a:r>
            <a:r>
              <a:rPr lang="es-ES" kern="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com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ES" kern="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PostGIS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para convertirla en una base de datos geoespacial.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Además, está disponible en cualquier entorno </a:t>
            </a:r>
            <a:r>
              <a:rPr lang="es-ES" kern="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cloud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como AWS o Google Cloud.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b="1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br>
              <a:rPr lang="es-ES" b="1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br>
              <a:rPr lang="es-ES" b="1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br>
              <a:rPr lang="es-ES" b="1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es-ES" b="1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¿Por qué PostgreSQL y no otro SGBD?  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PostgreSQL es una navaja suiza y es aplicable en un amplio número de situaciones. En resumen, ofrece mejor rendimiento en operaciones de lectura/escritura que MySQL, pero peor rendimiento en operaciones de solo lectura, según 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/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3" name="Picture 10" descr="PostgreSQL - Documentation - OctoPerf">
            <a:extLst>
              <a:ext uri="{FF2B5EF4-FFF2-40B4-BE49-F238E27FC236}">
                <a16:creationId xmlns:a16="http://schemas.microsoft.com/office/drawing/2014/main" id="{3D745A58-94B9-D50E-D0A6-BE3CD442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2698" y="2958138"/>
            <a:ext cx="2082294" cy="95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23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7BB6EFE1-F66E-7973-FFF8-E750462D1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F46FD450-2CAE-2EDF-FF27-9585FFD7D6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53172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kumimoji="0" lang="es-ES" sz="25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t>Cliente de SGBD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" name="Google Shape;28;p7">
            <a:extLst>
              <a:ext uri="{FF2B5EF4-FFF2-40B4-BE49-F238E27FC236}">
                <a16:creationId xmlns:a16="http://schemas.microsoft.com/office/drawing/2014/main" id="{7A4CB158-F040-3330-0BDA-5B2618DD6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50" y="1037630"/>
            <a:ext cx="8297350" cy="37526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 cliente </a:t>
            </a:r>
            <a:r>
              <a:rPr lang="es-ES" b="1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SGBD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es un software que nos permite acceder a una base de datos y utilizar sus prestaciones con una interfaz gráfica.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Para que nos entendamos, es un editor de código enfocado a bases de datos.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En esta clase utilizaremos </a:t>
            </a:r>
            <a:r>
              <a:rPr lang="es-ES" b="1" kern="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DBeaver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, que puede ser utilizado en la mayoría de </a:t>
            </a:r>
            <a:r>
              <a:rPr lang="es-ES" b="1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SGBD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del mercado.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 libre y multiplataforma (Linux, MacOS y Windows).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kern="1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DBeaver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NO es una base de datos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BF33CA-E597-5689-1AE6-E0403B3F7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817" y="2712746"/>
            <a:ext cx="1720366" cy="1523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36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32B2F9BE-7882-0DFC-98BC-77BF056A0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1AED151D-5CAD-9FB5-0FE3-0A9D0BC372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DDL I – Bases de datos y esquemas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Google Shape;28;p7">
            <a:extLst>
              <a:ext uri="{FF2B5EF4-FFF2-40B4-BE49-F238E27FC236}">
                <a16:creationId xmlns:a16="http://schemas.microsoft.com/office/drawing/2014/main" id="{B9A8FB1C-E807-1EE1-B65A-3B4527B37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50" y="1031400"/>
            <a:ext cx="8015301" cy="39879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Un servidor de </a:t>
            </a:r>
            <a:r>
              <a:rPr lang="es-ES" b="1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PostgreSQL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puede contener a su vez diferentes bases de datos para dar servicio a diferentes clientes.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 su vez, cada base de datos albergará uno o varios esquemas. Un esquema hace referencia al conjunto de tablas utilizado por una aplicación.</a:t>
            </a:r>
            <a:b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b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El esquema por defecto de cada base de datos es </a:t>
            </a:r>
            <a:r>
              <a:rPr lang="es-ES" b="1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public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Este tipo de división es útil para limitar el acceso en diferentes roles de usuario. Nosotros no vamos a ver usuarios y roles en este curso, pero al menos vamos a crear un esquema para trabajar que sea distinto de </a:t>
            </a:r>
            <a:r>
              <a:rPr lang="es-ES" b="1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public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Para crear un esquema, se utiliza la sintaxis:</a:t>
            </a:r>
          </a:p>
          <a:p>
            <a:pPr marL="0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CREATE SCHEMA 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if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not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</a:t>
            </a:r>
            <a:r>
              <a:rPr lang="es-ES" kern="100" dirty="0" err="1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exists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&lt;nombre del esquema&gt;;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Y se activa con:</a:t>
            </a:r>
          </a:p>
          <a:p>
            <a:pPr marL="0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SET SCHEMA 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‘&lt;nombre del esquema&gt;’;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*Prestar atención a las comillas simples de la activación, que no están en la creación. </a:t>
            </a:r>
            <a:r>
              <a:rPr lang="es-ES" b="1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No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es una errata. Cosas de PostgreSQL</a:t>
            </a:r>
          </a:p>
        </p:txBody>
      </p:sp>
    </p:spTree>
    <p:extLst>
      <p:ext uri="{BB962C8B-B14F-4D97-AF65-F5344CB8AC3E}">
        <p14:creationId xmlns:p14="http://schemas.microsoft.com/office/powerpoint/2010/main" val="1445328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36827F6E-9673-8DE1-E05D-13B4C816E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EEC9B64E-6CE3-C58B-A39F-C336A5DBA4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DDL II – Creación de tablas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DEF25A76-75F5-75D5-A8C6-B5AF094546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50" y="1061805"/>
            <a:ext cx="7873200" cy="39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Las entidades se representan en tablas. Para crear una tabla, se utiliza la instrucción:</a:t>
            </a:r>
          </a:p>
          <a:p>
            <a:pPr marL="0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CREATE TABLE 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&lt;nombre de la tabla&gt;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Además del nombre de la tabla se pueden especificar los campos con su nombre, tipo de datos y demás descripciones. Por ejemplo, la creación de la tabla contacto en </a:t>
            </a:r>
            <a:r>
              <a:rPr lang="es-ES" b="1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PostgreSQL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sería: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Para crear las relaciones se utiliza:</a:t>
            </a:r>
          </a:p>
          <a:p>
            <a:pPr marL="0" lvl="1" indent="0" algn="ctr">
              <a:lnSpc>
                <a:spcPct val="107000"/>
              </a:lnSpc>
              <a:spcAft>
                <a:spcPts val="800"/>
              </a:spcAft>
              <a:buNone/>
            </a:pPr>
            <a:b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CONSTRAINT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&lt;nombre de la relación&gt; </a:t>
            </a: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FOREIGN KEY 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(&lt;nombre del campo&gt;) </a:t>
            </a:r>
            <a:r>
              <a:rPr lang="es-ES" b="1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REFERENCES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&lt;tabla&gt;(&lt;campo de la tabla&gt;).</a:t>
            </a:r>
            <a:b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</a:b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Los tipos de datos disponibles en </a:t>
            </a:r>
            <a:r>
              <a:rPr lang="es-ES" b="1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PostgreSQL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están disponibles en la </a:t>
            </a:r>
            <a:r>
              <a:rPr lang="es-ES" i="1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documentación oficial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.</a:t>
            </a:r>
            <a:endParaRPr lang="es-ES" sz="1400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9ED3F12-F4C4-F86E-2054-353D60CCB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7698" y="2089976"/>
            <a:ext cx="4648603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357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B2D7C4A5-6AF9-9660-8A03-E76A0FCD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9E0D8809-0F8C-0F66-597C-A56094C4E3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DDL III – Modificación de tablas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Google Shape;28;p7">
            <a:extLst>
              <a:ext uri="{FF2B5EF4-FFF2-40B4-BE49-F238E27FC236}">
                <a16:creationId xmlns:a16="http://schemas.microsoft.com/office/drawing/2014/main" id="{47869949-5081-B47E-2304-A3EB883C6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750" y="1076546"/>
            <a:ext cx="7873200" cy="35716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Para modificar las columnas de una tabla, se utiliza</a:t>
            </a:r>
          </a:p>
          <a:p>
            <a:pPr marL="0" lvl="1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b="1" kern="100" dirty="0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ALTER TABLE 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&lt;nombre de la tabla&gt; 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y la modificación que se necesite hacer. Por ejemplo, añadir una columna a contacto: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O eliminarla: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s-ES" kern="1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También podemos añadir en este momento nuevas constricciones (</a:t>
            </a:r>
            <a:r>
              <a:rPr lang="es-ES" b="1" kern="100" dirty="0" err="1">
                <a:solidFill>
                  <a:schemeClr val="accent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constraints</a:t>
            </a:r>
            <a:r>
              <a:rPr lang="es-ES" kern="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), como claves foráneas: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E105BF68-3C3A-FB37-E3DD-A4763376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6235" y="2215013"/>
            <a:ext cx="2888230" cy="25148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9BB45A-96FB-37FF-8012-DB33F5977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976" y="3125772"/>
            <a:ext cx="3078747" cy="24386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322FBE1-53CD-8C81-D0B4-FFEA050B9C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2821" y="4066954"/>
            <a:ext cx="5738357" cy="419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87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31FC0D56-B164-11A8-9DF5-A26D790A5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;p7">
            <a:extLst>
              <a:ext uri="{FF2B5EF4-FFF2-40B4-BE49-F238E27FC236}">
                <a16:creationId xmlns:a16="http://schemas.microsoft.com/office/drawing/2014/main" id="{8233182D-6E4F-B0B5-3C21-EBD5B489EE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750" y="368825"/>
            <a:ext cx="6851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s-ES" sz="2500" dirty="0">
                <a:latin typeface="Roboto" panose="02000000000000000000" pitchFamily="2" charset="0"/>
                <a:ea typeface="Roboto" panose="02000000000000000000" pitchFamily="2" charset="0"/>
              </a:rPr>
              <a:t>DDL IV – Borrado de tablas</a:t>
            </a:r>
            <a:endParaRPr sz="25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Google Shape;28;p7">
            <a:extLst>
              <a:ext uri="{FF2B5EF4-FFF2-40B4-BE49-F238E27FC236}">
                <a16:creationId xmlns:a16="http://schemas.microsoft.com/office/drawing/2014/main" id="{87F62B75-8A0A-81C8-980F-FBBF6BB81EC3}"/>
              </a:ext>
            </a:extLst>
          </p:cNvPr>
          <p:cNvSpPr txBox="1">
            <a:spLocks/>
          </p:cNvSpPr>
          <p:nvPr/>
        </p:nvSpPr>
        <p:spPr>
          <a:xfrm>
            <a:off x="510376" y="1541254"/>
            <a:ext cx="7873200" cy="30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200"/>
              <a:buFont typeface="Arial"/>
              <a:buChar char="■"/>
              <a:defRPr sz="12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900"/>
              <a:buFont typeface="Arial"/>
              <a:buChar char="○"/>
              <a:defRPr sz="9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800"/>
              <a:buFont typeface="Arial"/>
              <a:buChar char="■"/>
              <a:defRPr sz="8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700"/>
              <a:buFont typeface="Arial"/>
              <a:buChar char="●"/>
              <a:defRPr sz="7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66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600"/>
              <a:buFont typeface="Arial"/>
              <a:buChar char="○"/>
              <a:defRPr sz="6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D1D30"/>
              </a:buClr>
              <a:buSzPts val="500"/>
              <a:buFont typeface="Arial"/>
              <a:buChar char="■"/>
              <a:defRPr sz="500" b="0" i="0" u="none" strike="noStrike" cap="none">
                <a:solidFill>
                  <a:srgbClr val="1D1D3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1" indent="0">
              <a:lnSpc>
                <a:spcPct val="107000"/>
              </a:lnSpc>
              <a:spcAft>
                <a:spcPts val="800"/>
              </a:spcAft>
              <a:buFont typeface="Arial"/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Para eliminar </a:t>
            </a:r>
            <a:r>
              <a:rPr lang="es-ES" b="1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permanentemente</a:t>
            </a: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 una tabla, se utiliza el comando DROP TABLE &lt;nombre de la tabla&gt;.</a:t>
            </a:r>
          </a:p>
          <a:p>
            <a:pPr marL="0" lvl="1" indent="0">
              <a:lnSpc>
                <a:spcPct val="107000"/>
              </a:lnSpc>
              <a:spcAft>
                <a:spcPts val="800"/>
              </a:spcAft>
              <a:buFont typeface="Arial"/>
              <a:buNone/>
            </a:pPr>
            <a:r>
              <a:rPr lang="es-ES" kern="100" dirty="0">
                <a:latin typeface="Roboto" panose="02000000000000000000" pitchFamily="2" charset="0"/>
                <a:ea typeface="Roboto" panose="02000000000000000000" pitchFamily="2" charset="0"/>
                <a:cs typeface="Times New Roman" panose="02020603050405020304" pitchFamily="18" charset="0"/>
              </a:rPr>
              <a:t>Este proceso no se puede deshacer, así que utilizar con mucho cuidado.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Font typeface="Arial"/>
              <a:buNone/>
            </a:pPr>
            <a:endParaRPr lang="es-ES" kern="100" dirty="0">
              <a:latin typeface="Roboto" panose="02000000000000000000" pitchFamily="2" charset="0"/>
              <a:ea typeface="Roboto" panose="020000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BBEE0540-DBAA-09CF-937B-29F46C6B1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537" y="2571750"/>
            <a:ext cx="1668925" cy="29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0738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1353</Words>
  <Application>Microsoft Office PowerPoint</Application>
  <PresentationFormat>Presentación en pantalla (16:9)</PresentationFormat>
  <Paragraphs>131</Paragraphs>
  <Slides>17</Slides>
  <Notes>17</Notes>
  <HiddenSlides>1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Arial</vt:lpstr>
      <vt:lpstr>Roboto</vt:lpstr>
      <vt:lpstr>Simple Light</vt:lpstr>
      <vt:lpstr>Presentación de PowerPoint</vt:lpstr>
      <vt:lpstr>Días 2 y 3 – SQL</vt:lpstr>
      <vt:lpstr>¿Qué es SQL?</vt:lpstr>
      <vt:lpstr>SGBD - PostgreSQL</vt:lpstr>
      <vt:lpstr>Cliente de SGBD</vt:lpstr>
      <vt:lpstr>DDL I – Bases de datos y esquemas</vt:lpstr>
      <vt:lpstr>DDL II – Creación de tablas</vt:lpstr>
      <vt:lpstr>DDL III – Modificación de tablas</vt:lpstr>
      <vt:lpstr>DDL IV – Borrado de tablas</vt:lpstr>
      <vt:lpstr>DML I – Inserción de datos</vt:lpstr>
      <vt:lpstr>DML II – Extracción de datos I</vt:lpstr>
      <vt:lpstr>DML III – Extracción de datos II </vt:lpstr>
      <vt:lpstr>DML IV – Actualización de datos</vt:lpstr>
      <vt:lpstr>DML V – Borrado de datos</vt:lpstr>
      <vt:lpstr>DML VI – Unión de tablas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Francisco Molina</cp:lastModifiedBy>
  <cp:revision>43</cp:revision>
  <dcterms:modified xsi:type="dcterms:W3CDTF">2025-10-13T16:49:00Z</dcterms:modified>
</cp:coreProperties>
</file>