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0" r:id="rId1"/>
  </p:sldMasterIdLst>
  <p:notesMasterIdLst>
    <p:notesMasterId r:id="rId25"/>
  </p:notesMasterIdLst>
  <p:sldIdLst>
    <p:sldId id="256" r:id="rId2"/>
    <p:sldId id="257" r:id="rId3"/>
    <p:sldId id="258" r:id="rId4"/>
    <p:sldId id="276"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72" r:id="rId23"/>
    <p:sldId id="26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36" autoAdjust="0"/>
  </p:normalViewPr>
  <p:slideViewPr>
    <p:cSldViewPr snapToGrid="0">
      <p:cViewPr varScale="1">
        <p:scale>
          <a:sx n="116" d="100"/>
          <a:sy n="116" d="100"/>
        </p:scale>
        <p:origin x="451"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CEE38B88-F20F-7757-2A55-5DB5F133E651}"/>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7F45F5F2-15D0-408B-EB85-26D0FB3E10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C7F57DD0-FAAB-CB2D-FC52-876E20A38F3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3082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A783684-8479-0A4A-526D-AF1AC6F580B1}"/>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9B5D30CB-D3A6-1B08-1D28-AE1893ECEF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C24052C7-1413-F587-2120-108C590EDB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6955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A3FA5EE-0A7C-62FF-96AD-3969FF09C33F}"/>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2FCC9A50-16C7-FA59-4CC1-929BA0CF0B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E4ACDA40-BCDC-21CE-5C08-E98EA0CF90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91981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A703F74D-9228-A59C-DC87-F87343DB8D9C}"/>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3A089421-83CE-0FF0-0B76-14C5ADCED8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FB84B745-0C2C-D3A5-BAF0-C73209AF36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9194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F4756612-4273-E577-7DD4-7F78C8A8AD4F}"/>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0084EC40-73B7-D28F-E81F-48463C2B5D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136E3008-3255-29D1-57C7-F0F22A87F9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8693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17125FD4-98E4-3227-C1D1-75615A124C6F}"/>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AECA62F0-C590-8D75-FA77-C676FB313D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6BF6ABF4-5086-C406-AA06-C6086A20B2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415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ABE0F81-B13D-5D19-8FB7-6A83B2F91407}"/>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E5DC405F-10DB-440F-F695-48D8D07F84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2F1A2D72-25C2-A222-E768-5A83EABDC6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8911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593ACC9C-83A2-3AAA-AAF3-02F11BCB4753}"/>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72905298-D7B5-DA99-C193-9F33AFD3DC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A3AFBC36-A55F-7ACE-F35C-A12C469025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40369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7F657DB5-9872-B936-7B42-985B385D8A87}"/>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2631CA3A-E609-216A-E37B-60C86B3227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EA71E0EA-2C02-E853-5117-57377BAB77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927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2234697D-778A-7ADC-5436-896CA46F6668}"/>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FF68EF45-FB10-E10E-6C2A-906B94A7E5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EAC1789D-6418-7E24-341E-DF88D4F190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5630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f75f7fb71_0_2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f75f7fb71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2A994276-8559-A8E9-2A8C-7A09E13F4020}"/>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93AB2482-AB77-5D0D-2BB4-22429BECE2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1880F5C1-A919-FB1A-D3C2-605C1DE0ED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832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A456ED79-BC5F-E7D7-4F01-6A14C07F8EA2}"/>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586E72EF-8169-2A46-A116-9981B12138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6B6D5355-B2D1-B26E-C544-5100455B5A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65578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2dd40f8c2a_1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2dd40f8c2a_1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af75f7fb71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af75f7fb71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af75f7fb7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C5B22278-4B04-B45A-B996-8EBA2DF8893C}"/>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95AA3CA8-4097-C8EC-42C2-7B59264017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9F95551F-0C3A-603B-0CA2-5CE9A2512B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7506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0EF55B19-97A2-8C40-2794-78789EB7FB24}"/>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B404F0E0-6718-AFCF-55B3-6031D4FAFA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567375CC-4270-38F1-AA8D-5D53DC8E7F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331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21DE7507-07F8-A4B6-2413-286AC7D68AE9}"/>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37765528-5EBD-994D-1D7E-211FFD8741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3A1FF8BC-1989-1C79-10E6-E27636EDE0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5646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09191FBC-FD6D-04DC-EBE9-6157C1F5C54B}"/>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39115832-2A07-87BF-9E9B-EDEDD2F50D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48D1258C-4F67-9728-01B4-AC1CE97B40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49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BDB86AF1-1F56-BBD0-2782-123664A525B7}"/>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A18BC55D-24AA-597A-9EF1-CD8001EAF9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E8BFD0C8-F689-E341-778C-BFE193F463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832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4AAB00D5-55D7-10F0-2866-490D41DFA250}"/>
            </a:ext>
          </a:extLst>
        </p:cNvPr>
        <p:cNvGrpSpPr/>
        <p:nvPr/>
      </p:nvGrpSpPr>
      <p:grpSpPr>
        <a:xfrm>
          <a:off x="0" y="0"/>
          <a:ext cx="0" cy="0"/>
          <a:chOff x="0" y="0"/>
          <a:chExt cx="0" cy="0"/>
        </a:xfrm>
      </p:grpSpPr>
      <p:sp>
        <p:nvSpPr>
          <p:cNvPr id="95" name="Google Shape;95;g2af75f7fb71_0_27:notes">
            <a:extLst>
              <a:ext uri="{FF2B5EF4-FFF2-40B4-BE49-F238E27FC236}">
                <a16:creationId xmlns:a16="http://schemas.microsoft.com/office/drawing/2014/main" id="{D6853727-7E9A-9442-7DBC-D424CF4F6A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f75f7fb71_0_27:notes">
            <a:extLst>
              <a:ext uri="{FF2B5EF4-FFF2-40B4-BE49-F238E27FC236}">
                <a16:creationId xmlns:a16="http://schemas.microsoft.com/office/drawing/2014/main" id="{EC7C87C4-E0EF-F08E-E4B2-A77824A33A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28287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ortada Azul" type="title">
  <p:cSld name="TITLE">
    <p:bg>
      <p:bgPr>
        <a:solidFill>
          <a:srgbClr val="1D1D30"/>
        </a:soli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mt="30000"/>
          </a:blip>
          <a:stretch>
            <a:fillRect/>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311708" y="657225"/>
            <a:ext cx="8520600" cy="20526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5200"/>
              <a:buNone/>
              <a:defRPr sz="5200" b="1">
                <a:solidFill>
                  <a:schemeClr val="lt1"/>
                </a:solidFill>
              </a:defRPr>
            </a:lvl1pPr>
            <a:lvl2pPr lvl="1" algn="ctr">
              <a:spcBef>
                <a:spcPts val="0"/>
              </a:spcBef>
              <a:spcAft>
                <a:spcPts val="0"/>
              </a:spcAft>
              <a:buSzPts val="5200"/>
              <a:buNone/>
              <a:defRPr sz="5200" b="1"/>
            </a:lvl2pPr>
            <a:lvl3pPr lvl="2" algn="ctr">
              <a:spcBef>
                <a:spcPts val="0"/>
              </a:spcBef>
              <a:spcAft>
                <a:spcPts val="0"/>
              </a:spcAft>
              <a:buSzPts val="5200"/>
              <a:buNone/>
              <a:defRPr sz="5200" b="1"/>
            </a:lvl3pPr>
            <a:lvl4pPr lvl="3" algn="ctr">
              <a:spcBef>
                <a:spcPts val="0"/>
              </a:spcBef>
              <a:spcAft>
                <a:spcPts val="0"/>
              </a:spcAft>
              <a:buSzPts val="5200"/>
              <a:buNone/>
              <a:defRPr sz="5200" b="1"/>
            </a:lvl4pPr>
            <a:lvl5pPr lvl="4" algn="ctr">
              <a:spcBef>
                <a:spcPts val="0"/>
              </a:spcBef>
              <a:spcAft>
                <a:spcPts val="0"/>
              </a:spcAft>
              <a:buSzPts val="5200"/>
              <a:buNone/>
              <a:defRPr sz="5200" b="1"/>
            </a:lvl5pPr>
            <a:lvl6pPr lvl="5" algn="ctr">
              <a:spcBef>
                <a:spcPts val="0"/>
              </a:spcBef>
              <a:spcAft>
                <a:spcPts val="0"/>
              </a:spcAft>
              <a:buSzPts val="5200"/>
              <a:buNone/>
              <a:defRPr sz="5200" b="1"/>
            </a:lvl6pPr>
            <a:lvl7pPr lvl="6" algn="ctr">
              <a:spcBef>
                <a:spcPts val="0"/>
              </a:spcBef>
              <a:spcAft>
                <a:spcPts val="0"/>
              </a:spcAft>
              <a:buSzPts val="5200"/>
              <a:buNone/>
              <a:defRPr sz="5200" b="1"/>
            </a:lvl7pPr>
            <a:lvl8pPr lvl="7" algn="ctr">
              <a:spcBef>
                <a:spcPts val="0"/>
              </a:spcBef>
              <a:spcAft>
                <a:spcPts val="0"/>
              </a:spcAft>
              <a:buSzPts val="5200"/>
              <a:buNone/>
              <a:defRPr sz="5200" b="1"/>
            </a:lvl8pPr>
            <a:lvl9pPr lvl="8" algn="ctr">
              <a:spcBef>
                <a:spcPts val="0"/>
              </a:spcBef>
              <a:spcAft>
                <a:spcPts val="0"/>
              </a:spcAft>
              <a:buSzPts val="5200"/>
              <a:buNone/>
              <a:defRPr sz="5200" b="1"/>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1D1D30"/>
              </a:buClr>
              <a:buSzPts val="2800"/>
              <a:buNone/>
              <a:defRPr sz="2800" b="1">
                <a:solidFill>
                  <a:srgbClr val="1D1D30"/>
                </a:solidFill>
              </a:defRPr>
            </a:lvl1pPr>
            <a:lvl2pPr lvl="1" algn="ctr">
              <a:lnSpc>
                <a:spcPct val="100000"/>
              </a:lnSpc>
              <a:spcBef>
                <a:spcPts val="0"/>
              </a:spcBef>
              <a:spcAft>
                <a:spcPts val="0"/>
              </a:spcAft>
              <a:buClr>
                <a:srgbClr val="1D1D30"/>
              </a:buClr>
              <a:buSzPts val="2800"/>
              <a:buNone/>
              <a:defRPr sz="2800" b="1">
                <a:solidFill>
                  <a:srgbClr val="1D1D30"/>
                </a:solidFill>
              </a:defRPr>
            </a:lvl2pPr>
            <a:lvl3pPr lvl="2" algn="ctr">
              <a:lnSpc>
                <a:spcPct val="100000"/>
              </a:lnSpc>
              <a:spcBef>
                <a:spcPts val="0"/>
              </a:spcBef>
              <a:spcAft>
                <a:spcPts val="0"/>
              </a:spcAft>
              <a:buClr>
                <a:srgbClr val="1D1D30"/>
              </a:buClr>
              <a:buSzPts val="2800"/>
              <a:buNone/>
              <a:defRPr sz="2800" b="1">
                <a:solidFill>
                  <a:srgbClr val="1D1D30"/>
                </a:solidFill>
              </a:defRPr>
            </a:lvl3pPr>
            <a:lvl4pPr lvl="3" algn="ctr">
              <a:lnSpc>
                <a:spcPct val="100000"/>
              </a:lnSpc>
              <a:spcBef>
                <a:spcPts val="0"/>
              </a:spcBef>
              <a:spcAft>
                <a:spcPts val="0"/>
              </a:spcAft>
              <a:buClr>
                <a:srgbClr val="1D1D30"/>
              </a:buClr>
              <a:buSzPts val="2800"/>
              <a:buNone/>
              <a:defRPr sz="2800" b="1">
                <a:solidFill>
                  <a:srgbClr val="1D1D30"/>
                </a:solidFill>
              </a:defRPr>
            </a:lvl4pPr>
            <a:lvl5pPr lvl="4" algn="ctr">
              <a:lnSpc>
                <a:spcPct val="100000"/>
              </a:lnSpc>
              <a:spcBef>
                <a:spcPts val="0"/>
              </a:spcBef>
              <a:spcAft>
                <a:spcPts val="0"/>
              </a:spcAft>
              <a:buClr>
                <a:srgbClr val="1D1D30"/>
              </a:buClr>
              <a:buSzPts val="2800"/>
              <a:buNone/>
              <a:defRPr sz="2800" b="1">
                <a:solidFill>
                  <a:srgbClr val="1D1D30"/>
                </a:solidFill>
              </a:defRPr>
            </a:lvl5pPr>
            <a:lvl6pPr lvl="5" algn="ctr">
              <a:lnSpc>
                <a:spcPct val="100000"/>
              </a:lnSpc>
              <a:spcBef>
                <a:spcPts val="0"/>
              </a:spcBef>
              <a:spcAft>
                <a:spcPts val="0"/>
              </a:spcAft>
              <a:buClr>
                <a:srgbClr val="1D1D30"/>
              </a:buClr>
              <a:buSzPts val="2800"/>
              <a:buNone/>
              <a:defRPr sz="2800" b="1">
                <a:solidFill>
                  <a:srgbClr val="1D1D30"/>
                </a:solidFill>
              </a:defRPr>
            </a:lvl6pPr>
            <a:lvl7pPr lvl="6" algn="ctr">
              <a:lnSpc>
                <a:spcPct val="100000"/>
              </a:lnSpc>
              <a:spcBef>
                <a:spcPts val="0"/>
              </a:spcBef>
              <a:spcAft>
                <a:spcPts val="0"/>
              </a:spcAft>
              <a:buClr>
                <a:srgbClr val="1D1D30"/>
              </a:buClr>
              <a:buSzPts val="2800"/>
              <a:buNone/>
              <a:defRPr sz="2800" b="1">
                <a:solidFill>
                  <a:srgbClr val="1D1D30"/>
                </a:solidFill>
              </a:defRPr>
            </a:lvl7pPr>
            <a:lvl8pPr lvl="7" algn="ctr">
              <a:lnSpc>
                <a:spcPct val="100000"/>
              </a:lnSpc>
              <a:spcBef>
                <a:spcPts val="0"/>
              </a:spcBef>
              <a:spcAft>
                <a:spcPts val="0"/>
              </a:spcAft>
              <a:buClr>
                <a:srgbClr val="1D1D30"/>
              </a:buClr>
              <a:buSzPts val="2800"/>
              <a:buNone/>
              <a:defRPr sz="2800" b="1">
                <a:solidFill>
                  <a:srgbClr val="1D1D30"/>
                </a:solidFill>
              </a:defRPr>
            </a:lvl8pPr>
            <a:lvl9pPr lvl="8" algn="ctr">
              <a:lnSpc>
                <a:spcPct val="100000"/>
              </a:lnSpc>
              <a:spcBef>
                <a:spcPts val="0"/>
              </a:spcBef>
              <a:spcAft>
                <a:spcPts val="0"/>
              </a:spcAft>
              <a:buClr>
                <a:srgbClr val="1D1D30"/>
              </a:buClr>
              <a:buSzPts val="2800"/>
              <a:buNone/>
              <a:defRPr sz="2800" b="1">
                <a:solidFill>
                  <a:srgbClr val="1D1D30"/>
                </a:solidFill>
              </a:defRPr>
            </a:lvl9pPr>
          </a:lstStyle>
          <a:p>
            <a:endParaRPr/>
          </a:p>
        </p:txBody>
      </p:sp>
      <p:pic>
        <p:nvPicPr>
          <p:cNvPr id="13" name="Google Shape;13;p2"/>
          <p:cNvPicPr preferRelativeResize="0"/>
          <p:nvPr/>
        </p:nvPicPr>
        <p:blipFill>
          <a:blip r:embed="rId3">
            <a:alphaModFix/>
          </a:blip>
          <a:stretch>
            <a:fillRect/>
          </a:stretch>
        </p:blipFill>
        <p:spPr>
          <a:xfrm>
            <a:off x="7560050" y="263475"/>
            <a:ext cx="1340680" cy="2694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acía Retícula Azul" type="secHead">
  <p:cSld name="SECTION_HEADER">
    <p:bg>
      <p:bgPr>
        <a:solidFill>
          <a:srgbClr val="1D1D30"/>
        </a:solidFill>
        <a:effectLst/>
      </p:bgPr>
    </p:bg>
    <p:spTree>
      <p:nvGrpSpPr>
        <p:cNvPr id="1" name="Shape 14"/>
        <p:cNvGrpSpPr/>
        <p:nvPr/>
      </p:nvGrpSpPr>
      <p:grpSpPr>
        <a:xfrm>
          <a:off x="0" y="0"/>
          <a:ext cx="0" cy="0"/>
          <a:chOff x="0" y="0"/>
          <a:chExt cx="0" cy="0"/>
        </a:xfrm>
      </p:grpSpPr>
      <p:pic>
        <p:nvPicPr>
          <p:cNvPr id="15" name="Google Shape;15;p3"/>
          <p:cNvPicPr preferRelativeResize="0"/>
          <p:nvPr/>
        </p:nvPicPr>
        <p:blipFill>
          <a:blip r:embed="rId2">
            <a:alphaModFix amt="30000"/>
          </a:blip>
          <a:stretch>
            <a:fillRect/>
          </a:stretch>
        </p:blipFill>
        <p:spPr>
          <a:xfrm>
            <a:off x="0" y="0"/>
            <a:ext cx="9144000" cy="5143500"/>
          </a:xfrm>
          <a:prstGeom prst="rect">
            <a:avLst/>
          </a:prstGeom>
          <a:noFill/>
          <a:ln>
            <a:noFill/>
          </a:ln>
        </p:spPr>
      </p:pic>
      <p:pic>
        <p:nvPicPr>
          <p:cNvPr id="16" name="Google Shape;16;p3"/>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17" name="Google Shape;17;p3"/>
          <p:cNvSpPr txBox="1">
            <a:spLocks noGrp="1"/>
          </p:cNvSpPr>
          <p:nvPr>
            <p:ph type="sldNum" idx="12"/>
          </p:nvPr>
        </p:nvSpPr>
        <p:spPr>
          <a:xfrm>
            <a:off x="8404958" y="4557392"/>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acía Azul">
  <p:cSld name="SECTION_HEADER_1">
    <p:bg>
      <p:bgPr>
        <a:solidFill>
          <a:srgbClr val="1D1D30"/>
        </a:solidFill>
        <a:effectLst/>
      </p:bgPr>
    </p:bg>
    <p:spTree>
      <p:nvGrpSpPr>
        <p:cNvPr id="1" name="Shape 18"/>
        <p:cNvGrpSpPr/>
        <p:nvPr/>
      </p:nvGrpSpPr>
      <p:grpSpPr>
        <a:xfrm>
          <a:off x="0" y="0"/>
          <a:ext cx="0" cy="0"/>
          <a:chOff x="0" y="0"/>
          <a:chExt cx="0" cy="0"/>
        </a:xfrm>
      </p:grpSpPr>
      <p:pic>
        <p:nvPicPr>
          <p:cNvPr id="19" name="Google Shape;19;p4"/>
          <p:cNvPicPr preferRelativeResize="0"/>
          <p:nvPr/>
        </p:nvPicPr>
        <p:blipFill>
          <a:blip r:embed="rId2">
            <a:alphaModFix/>
          </a:blip>
          <a:stretch>
            <a:fillRect/>
          </a:stretch>
        </p:blipFill>
        <p:spPr>
          <a:xfrm>
            <a:off x="7560050" y="263475"/>
            <a:ext cx="1340680" cy="269475"/>
          </a:xfrm>
          <a:prstGeom prst="rect">
            <a:avLst/>
          </a:prstGeom>
          <a:noFill/>
          <a:ln>
            <a:noFill/>
          </a:ln>
        </p:spPr>
      </p:pic>
      <p:sp>
        <p:nvSpPr>
          <p:cNvPr id="20" name="Google Shape;20;p4"/>
          <p:cNvSpPr txBox="1">
            <a:spLocks noGrp="1"/>
          </p:cNvSpPr>
          <p:nvPr>
            <p:ph type="sldNum" idx="12"/>
          </p:nvPr>
        </p:nvSpPr>
        <p:spPr>
          <a:xfrm>
            <a:off x="8404958" y="4557392"/>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Cuerpo V1" type="tx">
  <p:cSld name="TITLE_AND_BODY">
    <p:bg>
      <p:bgPr>
        <a:solidFill>
          <a:srgbClr val="1D1D30"/>
        </a:soli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rotWithShape="1">
          <a:blip r:embed="rId2">
            <a:alphaModFix/>
          </a:blip>
          <a:srcRect t="69" b="69"/>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5000625" y="1080550"/>
            <a:ext cx="3831600" cy="1737300"/>
          </a:xfrm>
          <a:prstGeom prst="rect">
            <a:avLst/>
          </a:prstGeom>
        </p:spPr>
        <p:txBody>
          <a:bodyPr spcFirstLastPara="1" wrap="square" lIns="91425" tIns="91425" rIns="91425" bIns="91425" anchor="t" anchorCtr="0">
            <a:normAutofit/>
          </a:bodyPr>
          <a:lstStyle>
            <a:lvl1pPr lvl="0" algn="r">
              <a:spcBef>
                <a:spcPts val="0"/>
              </a:spcBef>
              <a:spcAft>
                <a:spcPts val="0"/>
              </a:spcAft>
              <a:buClr>
                <a:srgbClr val="161625"/>
              </a:buClr>
              <a:buSzPts val="3200"/>
              <a:buNone/>
              <a:defRPr sz="3200" b="1">
                <a:solidFill>
                  <a:srgbClr val="161625"/>
                </a:solidFill>
              </a:defRPr>
            </a:lvl1pPr>
            <a:lvl2pPr lvl="1" algn="r">
              <a:spcBef>
                <a:spcPts val="0"/>
              </a:spcBef>
              <a:spcAft>
                <a:spcPts val="0"/>
              </a:spcAft>
              <a:buClr>
                <a:srgbClr val="161625"/>
              </a:buClr>
              <a:buSzPts val="3200"/>
              <a:buNone/>
              <a:defRPr sz="3200" b="1">
                <a:solidFill>
                  <a:srgbClr val="161625"/>
                </a:solidFill>
              </a:defRPr>
            </a:lvl2pPr>
            <a:lvl3pPr lvl="2" algn="r">
              <a:spcBef>
                <a:spcPts val="0"/>
              </a:spcBef>
              <a:spcAft>
                <a:spcPts val="0"/>
              </a:spcAft>
              <a:buClr>
                <a:srgbClr val="161625"/>
              </a:buClr>
              <a:buSzPts val="3200"/>
              <a:buNone/>
              <a:defRPr sz="3200" b="1">
                <a:solidFill>
                  <a:srgbClr val="161625"/>
                </a:solidFill>
              </a:defRPr>
            </a:lvl3pPr>
            <a:lvl4pPr lvl="3" algn="r">
              <a:spcBef>
                <a:spcPts val="0"/>
              </a:spcBef>
              <a:spcAft>
                <a:spcPts val="0"/>
              </a:spcAft>
              <a:buClr>
                <a:srgbClr val="161625"/>
              </a:buClr>
              <a:buSzPts val="3200"/>
              <a:buNone/>
              <a:defRPr sz="3200" b="1">
                <a:solidFill>
                  <a:srgbClr val="161625"/>
                </a:solidFill>
              </a:defRPr>
            </a:lvl4pPr>
            <a:lvl5pPr lvl="4" algn="r">
              <a:spcBef>
                <a:spcPts val="0"/>
              </a:spcBef>
              <a:spcAft>
                <a:spcPts val="0"/>
              </a:spcAft>
              <a:buClr>
                <a:srgbClr val="161625"/>
              </a:buClr>
              <a:buSzPts val="3200"/>
              <a:buNone/>
              <a:defRPr sz="3200" b="1">
                <a:solidFill>
                  <a:srgbClr val="161625"/>
                </a:solidFill>
              </a:defRPr>
            </a:lvl5pPr>
            <a:lvl6pPr lvl="5" algn="r">
              <a:spcBef>
                <a:spcPts val="0"/>
              </a:spcBef>
              <a:spcAft>
                <a:spcPts val="0"/>
              </a:spcAft>
              <a:buClr>
                <a:srgbClr val="161625"/>
              </a:buClr>
              <a:buSzPts val="3200"/>
              <a:buNone/>
              <a:defRPr sz="3200" b="1">
                <a:solidFill>
                  <a:srgbClr val="161625"/>
                </a:solidFill>
              </a:defRPr>
            </a:lvl6pPr>
            <a:lvl7pPr lvl="6" algn="r">
              <a:spcBef>
                <a:spcPts val="0"/>
              </a:spcBef>
              <a:spcAft>
                <a:spcPts val="0"/>
              </a:spcAft>
              <a:buClr>
                <a:srgbClr val="161625"/>
              </a:buClr>
              <a:buSzPts val="3200"/>
              <a:buNone/>
              <a:defRPr sz="3200" b="1">
                <a:solidFill>
                  <a:srgbClr val="161625"/>
                </a:solidFill>
              </a:defRPr>
            </a:lvl7pPr>
            <a:lvl8pPr lvl="7" algn="r">
              <a:spcBef>
                <a:spcPts val="0"/>
              </a:spcBef>
              <a:spcAft>
                <a:spcPts val="0"/>
              </a:spcAft>
              <a:buClr>
                <a:srgbClr val="161625"/>
              </a:buClr>
              <a:buSzPts val="3200"/>
              <a:buNone/>
              <a:defRPr sz="3200" b="1">
                <a:solidFill>
                  <a:srgbClr val="161625"/>
                </a:solidFill>
              </a:defRPr>
            </a:lvl8pPr>
            <a:lvl9pPr lvl="8" algn="r">
              <a:spcBef>
                <a:spcPts val="0"/>
              </a:spcBef>
              <a:spcAft>
                <a:spcPts val="0"/>
              </a:spcAft>
              <a:buClr>
                <a:srgbClr val="161625"/>
              </a:buClr>
              <a:buSzPts val="3200"/>
              <a:buNone/>
              <a:defRPr sz="3200" b="1">
                <a:solidFill>
                  <a:srgbClr val="161625"/>
                </a:solidFill>
              </a:defRPr>
            </a:lvl9pPr>
          </a:lstStyle>
          <a:p>
            <a:endParaRPr/>
          </a:p>
        </p:txBody>
      </p:sp>
      <p:sp>
        <p:nvSpPr>
          <p:cNvPr id="34" name="Google Shape;34;p7"/>
          <p:cNvSpPr txBox="1">
            <a:spLocks noGrp="1"/>
          </p:cNvSpPr>
          <p:nvPr>
            <p:ph type="sldNum" idx="12"/>
          </p:nvPr>
        </p:nvSpPr>
        <p:spPr>
          <a:xfrm>
            <a:off x="8404958" y="4557392"/>
            <a:ext cx="548700" cy="393600"/>
          </a:xfrm>
          <a:prstGeom prst="rect">
            <a:avLst/>
          </a:prstGeom>
        </p:spPr>
        <p:txBody>
          <a:bodyPr spcFirstLastPara="1" wrap="square" lIns="91425" tIns="91425" rIns="91425" bIns="91425" anchor="ctr" anchorCtr="0">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marL="0" lvl="0" indent="0" algn="r" rtl="0">
              <a:spcBef>
                <a:spcPts val="0"/>
              </a:spcBef>
              <a:spcAft>
                <a:spcPts val="0"/>
              </a:spcAft>
              <a:buNone/>
            </a:pPr>
            <a:fld id="{00000000-1234-1234-1234-123412341234}" type="slidenum">
              <a:rPr lang="es"/>
              <a:t>‹Nº›</a:t>
            </a:fld>
            <a:endParaRPr/>
          </a:p>
        </p:txBody>
      </p:sp>
      <p:pic>
        <p:nvPicPr>
          <p:cNvPr id="35" name="Google Shape;35;p7"/>
          <p:cNvPicPr preferRelativeResize="0"/>
          <p:nvPr/>
        </p:nvPicPr>
        <p:blipFill>
          <a:blip r:embed="rId3">
            <a:alphaModFix/>
          </a:blip>
          <a:stretch>
            <a:fillRect/>
          </a:stretch>
        </p:blipFill>
        <p:spPr>
          <a:xfrm>
            <a:off x="7560050" y="263475"/>
            <a:ext cx="1340680" cy="269475"/>
          </a:xfrm>
          <a:prstGeom prst="rect">
            <a:avLst/>
          </a:prstGeom>
          <a:noFill/>
          <a:ln>
            <a:noFill/>
          </a:ln>
        </p:spPr>
      </p:pic>
      <p:cxnSp>
        <p:nvCxnSpPr>
          <p:cNvPr id="36" name="Google Shape;36;p7"/>
          <p:cNvCxnSpPr/>
          <p:nvPr/>
        </p:nvCxnSpPr>
        <p:spPr>
          <a:xfrm>
            <a:off x="294158" y="4903892"/>
            <a:ext cx="8532900" cy="1200"/>
          </a:xfrm>
          <a:prstGeom prst="straightConnector1">
            <a:avLst/>
          </a:prstGeom>
          <a:noFill/>
          <a:ln w="9525" cap="flat" cmpd="sng">
            <a:solidFill>
              <a:srgbClr val="FF743B"/>
            </a:solidFill>
            <a:prstDash val="solid"/>
            <a:round/>
            <a:headEnd type="none" w="med" len="med"/>
            <a:tailEnd type="none" w="med" len="med"/>
          </a:ln>
        </p:spPr>
      </p:cxnSp>
      <p:sp>
        <p:nvSpPr>
          <p:cNvPr id="37" name="Google Shape;37;p7"/>
          <p:cNvSpPr txBox="1">
            <a:spLocks noGrp="1"/>
          </p:cNvSpPr>
          <p:nvPr>
            <p:ph type="body" idx="1"/>
          </p:nvPr>
        </p:nvSpPr>
        <p:spPr>
          <a:xfrm>
            <a:off x="691850" y="863538"/>
            <a:ext cx="4222500" cy="34164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rgbClr val="1D1D30"/>
              </a:buClr>
              <a:buSzPts val="1600"/>
              <a:buChar char="●"/>
              <a:defRPr sz="1600">
                <a:solidFill>
                  <a:srgbClr val="1D1D30"/>
                </a:solidFill>
              </a:defRPr>
            </a:lvl1pPr>
            <a:lvl2pPr marL="914400" lvl="1" indent="-317500">
              <a:spcBef>
                <a:spcPts val="0"/>
              </a:spcBef>
              <a:spcAft>
                <a:spcPts val="0"/>
              </a:spcAft>
              <a:buClr>
                <a:srgbClr val="1D1D30"/>
              </a:buClr>
              <a:buSzPts val="1400"/>
              <a:buChar char="○"/>
              <a:defRPr sz="1400">
                <a:solidFill>
                  <a:srgbClr val="1D1D30"/>
                </a:solidFill>
              </a:defRPr>
            </a:lvl2pPr>
            <a:lvl3pPr marL="1371600" lvl="2" indent="-304800">
              <a:spcBef>
                <a:spcPts val="0"/>
              </a:spcBef>
              <a:spcAft>
                <a:spcPts val="0"/>
              </a:spcAft>
              <a:buClr>
                <a:srgbClr val="1D1D30"/>
              </a:buClr>
              <a:buSzPts val="1200"/>
              <a:buChar char="■"/>
              <a:defRPr sz="1200">
                <a:solidFill>
                  <a:srgbClr val="1D1D30"/>
                </a:solidFill>
              </a:defRPr>
            </a:lvl3pPr>
            <a:lvl4pPr marL="1828800" lvl="3" indent="-298450">
              <a:spcBef>
                <a:spcPts val="0"/>
              </a:spcBef>
              <a:spcAft>
                <a:spcPts val="0"/>
              </a:spcAft>
              <a:buClr>
                <a:srgbClr val="1D1D30"/>
              </a:buClr>
              <a:buSzPts val="1100"/>
              <a:buChar char="●"/>
              <a:defRPr sz="1100">
                <a:solidFill>
                  <a:srgbClr val="1D1D30"/>
                </a:solidFill>
              </a:defRPr>
            </a:lvl4pPr>
            <a:lvl5pPr marL="2286000" lvl="4" indent="-285750">
              <a:spcBef>
                <a:spcPts val="0"/>
              </a:spcBef>
              <a:spcAft>
                <a:spcPts val="0"/>
              </a:spcAft>
              <a:buClr>
                <a:srgbClr val="1D1D30"/>
              </a:buClr>
              <a:buSzPts val="900"/>
              <a:buChar char="○"/>
              <a:defRPr sz="900">
                <a:solidFill>
                  <a:srgbClr val="1D1D30"/>
                </a:solidFill>
              </a:defRPr>
            </a:lvl5pPr>
            <a:lvl6pPr marL="2743200" lvl="5" indent="-279400">
              <a:spcBef>
                <a:spcPts val="0"/>
              </a:spcBef>
              <a:spcAft>
                <a:spcPts val="0"/>
              </a:spcAft>
              <a:buClr>
                <a:srgbClr val="1D1D30"/>
              </a:buClr>
              <a:buSzPts val="800"/>
              <a:buChar char="■"/>
              <a:defRPr sz="800">
                <a:solidFill>
                  <a:srgbClr val="1D1D30"/>
                </a:solidFill>
              </a:defRPr>
            </a:lvl6pPr>
            <a:lvl7pPr marL="3200400" lvl="6" indent="-273050">
              <a:spcBef>
                <a:spcPts val="0"/>
              </a:spcBef>
              <a:spcAft>
                <a:spcPts val="0"/>
              </a:spcAft>
              <a:buClr>
                <a:srgbClr val="1D1D30"/>
              </a:buClr>
              <a:buSzPts val="700"/>
              <a:buChar char="●"/>
              <a:defRPr sz="700">
                <a:solidFill>
                  <a:srgbClr val="1D1D30"/>
                </a:solidFill>
              </a:defRPr>
            </a:lvl7pPr>
            <a:lvl8pPr marL="3657600" lvl="7" indent="-266700">
              <a:spcBef>
                <a:spcPts val="0"/>
              </a:spcBef>
              <a:spcAft>
                <a:spcPts val="0"/>
              </a:spcAft>
              <a:buClr>
                <a:srgbClr val="1D1D30"/>
              </a:buClr>
              <a:buSzPts val="600"/>
              <a:buChar char="○"/>
              <a:defRPr sz="600">
                <a:solidFill>
                  <a:srgbClr val="1D1D30"/>
                </a:solidFill>
              </a:defRPr>
            </a:lvl8pPr>
            <a:lvl9pPr marL="4114800" lvl="8" indent="-260350">
              <a:spcBef>
                <a:spcPts val="0"/>
              </a:spcBef>
              <a:spcAft>
                <a:spcPts val="0"/>
              </a:spcAft>
              <a:buClr>
                <a:srgbClr val="1D1D30"/>
              </a:buClr>
              <a:buSzPts val="500"/>
              <a:buChar char="■"/>
              <a:defRPr sz="500">
                <a:solidFill>
                  <a:srgbClr val="1D1D30"/>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rgbClr val="1D1D30"/>
        </a:solidFill>
        <a:effectLst/>
      </p:bgPr>
    </p:bg>
    <p:spTree>
      <p:nvGrpSpPr>
        <p:cNvPr id="1" name="Shape 51"/>
        <p:cNvGrpSpPr/>
        <p:nvPr/>
      </p:nvGrpSpPr>
      <p:grpSpPr>
        <a:xfrm>
          <a:off x="0" y="0"/>
          <a:ext cx="0" cy="0"/>
          <a:chOff x="0" y="0"/>
          <a:chExt cx="0" cy="0"/>
        </a:xfrm>
      </p:grpSpPr>
      <p:pic>
        <p:nvPicPr>
          <p:cNvPr id="52" name="Google Shape;52;p10"/>
          <p:cNvPicPr preferRelativeResize="0"/>
          <p:nvPr/>
        </p:nvPicPr>
        <p:blipFill rotWithShape="1">
          <a:blip r:embed="rId2">
            <a:alphaModFix/>
          </a:blip>
          <a:srcRect t="69" b="69"/>
          <a:stretch/>
        </p:blipFill>
        <p:spPr>
          <a:xfrm>
            <a:off x="0" y="0"/>
            <a:ext cx="9144000" cy="5143500"/>
          </a:xfrm>
          <a:prstGeom prst="rect">
            <a:avLst/>
          </a:prstGeom>
          <a:noFill/>
          <a:ln>
            <a:noFill/>
          </a:ln>
        </p:spPr>
      </p:pic>
      <p:sp>
        <p:nvSpPr>
          <p:cNvPr id="53" name="Google Shape;53;p10"/>
          <p:cNvSpPr txBox="1">
            <a:spLocks noGrp="1"/>
          </p:cNvSpPr>
          <p:nvPr>
            <p:ph type="title"/>
          </p:nvPr>
        </p:nvSpPr>
        <p:spPr>
          <a:xfrm>
            <a:off x="311700" y="555600"/>
            <a:ext cx="4876800" cy="755700"/>
          </a:xfrm>
          <a:prstGeom prst="rect">
            <a:avLst/>
          </a:prstGeom>
        </p:spPr>
        <p:txBody>
          <a:bodyPr spcFirstLastPara="1" wrap="square" lIns="91425" tIns="91425" rIns="91425" bIns="91425" anchor="b" anchorCtr="0">
            <a:normAutofit/>
          </a:bodyPr>
          <a:lstStyle>
            <a:lvl1pPr lvl="0">
              <a:spcBef>
                <a:spcPts val="0"/>
              </a:spcBef>
              <a:spcAft>
                <a:spcPts val="0"/>
              </a:spcAft>
              <a:buClr>
                <a:srgbClr val="161625"/>
              </a:buClr>
              <a:buSzPts val="2800"/>
              <a:buNone/>
              <a:defRPr b="1">
                <a:solidFill>
                  <a:srgbClr val="161625"/>
                </a:solidFill>
              </a:defRPr>
            </a:lvl1pPr>
            <a:lvl2pPr lvl="1">
              <a:spcBef>
                <a:spcPts val="0"/>
              </a:spcBef>
              <a:spcAft>
                <a:spcPts val="0"/>
              </a:spcAft>
              <a:buClr>
                <a:srgbClr val="161625"/>
              </a:buClr>
              <a:buSzPts val="2800"/>
              <a:buNone/>
              <a:defRPr b="1">
                <a:solidFill>
                  <a:srgbClr val="161625"/>
                </a:solidFill>
              </a:defRPr>
            </a:lvl2pPr>
            <a:lvl3pPr lvl="2">
              <a:spcBef>
                <a:spcPts val="0"/>
              </a:spcBef>
              <a:spcAft>
                <a:spcPts val="0"/>
              </a:spcAft>
              <a:buClr>
                <a:srgbClr val="161625"/>
              </a:buClr>
              <a:buSzPts val="2800"/>
              <a:buNone/>
              <a:defRPr b="1">
                <a:solidFill>
                  <a:srgbClr val="161625"/>
                </a:solidFill>
              </a:defRPr>
            </a:lvl3pPr>
            <a:lvl4pPr lvl="3">
              <a:spcBef>
                <a:spcPts val="0"/>
              </a:spcBef>
              <a:spcAft>
                <a:spcPts val="0"/>
              </a:spcAft>
              <a:buClr>
                <a:srgbClr val="161625"/>
              </a:buClr>
              <a:buSzPts val="2800"/>
              <a:buNone/>
              <a:defRPr b="1">
                <a:solidFill>
                  <a:srgbClr val="161625"/>
                </a:solidFill>
              </a:defRPr>
            </a:lvl4pPr>
            <a:lvl5pPr lvl="4">
              <a:spcBef>
                <a:spcPts val="0"/>
              </a:spcBef>
              <a:spcAft>
                <a:spcPts val="0"/>
              </a:spcAft>
              <a:buClr>
                <a:srgbClr val="161625"/>
              </a:buClr>
              <a:buSzPts val="2800"/>
              <a:buNone/>
              <a:defRPr b="1">
                <a:solidFill>
                  <a:srgbClr val="161625"/>
                </a:solidFill>
              </a:defRPr>
            </a:lvl5pPr>
            <a:lvl6pPr lvl="5">
              <a:spcBef>
                <a:spcPts val="0"/>
              </a:spcBef>
              <a:spcAft>
                <a:spcPts val="0"/>
              </a:spcAft>
              <a:buClr>
                <a:srgbClr val="161625"/>
              </a:buClr>
              <a:buSzPts val="2800"/>
              <a:buNone/>
              <a:defRPr b="1">
                <a:solidFill>
                  <a:srgbClr val="161625"/>
                </a:solidFill>
              </a:defRPr>
            </a:lvl6pPr>
            <a:lvl7pPr lvl="6">
              <a:spcBef>
                <a:spcPts val="0"/>
              </a:spcBef>
              <a:spcAft>
                <a:spcPts val="0"/>
              </a:spcAft>
              <a:buClr>
                <a:srgbClr val="161625"/>
              </a:buClr>
              <a:buSzPts val="2800"/>
              <a:buNone/>
              <a:defRPr b="1">
                <a:solidFill>
                  <a:srgbClr val="161625"/>
                </a:solidFill>
              </a:defRPr>
            </a:lvl7pPr>
            <a:lvl8pPr lvl="7">
              <a:spcBef>
                <a:spcPts val="0"/>
              </a:spcBef>
              <a:spcAft>
                <a:spcPts val="0"/>
              </a:spcAft>
              <a:buClr>
                <a:srgbClr val="161625"/>
              </a:buClr>
              <a:buSzPts val="2800"/>
              <a:buNone/>
              <a:defRPr b="1">
                <a:solidFill>
                  <a:srgbClr val="161625"/>
                </a:solidFill>
              </a:defRPr>
            </a:lvl8pPr>
            <a:lvl9pPr lvl="8">
              <a:spcBef>
                <a:spcPts val="0"/>
              </a:spcBef>
              <a:spcAft>
                <a:spcPts val="0"/>
              </a:spcAft>
              <a:buClr>
                <a:srgbClr val="161625"/>
              </a:buClr>
              <a:buSzPts val="2800"/>
              <a:buNone/>
              <a:defRPr b="1">
                <a:solidFill>
                  <a:srgbClr val="161625"/>
                </a:solidFill>
              </a:defRPr>
            </a:lvl9pPr>
          </a:lstStyle>
          <a:p>
            <a:endParaRPr/>
          </a:p>
        </p:txBody>
      </p:sp>
      <p:sp>
        <p:nvSpPr>
          <p:cNvPr id="54" name="Google Shape;54;p10"/>
          <p:cNvSpPr txBox="1">
            <a:spLocks noGrp="1"/>
          </p:cNvSpPr>
          <p:nvPr>
            <p:ph type="body" idx="1"/>
          </p:nvPr>
        </p:nvSpPr>
        <p:spPr>
          <a:xfrm>
            <a:off x="4417075" y="1311300"/>
            <a:ext cx="4222500" cy="3416400"/>
          </a:xfrm>
          <a:prstGeom prst="rect">
            <a:avLst/>
          </a:prstGeom>
          <a:noFill/>
          <a:ln>
            <a:noFill/>
          </a:ln>
        </p:spPr>
        <p:txBody>
          <a:bodyPr spcFirstLastPara="1" wrap="square" lIns="91425" tIns="91425" rIns="91425" bIns="91425" anchor="ctr" anchorCtr="0">
            <a:noAutofit/>
          </a:bodyPr>
          <a:lstStyle>
            <a:lvl1pPr marL="457200" lvl="0" indent="-368300">
              <a:spcBef>
                <a:spcPts val="0"/>
              </a:spcBef>
              <a:spcAft>
                <a:spcPts val="0"/>
              </a:spcAft>
              <a:buClr>
                <a:srgbClr val="161625"/>
              </a:buClr>
              <a:buSzPts val="2200"/>
              <a:buChar char="●"/>
              <a:defRPr sz="2200" b="1">
                <a:solidFill>
                  <a:srgbClr val="161625"/>
                </a:solidFill>
              </a:defRPr>
            </a:lvl1pPr>
            <a:lvl2pPr marL="914400" lvl="1" indent="-330200">
              <a:spcBef>
                <a:spcPts val="0"/>
              </a:spcBef>
              <a:spcAft>
                <a:spcPts val="0"/>
              </a:spcAft>
              <a:buClr>
                <a:srgbClr val="161625"/>
              </a:buClr>
              <a:buSzPts val="1600"/>
              <a:buChar char="○"/>
              <a:defRPr sz="1600">
                <a:solidFill>
                  <a:srgbClr val="161625"/>
                </a:solidFill>
              </a:defRPr>
            </a:lvl2pPr>
            <a:lvl3pPr marL="1371600" lvl="2" indent="-317500">
              <a:spcBef>
                <a:spcPts val="0"/>
              </a:spcBef>
              <a:spcAft>
                <a:spcPts val="0"/>
              </a:spcAft>
              <a:buClr>
                <a:srgbClr val="161625"/>
              </a:buClr>
              <a:buSzPts val="1400"/>
              <a:buChar char="■"/>
              <a:defRPr>
                <a:solidFill>
                  <a:srgbClr val="161625"/>
                </a:solidFill>
              </a:defRPr>
            </a:lvl3pPr>
            <a:lvl4pPr marL="1828800" lvl="3" indent="-304800">
              <a:spcBef>
                <a:spcPts val="0"/>
              </a:spcBef>
              <a:spcAft>
                <a:spcPts val="0"/>
              </a:spcAft>
              <a:buClr>
                <a:srgbClr val="161625"/>
              </a:buClr>
              <a:buSzPts val="1200"/>
              <a:buChar char="●"/>
              <a:defRPr sz="1200">
                <a:solidFill>
                  <a:srgbClr val="161625"/>
                </a:solidFill>
              </a:defRPr>
            </a:lvl4pPr>
            <a:lvl5pPr marL="2286000" lvl="4" indent="-292100">
              <a:spcBef>
                <a:spcPts val="0"/>
              </a:spcBef>
              <a:spcAft>
                <a:spcPts val="0"/>
              </a:spcAft>
              <a:buClr>
                <a:srgbClr val="161625"/>
              </a:buClr>
              <a:buSzPts val="1000"/>
              <a:buChar char="○"/>
              <a:defRPr sz="1000">
                <a:solidFill>
                  <a:srgbClr val="161625"/>
                </a:solidFill>
              </a:defRPr>
            </a:lvl5pPr>
            <a:lvl6pPr marL="2743200" lvl="5" indent="-285750">
              <a:spcBef>
                <a:spcPts val="0"/>
              </a:spcBef>
              <a:spcAft>
                <a:spcPts val="0"/>
              </a:spcAft>
              <a:buClr>
                <a:srgbClr val="161625"/>
              </a:buClr>
              <a:buSzPts val="900"/>
              <a:buChar char="■"/>
              <a:defRPr sz="900">
                <a:solidFill>
                  <a:srgbClr val="161625"/>
                </a:solidFill>
              </a:defRPr>
            </a:lvl6pPr>
            <a:lvl7pPr marL="3200400" lvl="6" indent="-279400">
              <a:spcBef>
                <a:spcPts val="0"/>
              </a:spcBef>
              <a:spcAft>
                <a:spcPts val="0"/>
              </a:spcAft>
              <a:buClr>
                <a:srgbClr val="161625"/>
              </a:buClr>
              <a:buSzPts val="800"/>
              <a:buChar char="●"/>
              <a:defRPr sz="800">
                <a:solidFill>
                  <a:srgbClr val="161625"/>
                </a:solidFill>
              </a:defRPr>
            </a:lvl7pPr>
            <a:lvl8pPr marL="3657600" lvl="7" indent="-273050">
              <a:spcBef>
                <a:spcPts val="0"/>
              </a:spcBef>
              <a:spcAft>
                <a:spcPts val="0"/>
              </a:spcAft>
              <a:buClr>
                <a:srgbClr val="161625"/>
              </a:buClr>
              <a:buSzPts val="700"/>
              <a:buChar char="○"/>
              <a:defRPr sz="700">
                <a:solidFill>
                  <a:srgbClr val="161625"/>
                </a:solidFill>
              </a:defRPr>
            </a:lvl8pPr>
            <a:lvl9pPr marL="4114800" lvl="8" indent="-260350">
              <a:spcBef>
                <a:spcPts val="0"/>
              </a:spcBef>
              <a:spcAft>
                <a:spcPts val="0"/>
              </a:spcAft>
              <a:buClr>
                <a:srgbClr val="161625"/>
              </a:buClr>
              <a:buSzPts val="500"/>
              <a:buChar char="■"/>
              <a:defRPr sz="500">
                <a:solidFill>
                  <a:srgbClr val="161625"/>
                </a:solidFill>
              </a:defRPr>
            </a:lvl9pPr>
          </a:lstStyle>
          <a:p>
            <a:endParaRPr/>
          </a:p>
        </p:txBody>
      </p:sp>
      <p:pic>
        <p:nvPicPr>
          <p:cNvPr id="55" name="Google Shape;55;p10"/>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56" name="Google Shape;56;p10"/>
          <p:cNvSpPr txBox="1">
            <a:spLocks noGrp="1"/>
          </p:cNvSpPr>
          <p:nvPr>
            <p:ph type="sldNum" idx="12"/>
          </p:nvPr>
        </p:nvSpPr>
        <p:spPr>
          <a:xfrm>
            <a:off x="8404958" y="4557392"/>
            <a:ext cx="548700" cy="393600"/>
          </a:xfrm>
          <a:prstGeom prst="rect">
            <a:avLst/>
          </a:prstGeom>
        </p:spPr>
        <p:txBody>
          <a:bodyPr spcFirstLastPara="1" wrap="square" lIns="91425" tIns="91425" rIns="91425" bIns="91425" anchor="ctr" anchorCtr="0">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marL="0" lvl="0" indent="0" algn="r" rtl="0">
              <a:spcBef>
                <a:spcPts val="0"/>
              </a:spcBef>
              <a:spcAft>
                <a:spcPts val="0"/>
              </a:spcAft>
              <a:buNone/>
            </a:pPr>
            <a:fld id="{00000000-1234-1234-1234-123412341234}" type="slidenum">
              <a:rPr lang="es"/>
              <a:t>‹Nº›</a:t>
            </a:fld>
            <a:endParaRPr/>
          </a:p>
        </p:txBody>
      </p:sp>
      <p:cxnSp>
        <p:nvCxnSpPr>
          <p:cNvPr id="57" name="Google Shape;57;p10"/>
          <p:cNvCxnSpPr/>
          <p:nvPr/>
        </p:nvCxnSpPr>
        <p:spPr>
          <a:xfrm>
            <a:off x="294158" y="4903892"/>
            <a:ext cx="8532900" cy="1200"/>
          </a:xfrm>
          <a:prstGeom prst="straightConnector1">
            <a:avLst/>
          </a:prstGeom>
          <a:noFill/>
          <a:ln w="9525" cap="flat" cmpd="sng">
            <a:solidFill>
              <a:srgbClr val="FF743B"/>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Vacía amarilla">
  <p:cSld name="MAIN_POINT_1">
    <p:bg>
      <p:bgPr>
        <a:solidFill>
          <a:srgbClr val="1D1D30"/>
        </a:solidFill>
        <a:effectLst/>
      </p:bgPr>
    </p:bg>
    <p:spTree>
      <p:nvGrpSpPr>
        <p:cNvPr id="1" name="Shape 63"/>
        <p:cNvGrpSpPr/>
        <p:nvPr/>
      </p:nvGrpSpPr>
      <p:grpSpPr>
        <a:xfrm>
          <a:off x="0" y="0"/>
          <a:ext cx="0" cy="0"/>
          <a:chOff x="0" y="0"/>
          <a:chExt cx="0" cy="0"/>
        </a:xfrm>
      </p:grpSpPr>
      <p:pic>
        <p:nvPicPr>
          <p:cNvPr id="64" name="Google Shape;64;p12"/>
          <p:cNvPicPr preferRelativeResize="0"/>
          <p:nvPr/>
        </p:nvPicPr>
        <p:blipFill rotWithShape="1">
          <a:blip r:embed="rId2">
            <a:alphaModFix/>
          </a:blip>
          <a:srcRect/>
          <a:stretch/>
        </p:blipFill>
        <p:spPr>
          <a:xfrm>
            <a:off x="0" y="-13200"/>
            <a:ext cx="9144000" cy="5143500"/>
          </a:xfrm>
          <a:prstGeom prst="rect">
            <a:avLst/>
          </a:prstGeom>
          <a:noFill/>
          <a:ln>
            <a:noFill/>
          </a:ln>
        </p:spPr>
      </p:pic>
      <p:pic>
        <p:nvPicPr>
          <p:cNvPr id="65" name="Google Shape;65;p12"/>
          <p:cNvPicPr preferRelativeResize="0"/>
          <p:nvPr/>
        </p:nvPicPr>
        <p:blipFill>
          <a:blip r:embed="rId3">
            <a:alphaModFix/>
          </a:blip>
          <a:stretch>
            <a:fillRect/>
          </a:stretch>
        </p:blipFill>
        <p:spPr>
          <a:xfrm>
            <a:off x="7560050" y="263475"/>
            <a:ext cx="1340680" cy="269475"/>
          </a:xfrm>
          <a:prstGeom prst="rect">
            <a:avLst/>
          </a:prstGeom>
          <a:noFill/>
          <a:ln>
            <a:noFill/>
          </a:ln>
        </p:spPr>
      </p:pic>
      <p:sp>
        <p:nvSpPr>
          <p:cNvPr id="66" name="Google Shape;66;p12"/>
          <p:cNvSpPr txBox="1">
            <a:spLocks noGrp="1"/>
          </p:cNvSpPr>
          <p:nvPr>
            <p:ph type="sldNum" idx="12"/>
          </p:nvPr>
        </p:nvSpPr>
        <p:spPr>
          <a:xfrm>
            <a:off x="8404958" y="4557392"/>
            <a:ext cx="548700" cy="393600"/>
          </a:xfrm>
          <a:prstGeom prst="rect">
            <a:avLst/>
          </a:prstGeom>
        </p:spPr>
        <p:txBody>
          <a:bodyPr spcFirstLastPara="1" wrap="square" lIns="91425" tIns="91425" rIns="91425" bIns="91425" anchor="ctr" anchorCtr="0">
            <a:normAutofit/>
          </a:bodyPr>
          <a:lstStyle>
            <a:lvl1pPr lvl="0">
              <a:buNone/>
              <a:defRPr>
                <a:solidFill>
                  <a:srgbClr val="161625"/>
                </a:solidFill>
              </a:defRPr>
            </a:lvl1pPr>
            <a:lvl2pPr lvl="1">
              <a:buNone/>
              <a:defRPr>
                <a:solidFill>
                  <a:srgbClr val="161625"/>
                </a:solidFill>
              </a:defRPr>
            </a:lvl2pPr>
            <a:lvl3pPr lvl="2">
              <a:buNone/>
              <a:defRPr>
                <a:solidFill>
                  <a:srgbClr val="161625"/>
                </a:solidFill>
              </a:defRPr>
            </a:lvl3pPr>
            <a:lvl4pPr lvl="3">
              <a:buNone/>
              <a:defRPr>
                <a:solidFill>
                  <a:srgbClr val="161625"/>
                </a:solidFill>
              </a:defRPr>
            </a:lvl4pPr>
            <a:lvl5pPr lvl="4">
              <a:buNone/>
              <a:defRPr>
                <a:solidFill>
                  <a:srgbClr val="161625"/>
                </a:solidFill>
              </a:defRPr>
            </a:lvl5pPr>
            <a:lvl6pPr lvl="5">
              <a:buNone/>
              <a:defRPr>
                <a:solidFill>
                  <a:srgbClr val="161625"/>
                </a:solidFill>
              </a:defRPr>
            </a:lvl6pPr>
            <a:lvl7pPr lvl="6">
              <a:buNone/>
              <a:defRPr>
                <a:solidFill>
                  <a:srgbClr val="161625"/>
                </a:solidFill>
              </a:defRPr>
            </a:lvl7pPr>
            <a:lvl8pPr lvl="7">
              <a:buNone/>
              <a:defRPr>
                <a:solidFill>
                  <a:srgbClr val="161625"/>
                </a:solidFill>
              </a:defRPr>
            </a:lvl8pPr>
            <a:lvl9pPr lvl="8">
              <a:buNone/>
              <a:defRPr>
                <a:solidFill>
                  <a:srgbClr val="161625"/>
                </a:solidFill>
              </a:defRPr>
            </a:lvl9pPr>
          </a:lstStyle>
          <a:p>
            <a:pPr marL="0" lvl="0" indent="0" algn="r" rtl="0">
              <a:spcBef>
                <a:spcPts val="0"/>
              </a:spcBef>
              <a:spcAft>
                <a:spcPts val="0"/>
              </a:spcAft>
              <a:buNone/>
            </a:pPr>
            <a:fld id="{00000000-1234-1234-1234-123412341234}" type="slidenum">
              <a:rPr lang="es"/>
              <a:t>‹Nº›</a:t>
            </a:fld>
            <a:endParaRPr/>
          </a:p>
        </p:txBody>
      </p:sp>
      <p:cxnSp>
        <p:nvCxnSpPr>
          <p:cNvPr id="67" name="Google Shape;67;p12"/>
          <p:cNvCxnSpPr/>
          <p:nvPr/>
        </p:nvCxnSpPr>
        <p:spPr>
          <a:xfrm>
            <a:off x="294158" y="4903892"/>
            <a:ext cx="8532900" cy="1200"/>
          </a:xfrm>
          <a:prstGeom prst="straightConnector1">
            <a:avLst/>
          </a:prstGeom>
          <a:noFill/>
          <a:ln w="9525" cap="flat" cmpd="sng">
            <a:solidFill>
              <a:srgbClr val="FF743B"/>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inal" type="blank">
  <p:cSld name="BLANK">
    <p:bg>
      <p:bgPr>
        <a:solidFill>
          <a:srgbClr val="1D1D30"/>
        </a:solidFill>
        <a:effectLst/>
      </p:bgPr>
    </p:bg>
    <p:spTree>
      <p:nvGrpSpPr>
        <p:cNvPr id="1" name="Shape 68"/>
        <p:cNvGrpSpPr/>
        <p:nvPr/>
      </p:nvGrpSpPr>
      <p:grpSpPr>
        <a:xfrm>
          <a:off x="0" y="0"/>
          <a:ext cx="0" cy="0"/>
          <a:chOff x="0" y="0"/>
          <a:chExt cx="0" cy="0"/>
        </a:xfrm>
      </p:grpSpPr>
      <p:pic>
        <p:nvPicPr>
          <p:cNvPr id="69" name="Google Shape;69;p13"/>
          <p:cNvPicPr preferRelativeResize="0"/>
          <p:nvPr/>
        </p:nvPicPr>
        <p:blipFill>
          <a:blip r:embed="rId2">
            <a:alphaModFix amt="30000"/>
          </a:blip>
          <a:stretch>
            <a:fillRect/>
          </a:stretch>
        </p:blipFill>
        <p:spPr>
          <a:xfrm>
            <a:off x="0" y="0"/>
            <a:ext cx="9144000" cy="5143503"/>
          </a:xfrm>
          <a:prstGeom prst="rect">
            <a:avLst/>
          </a:prstGeom>
          <a:noFill/>
          <a:ln>
            <a:noFill/>
          </a:ln>
        </p:spPr>
      </p:pic>
      <p:pic>
        <p:nvPicPr>
          <p:cNvPr id="70" name="Google Shape;70;p13" title="KeepcodingColores_RGB 1.png"/>
          <p:cNvPicPr preferRelativeResize="0"/>
          <p:nvPr/>
        </p:nvPicPr>
        <p:blipFill>
          <a:blip r:embed="rId3">
            <a:alphaModFix/>
          </a:blip>
          <a:stretch>
            <a:fillRect/>
          </a:stretch>
        </p:blipFill>
        <p:spPr>
          <a:xfrm>
            <a:off x="843050" y="1453825"/>
            <a:ext cx="7480151" cy="2219975"/>
          </a:xfrm>
          <a:prstGeom prst="rect">
            <a:avLst/>
          </a:prstGeom>
          <a:noFill/>
          <a:ln>
            <a:noFill/>
          </a:ln>
        </p:spPr>
      </p:pic>
      <p:sp>
        <p:nvSpPr>
          <p:cNvPr id="71" name="Google Shape;71;p13"/>
          <p:cNvSpPr/>
          <p:nvPr/>
        </p:nvSpPr>
        <p:spPr>
          <a:xfrm>
            <a:off x="25" y="4866050"/>
            <a:ext cx="9144000" cy="277500"/>
          </a:xfrm>
          <a:prstGeom prst="rect">
            <a:avLst/>
          </a:prstGeom>
          <a:solidFill>
            <a:srgbClr val="1D1D3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72" name="Google Shape;72;p13"/>
          <p:cNvPicPr preferRelativeResize="0"/>
          <p:nvPr/>
        </p:nvPicPr>
        <p:blipFill>
          <a:blip r:embed="rId4">
            <a:alphaModFix/>
          </a:blip>
          <a:stretch>
            <a:fillRect/>
          </a:stretch>
        </p:blipFill>
        <p:spPr>
          <a:xfrm>
            <a:off x="1580498" y="4893923"/>
            <a:ext cx="221751" cy="221776"/>
          </a:xfrm>
          <a:prstGeom prst="rect">
            <a:avLst/>
          </a:prstGeom>
          <a:noFill/>
          <a:ln>
            <a:noFill/>
          </a:ln>
        </p:spPr>
      </p:pic>
      <p:sp>
        <p:nvSpPr>
          <p:cNvPr id="73" name="Google Shape;73;p13"/>
          <p:cNvSpPr txBox="1"/>
          <p:nvPr/>
        </p:nvSpPr>
        <p:spPr>
          <a:xfrm>
            <a:off x="1802250" y="4866063"/>
            <a:ext cx="1308900" cy="27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000">
                <a:solidFill>
                  <a:schemeClr val="lt1"/>
                </a:solidFill>
              </a:rPr>
              <a:t>www.keepcoding.io</a:t>
            </a:r>
            <a:endParaRPr sz="1000">
              <a:solidFill>
                <a:schemeClr val="lt1"/>
              </a:solidFill>
            </a:endParaRPr>
          </a:p>
        </p:txBody>
      </p:sp>
      <p:sp>
        <p:nvSpPr>
          <p:cNvPr id="74" name="Google Shape;74;p13"/>
          <p:cNvSpPr txBox="1"/>
          <p:nvPr/>
        </p:nvSpPr>
        <p:spPr>
          <a:xfrm>
            <a:off x="3823325" y="4866050"/>
            <a:ext cx="1497900" cy="27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000">
                <a:solidFill>
                  <a:schemeClr val="lt1"/>
                </a:solidFill>
              </a:rPr>
              <a:t>cursos@keepcoding.io</a:t>
            </a:r>
            <a:endParaRPr sz="1000">
              <a:solidFill>
                <a:schemeClr val="lt1"/>
              </a:solidFill>
            </a:endParaRPr>
          </a:p>
        </p:txBody>
      </p:sp>
      <p:pic>
        <p:nvPicPr>
          <p:cNvPr id="75" name="Google Shape;75;p13"/>
          <p:cNvPicPr preferRelativeResize="0"/>
          <p:nvPr/>
        </p:nvPicPr>
        <p:blipFill>
          <a:blip r:embed="rId5">
            <a:alphaModFix/>
          </a:blip>
          <a:stretch>
            <a:fillRect/>
          </a:stretch>
        </p:blipFill>
        <p:spPr>
          <a:xfrm>
            <a:off x="3601575" y="4893925"/>
            <a:ext cx="221750" cy="221750"/>
          </a:xfrm>
          <a:prstGeom prst="rect">
            <a:avLst/>
          </a:prstGeom>
          <a:noFill/>
          <a:ln>
            <a:noFill/>
          </a:ln>
        </p:spPr>
      </p:pic>
      <p:sp>
        <p:nvSpPr>
          <p:cNvPr id="76" name="Google Shape;76;p13"/>
          <p:cNvSpPr txBox="1"/>
          <p:nvPr/>
        </p:nvSpPr>
        <p:spPr>
          <a:xfrm>
            <a:off x="5967675" y="4866025"/>
            <a:ext cx="1497900" cy="27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s" sz="1000">
                <a:solidFill>
                  <a:schemeClr val="lt1"/>
                </a:solidFill>
                <a:highlight>
                  <a:srgbClr val="161625"/>
                </a:highlight>
              </a:rPr>
              <a:t>(+34) 916 33 1779</a:t>
            </a:r>
            <a:endParaRPr sz="1000">
              <a:solidFill>
                <a:schemeClr val="lt1"/>
              </a:solidFill>
            </a:endParaRPr>
          </a:p>
        </p:txBody>
      </p:sp>
      <p:pic>
        <p:nvPicPr>
          <p:cNvPr id="77" name="Google Shape;77;p13"/>
          <p:cNvPicPr preferRelativeResize="0"/>
          <p:nvPr/>
        </p:nvPicPr>
        <p:blipFill>
          <a:blip r:embed="rId6">
            <a:alphaModFix/>
          </a:blip>
          <a:stretch>
            <a:fillRect/>
          </a:stretch>
        </p:blipFill>
        <p:spPr>
          <a:xfrm>
            <a:off x="5783875" y="4893938"/>
            <a:ext cx="221750" cy="2217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1D1D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None/>
              <a:defRPr sz="2800" b="1">
                <a:solidFill>
                  <a:schemeClr val="lt1"/>
                </a:solidFill>
              </a:defRPr>
            </a:lvl1pPr>
            <a:lvl2pPr lvl="1">
              <a:spcBef>
                <a:spcPts val="0"/>
              </a:spcBef>
              <a:spcAft>
                <a:spcPts val="0"/>
              </a:spcAft>
              <a:buClr>
                <a:schemeClr val="lt1"/>
              </a:buClr>
              <a:buSzPts val="2800"/>
              <a:buNone/>
              <a:defRPr sz="2800" b="1">
                <a:solidFill>
                  <a:schemeClr val="lt1"/>
                </a:solidFill>
              </a:defRPr>
            </a:lvl2pPr>
            <a:lvl3pPr lvl="2">
              <a:spcBef>
                <a:spcPts val="0"/>
              </a:spcBef>
              <a:spcAft>
                <a:spcPts val="0"/>
              </a:spcAft>
              <a:buClr>
                <a:schemeClr val="lt1"/>
              </a:buClr>
              <a:buSzPts val="2800"/>
              <a:buNone/>
              <a:defRPr sz="2800" b="1">
                <a:solidFill>
                  <a:schemeClr val="lt1"/>
                </a:solidFill>
              </a:defRPr>
            </a:lvl3pPr>
            <a:lvl4pPr lvl="3">
              <a:spcBef>
                <a:spcPts val="0"/>
              </a:spcBef>
              <a:spcAft>
                <a:spcPts val="0"/>
              </a:spcAft>
              <a:buClr>
                <a:schemeClr val="lt1"/>
              </a:buClr>
              <a:buSzPts val="2800"/>
              <a:buNone/>
              <a:defRPr sz="2800" b="1">
                <a:solidFill>
                  <a:schemeClr val="lt1"/>
                </a:solidFill>
              </a:defRPr>
            </a:lvl4pPr>
            <a:lvl5pPr lvl="4">
              <a:spcBef>
                <a:spcPts val="0"/>
              </a:spcBef>
              <a:spcAft>
                <a:spcPts val="0"/>
              </a:spcAft>
              <a:buClr>
                <a:schemeClr val="lt1"/>
              </a:buClr>
              <a:buSzPts val="2800"/>
              <a:buNone/>
              <a:defRPr sz="2800" b="1">
                <a:solidFill>
                  <a:schemeClr val="lt1"/>
                </a:solidFill>
              </a:defRPr>
            </a:lvl5pPr>
            <a:lvl6pPr lvl="5">
              <a:spcBef>
                <a:spcPts val="0"/>
              </a:spcBef>
              <a:spcAft>
                <a:spcPts val="0"/>
              </a:spcAft>
              <a:buClr>
                <a:schemeClr val="lt1"/>
              </a:buClr>
              <a:buSzPts val="2800"/>
              <a:buNone/>
              <a:defRPr sz="2800" b="1">
                <a:solidFill>
                  <a:schemeClr val="lt1"/>
                </a:solidFill>
              </a:defRPr>
            </a:lvl6pPr>
            <a:lvl7pPr lvl="6">
              <a:spcBef>
                <a:spcPts val="0"/>
              </a:spcBef>
              <a:spcAft>
                <a:spcPts val="0"/>
              </a:spcAft>
              <a:buClr>
                <a:schemeClr val="lt1"/>
              </a:buClr>
              <a:buSzPts val="2800"/>
              <a:buNone/>
              <a:defRPr sz="2800" b="1">
                <a:solidFill>
                  <a:schemeClr val="lt1"/>
                </a:solidFill>
              </a:defRPr>
            </a:lvl7pPr>
            <a:lvl8pPr lvl="7">
              <a:spcBef>
                <a:spcPts val="0"/>
              </a:spcBef>
              <a:spcAft>
                <a:spcPts val="0"/>
              </a:spcAft>
              <a:buClr>
                <a:schemeClr val="lt1"/>
              </a:buClr>
              <a:buSzPts val="2800"/>
              <a:buNone/>
              <a:defRPr sz="2800" b="1">
                <a:solidFill>
                  <a:schemeClr val="lt1"/>
                </a:solidFill>
              </a:defRPr>
            </a:lvl8pPr>
            <a:lvl9pPr lvl="8">
              <a:spcBef>
                <a:spcPts val="0"/>
              </a:spcBef>
              <a:spcAft>
                <a:spcPts val="0"/>
              </a:spcAft>
              <a:buClr>
                <a:schemeClr val="lt1"/>
              </a:buClr>
              <a:buSzPts val="2800"/>
              <a:buNone/>
              <a:defRPr sz="2800" b="1">
                <a:solidFill>
                  <a:schemeClr val="lt1"/>
                </a:solidFill>
              </a:defRPr>
            </a:lvl9pPr>
          </a:lstStyle>
          <a:p>
            <a:endParaRPr/>
          </a:p>
        </p:txBody>
      </p:sp>
      <p:sp>
        <p:nvSpPr>
          <p:cNvPr id="7" name="Google Shape;7;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
        <p:nvSpPr>
          <p:cNvPr id="8" name="Google Shape;8;p1"/>
          <p:cNvSpPr txBox="1">
            <a:spLocks noGrp="1"/>
          </p:cNvSpPr>
          <p:nvPr>
            <p:ph type="body" idx="1"/>
          </p:nvPr>
        </p:nvSpPr>
        <p:spPr>
          <a:xfrm>
            <a:off x="414050" y="1017713"/>
            <a:ext cx="4222500" cy="3416400"/>
          </a:xfrm>
          <a:prstGeom prst="rect">
            <a:avLst/>
          </a:prstGeom>
          <a:noFill/>
          <a:ln>
            <a:noFill/>
          </a:ln>
        </p:spPr>
        <p:txBody>
          <a:bodyPr spcFirstLastPara="1" wrap="square" lIns="91425" tIns="91425" rIns="91425" bIns="91425" anchor="ctr" anchorCtr="0">
            <a:noAutofit/>
          </a:bodyPr>
          <a:lstStyle>
            <a:lvl1pPr marL="457200" lvl="0" indent="-330200">
              <a:spcBef>
                <a:spcPts val="0"/>
              </a:spcBef>
              <a:spcAft>
                <a:spcPts val="0"/>
              </a:spcAft>
              <a:buClr>
                <a:schemeClr val="lt1"/>
              </a:buClr>
              <a:buSzPts val="1600"/>
              <a:buChar char="●"/>
              <a:defRPr sz="1600">
                <a:solidFill>
                  <a:schemeClr val="lt1"/>
                </a:solidFill>
              </a:defRPr>
            </a:lvl1pPr>
            <a:lvl2pPr marL="914400" lvl="1" indent="-317500">
              <a:spcBef>
                <a:spcPts val="0"/>
              </a:spcBef>
              <a:spcAft>
                <a:spcPts val="0"/>
              </a:spcAft>
              <a:buClr>
                <a:schemeClr val="lt1"/>
              </a:buClr>
              <a:buSzPts val="1400"/>
              <a:buChar char="○"/>
              <a:defRPr sz="1400">
                <a:solidFill>
                  <a:schemeClr val="lt1"/>
                </a:solidFill>
              </a:defRPr>
            </a:lvl2pPr>
            <a:lvl3pPr marL="1371600" lvl="2" indent="-304800">
              <a:spcBef>
                <a:spcPts val="0"/>
              </a:spcBef>
              <a:spcAft>
                <a:spcPts val="0"/>
              </a:spcAft>
              <a:buClr>
                <a:schemeClr val="lt1"/>
              </a:buClr>
              <a:buSzPts val="1200"/>
              <a:buChar char="■"/>
              <a:defRPr sz="12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85750">
              <a:spcBef>
                <a:spcPts val="0"/>
              </a:spcBef>
              <a:spcAft>
                <a:spcPts val="0"/>
              </a:spcAft>
              <a:buClr>
                <a:schemeClr val="lt1"/>
              </a:buClr>
              <a:buSzPts val="900"/>
              <a:buChar char="○"/>
              <a:defRPr sz="900">
                <a:solidFill>
                  <a:schemeClr val="lt1"/>
                </a:solidFill>
              </a:defRPr>
            </a:lvl5pPr>
            <a:lvl6pPr marL="2743200" lvl="5" indent="-279400">
              <a:spcBef>
                <a:spcPts val="0"/>
              </a:spcBef>
              <a:spcAft>
                <a:spcPts val="0"/>
              </a:spcAft>
              <a:buClr>
                <a:schemeClr val="lt1"/>
              </a:buClr>
              <a:buSzPts val="800"/>
              <a:buChar char="■"/>
              <a:defRPr sz="800">
                <a:solidFill>
                  <a:schemeClr val="lt1"/>
                </a:solidFill>
              </a:defRPr>
            </a:lvl6pPr>
            <a:lvl7pPr marL="3200400" lvl="6" indent="-273050">
              <a:spcBef>
                <a:spcPts val="0"/>
              </a:spcBef>
              <a:spcAft>
                <a:spcPts val="0"/>
              </a:spcAft>
              <a:buClr>
                <a:schemeClr val="lt1"/>
              </a:buClr>
              <a:buSzPts val="700"/>
              <a:buChar char="●"/>
              <a:defRPr sz="700">
                <a:solidFill>
                  <a:schemeClr val="lt1"/>
                </a:solidFill>
              </a:defRPr>
            </a:lvl7pPr>
            <a:lvl8pPr marL="3657600" lvl="7" indent="-266700">
              <a:spcBef>
                <a:spcPts val="0"/>
              </a:spcBef>
              <a:spcAft>
                <a:spcPts val="0"/>
              </a:spcAft>
              <a:buClr>
                <a:schemeClr val="lt1"/>
              </a:buClr>
              <a:buSzPts val="600"/>
              <a:buChar char="○"/>
              <a:defRPr sz="600">
                <a:solidFill>
                  <a:schemeClr val="lt1"/>
                </a:solidFill>
              </a:defRPr>
            </a:lvl8pPr>
            <a:lvl9pPr marL="4114800" lvl="8" indent="-260350">
              <a:spcBef>
                <a:spcPts val="0"/>
              </a:spcBef>
              <a:spcAft>
                <a:spcPts val="0"/>
              </a:spcAft>
              <a:buClr>
                <a:schemeClr val="lt1"/>
              </a:buClr>
              <a:buSzPts val="500"/>
              <a:buChar char="■"/>
              <a:defRPr sz="500">
                <a:solidFill>
                  <a:schemeClr val="lt1"/>
                </a:solidFil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6" r:id="rId5"/>
    <p:sldLayoutId id="2147483658" r:id="rId6"/>
    <p:sldLayoutId id="2147483659"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3" name="CuadroTexto 2">
            <a:extLst>
              <a:ext uri="{FF2B5EF4-FFF2-40B4-BE49-F238E27FC236}">
                <a16:creationId xmlns:a16="http://schemas.microsoft.com/office/drawing/2014/main" id="{27617171-793B-EA2C-AB30-D6104AEE3938}"/>
              </a:ext>
            </a:extLst>
          </p:cNvPr>
          <p:cNvSpPr txBox="1"/>
          <p:nvPr/>
        </p:nvSpPr>
        <p:spPr>
          <a:xfrm>
            <a:off x="450236" y="3417749"/>
            <a:ext cx="8243528" cy="1354217"/>
          </a:xfrm>
          <a:prstGeom prst="rect">
            <a:avLst/>
          </a:prstGeom>
          <a:noFill/>
        </p:spPr>
        <p:txBody>
          <a:bodyPr wrap="square">
            <a:spAutoFit/>
          </a:bodyPr>
          <a:lstStyle/>
          <a:p>
            <a:pPr marL="0" lvl="0" indent="0" algn="l" rtl="0">
              <a:spcBef>
                <a:spcPts val="0"/>
              </a:spcBef>
              <a:spcAft>
                <a:spcPts val="0"/>
              </a:spcAft>
              <a:buNone/>
            </a:pPr>
            <a:r>
              <a:rPr lang="es-ES" sz="2800" b="0" dirty="0">
                <a:solidFill>
                  <a:schemeClr val="bg1"/>
                </a:solidFill>
                <a:latin typeface="Roboto" panose="02000000000000000000" pitchFamily="2" charset="0"/>
                <a:ea typeface="Roboto" panose="02000000000000000000" pitchFamily="2" charset="0"/>
              </a:rPr>
              <a:t>Desarrollo web Full </a:t>
            </a:r>
            <a:r>
              <a:rPr lang="es-ES" sz="2800" b="0" dirty="0" err="1">
                <a:solidFill>
                  <a:schemeClr val="bg1"/>
                </a:solidFill>
                <a:latin typeface="Roboto" panose="02000000000000000000" pitchFamily="2" charset="0"/>
                <a:ea typeface="Roboto" panose="02000000000000000000" pitchFamily="2" charset="0"/>
              </a:rPr>
              <a:t>Stack</a:t>
            </a:r>
            <a:endParaRPr lang="es-ES" sz="2800" b="0" dirty="0">
              <a:solidFill>
                <a:schemeClr val="bg1"/>
              </a:solidFill>
              <a:latin typeface="Roboto" panose="02000000000000000000" pitchFamily="2" charset="0"/>
              <a:ea typeface="Roboto" panose="02000000000000000000" pitchFamily="2" charset="0"/>
            </a:endParaRPr>
          </a:p>
          <a:p>
            <a:pPr marL="0" lvl="0" indent="0" algn="l" rtl="0">
              <a:spcBef>
                <a:spcPts val="0"/>
              </a:spcBef>
              <a:spcAft>
                <a:spcPts val="0"/>
              </a:spcAft>
              <a:buNone/>
            </a:pPr>
            <a:r>
              <a:rPr lang="es-ES" sz="5400" b="0" dirty="0">
                <a:solidFill>
                  <a:srgbClr val="F6FE8C"/>
                </a:solidFill>
                <a:latin typeface="Roboto" panose="02000000000000000000" pitchFamily="2" charset="0"/>
                <a:ea typeface="Roboto" panose="02000000000000000000" pitchFamily="2" charset="0"/>
              </a:rPr>
              <a:t>Modelado de datos y 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E0C42F30-6531-BA05-5038-6C3F7EBE88BA}"/>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9C8674C4-BA6A-40B5-2A67-1ED8AAC93F94}"/>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Entidad/Relación V – Cardinalidad I</a:t>
            </a:r>
            <a:endParaRPr sz="2500" dirty="0">
              <a:latin typeface="Roboto" panose="02000000000000000000" pitchFamily="2" charset="0"/>
              <a:ea typeface="Roboto" panose="02000000000000000000" pitchFamily="2" charset="0"/>
            </a:endParaRPr>
          </a:p>
        </p:txBody>
      </p:sp>
      <p:sp>
        <p:nvSpPr>
          <p:cNvPr id="6" name="Google Shape;28;p7">
            <a:extLst>
              <a:ext uri="{FF2B5EF4-FFF2-40B4-BE49-F238E27FC236}">
                <a16:creationId xmlns:a16="http://schemas.microsoft.com/office/drawing/2014/main" id="{C1D3331F-9108-E1F9-E8F4-C6452871ACEB}"/>
              </a:ext>
            </a:extLst>
          </p:cNvPr>
          <p:cNvSpPr txBox="1">
            <a:spLocks noGrp="1"/>
          </p:cNvSpPr>
          <p:nvPr>
            <p:ph type="body" idx="1"/>
          </p:nvPr>
        </p:nvSpPr>
        <p:spPr>
          <a:xfrm>
            <a:off x="503750" y="1056167"/>
            <a:ext cx="7873200" cy="3511983"/>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Define la naturaleza de la relación, es decir, como se propagan las claves primarias entre entidades:</a:t>
            </a:r>
          </a:p>
          <a:p>
            <a:pPr marL="285750" indent="-285750">
              <a:lnSpc>
                <a:spcPct val="107000"/>
              </a:lnSpc>
              <a:spcAft>
                <a:spcPts val="800"/>
              </a:spcAft>
              <a:buFontTx/>
              <a:buChar char="-"/>
            </a:pPr>
            <a:r>
              <a:rPr lang="es-ES" sz="1400" b="1" kern="100" dirty="0">
                <a:latin typeface="Roboto" panose="02000000000000000000" pitchFamily="2" charset="0"/>
                <a:ea typeface="Roboto" panose="02000000000000000000" pitchFamily="2" charset="0"/>
                <a:cs typeface="Times New Roman" panose="02020603050405020304" pitchFamily="18" charset="0"/>
              </a:rPr>
              <a:t>1:1</a:t>
            </a:r>
            <a:r>
              <a:rPr lang="es-ES" sz="1400" kern="100" dirty="0">
                <a:latin typeface="Roboto" panose="02000000000000000000" pitchFamily="2" charset="0"/>
                <a:ea typeface="Roboto" panose="02000000000000000000" pitchFamily="2" charset="0"/>
                <a:cs typeface="Times New Roman" panose="02020603050405020304" pitchFamily="18" charset="0"/>
              </a:rPr>
              <a:t> – De uno a uno. Ambas claves se propagan. Este tipo de relación se utiliza para extender la información que una tabla puede almacenar. En este caso, ambos registros quedan relacionados entre sí.</a:t>
            </a: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285750" indent="-285750">
              <a:lnSpc>
                <a:spcPct val="107000"/>
              </a:lnSpc>
              <a:spcAft>
                <a:spcPts val="800"/>
              </a:spcAft>
              <a:buFontTx/>
              <a:buChar char="-"/>
            </a:pPr>
            <a:r>
              <a:rPr lang="es-ES" sz="1400" b="1" kern="100" dirty="0">
                <a:latin typeface="Roboto" panose="02000000000000000000" pitchFamily="2" charset="0"/>
                <a:ea typeface="Roboto" panose="02000000000000000000" pitchFamily="2" charset="0"/>
                <a:cs typeface="Times New Roman" panose="02020603050405020304" pitchFamily="18" charset="0"/>
              </a:rPr>
              <a:t>1:N </a:t>
            </a:r>
            <a:r>
              <a:rPr lang="es-ES" sz="1400" kern="100" dirty="0">
                <a:latin typeface="Roboto" panose="02000000000000000000" pitchFamily="2" charset="0"/>
                <a:ea typeface="Roboto" panose="02000000000000000000" pitchFamily="2" charset="0"/>
                <a:cs typeface="Times New Roman" panose="02020603050405020304" pitchFamily="18" charset="0"/>
              </a:rPr>
              <a:t>– De uno a muchos. La clave primaria solo se propaga en una dirección. Se utiliza cuando un solo registro de una tabla puede relacionarse con varios de otra.</a:t>
            </a:r>
          </a:p>
          <a:p>
            <a:pPr marL="742950" lvl="1" indent="-285750">
              <a:lnSpc>
                <a:spcPct val="107000"/>
              </a:lnSpc>
              <a:spcAft>
                <a:spcPts val="800"/>
              </a:spcAft>
              <a:buFontTx/>
              <a:buChar char="-"/>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285750" indent="-285750">
              <a:lnSpc>
                <a:spcPct val="107000"/>
              </a:lnSpc>
              <a:spcAft>
                <a:spcPts val="800"/>
              </a:spcAft>
              <a:buFontTx/>
              <a:buChar char="-"/>
            </a:pPr>
            <a:r>
              <a:rPr lang="es-ES" sz="1400" b="1" kern="100" dirty="0">
                <a:latin typeface="Roboto" panose="02000000000000000000" pitchFamily="2" charset="0"/>
                <a:ea typeface="Roboto" panose="02000000000000000000" pitchFamily="2" charset="0"/>
                <a:cs typeface="Times New Roman" panose="02020603050405020304" pitchFamily="18" charset="0"/>
              </a:rPr>
              <a:t>N:N </a:t>
            </a:r>
            <a:r>
              <a:rPr lang="es-ES" sz="1400" kern="100" dirty="0">
                <a:latin typeface="Roboto" panose="02000000000000000000" pitchFamily="2" charset="0"/>
                <a:ea typeface="Roboto" panose="02000000000000000000" pitchFamily="2" charset="0"/>
                <a:cs typeface="Times New Roman" panose="02020603050405020304" pitchFamily="18" charset="0"/>
              </a:rPr>
              <a:t>– De muchos a muchos. Se utiliza cuando varias líneas de una tabla pueden relacionarse con varias líneas de otra tabla. Desencadena en una tabla nueva.</a:t>
            </a:r>
          </a:p>
        </p:txBody>
      </p:sp>
      <p:pic>
        <p:nvPicPr>
          <p:cNvPr id="7" name="Imagen 6">
            <a:extLst>
              <a:ext uri="{FF2B5EF4-FFF2-40B4-BE49-F238E27FC236}">
                <a16:creationId xmlns:a16="http://schemas.microsoft.com/office/drawing/2014/main" id="{0C2460DC-43AD-58E8-33DF-4AF34F0EB74B}"/>
              </a:ext>
            </a:extLst>
          </p:cNvPr>
          <p:cNvPicPr>
            <a:picLocks noChangeAspect="1"/>
          </p:cNvPicPr>
          <p:nvPr/>
        </p:nvPicPr>
        <p:blipFill>
          <a:blip r:embed="rId3"/>
          <a:stretch>
            <a:fillRect/>
          </a:stretch>
        </p:blipFill>
        <p:spPr>
          <a:xfrm>
            <a:off x="4065226" y="2297406"/>
            <a:ext cx="1013548" cy="274344"/>
          </a:xfrm>
          <a:prstGeom prst="rect">
            <a:avLst/>
          </a:prstGeom>
        </p:spPr>
      </p:pic>
      <p:pic>
        <p:nvPicPr>
          <p:cNvPr id="8" name="Imagen 7">
            <a:extLst>
              <a:ext uri="{FF2B5EF4-FFF2-40B4-BE49-F238E27FC236}">
                <a16:creationId xmlns:a16="http://schemas.microsoft.com/office/drawing/2014/main" id="{79D252FB-D9E6-95E1-3FD4-5A9173E2FF28}"/>
              </a:ext>
            </a:extLst>
          </p:cNvPr>
          <p:cNvPicPr>
            <a:picLocks noChangeAspect="1"/>
          </p:cNvPicPr>
          <p:nvPr/>
        </p:nvPicPr>
        <p:blipFill>
          <a:blip r:embed="rId3"/>
          <a:stretch>
            <a:fillRect/>
          </a:stretch>
        </p:blipFill>
        <p:spPr>
          <a:xfrm>
            <a:off x="4065226" y="2297406"/>
            <a:ext cx="1013548" cy="274344"/>
          </a:xfrm>
          <a:prstGeom prst="rect">
            <a:avLst/>
          </a:prstGeom>
        </p:spPr>
      </p:pic>
      <p:pic>
        <p:nvPicPr>
          <p:cNvPr id="9" name="Imagen 8">
            <a:extLst>
              <a:ext uri="{FF2B5EF4-FFF2-40B4-BE49-F238E27FC236}">
                <a16:creationId xmlns:a16="http://schemas.microsoft.com/office/drawing/2014/main" id="{67E6FA84-5113-10BA-56DE-D81068B17577}"/>
              </a:ext>
            </a:extLst>
          </p:cNvPr>
          <p:cNvPicPr>
            <a:picLocks noChangeAspect="1"/>
          </p:cNvPicPr>
          <p:nvPr/>
        </p:nvPicPr>
        <p:blipFill>
          <a:blip r:embed="rId4"/>
          <a:stretch>
            <a:fillRect/>
          </a:stretch>
        </p:blipFill>
        <p:spPr>
          <a:xfrm>
            <a:off x="4122381" y="3356572"/>
            <a:ext cx="899238" cy="213378"/>
          </a:xfrm>
          <a:prstGeom prst="rect">
            <a:avLst/>
          </a:prstGeom>
        </p:spPr>
      </p:pic>
    </p:spTree>
    <p:extLst>
      <p:ext uri="{BB962C8B-B14F-4D97-AF65-F5344CB8AC3E}">
        <p14:creationId xmlns:p14="http://schemas.microsoft.com/office/powerpoint/2010/main" val="891004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3FB4D5DE-D737-FF74-E38E-87344388C3D2}"/>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A26B0799-F3D6-410A-9D93-FB7134AA48C3}"/>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Entidad/Relación VI – Cardinalidad II</a:t>
            </a:r>
            <a:endParaRPr sz="2500" dirty="0">
              <a:latin typeface="Roboto" panose="02000000000000000000" pitchFamily="2" charset="0"/>
              <a:ea typeface="Roboto" panose="02000000000000000000" pitchFamily="2" charset="0"/>
            </a:endParaRPr>
          </a:p>
        </p:txBody>
      </p:sp>
      <p:sp>
        <p:nvSpPr>
          <p:cNvPr id="6" name="Google Shape;28;p7">
            <a:extLst>
              <a:ext uri="{FF2B5EF4-FFF2-40B4-BE49-F238E27FC236}">
                <a16:creationId xmlns:a16="http://schemas.microsoft.com/office/drawing/2014/main" id="{2BECACC8-13F3-EF97-4E0E-C6B11EC67216}"/>
              </a:ext>
            </a:extLst>
          </p:cNvPr>
          <p:cNvSpPr txBox="1">
            <a:spLocks noGrp="1"/>
          </p:cNvSpPr>
          <p:nvPr>
            <p:ph type="body" idx="1"/>
          </p:nvPr>
        </p:nvSpPr>
        <p:spPr>
          <a:xfrm>
            <a:off x="503750" y="1056167"/>
            <a:ext cx="7873200" cy="3511983"/>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Volviendo al ejemplo del </a:t>
            </a:r>
            <a:r>
              <a:rPr lang="es-ES" b="1" kern="100" dirty="0">
                <a:solidFill>
                  <a:srgbClr val="0D5BDC"/>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a:t>
            </a: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que</a:t>
            </a: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EF8600"/>
                </a:solidFill>
                <a:latin typeface="Roboto" panose="02000000000000000000" pitchFamily="2" charset="0"/>
                <a:ea typeface="Roboto" panose="02000000000000000000" pitchFamily="2" charset="0"/>
                <a:cs typeface="Times New Roman" panose="02020603050405020304" pitchFamily="18" charset="0"/>
              </a:rPr>
              <a:t>estudia</a:t>
            </a: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a:t>
            </a: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un</a:t>
            </a: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D5BDC"/>
                </a:solidFill>
                <a:latin typeface="Roboto" panose="02000000000000000000" pitchFamily="2" charset="0"/>
                <a:ea typeface="Roboto" panose="02000000000000000000" pitchFamily="2" charset="0"/>
                <a:cs typeface="Times New Roman" panose="02020603050405020304" pitchFamily="18" charset="0"/>
              </a:rPr>
              <a:t>curso</a:t>
            </a: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 hemos visto que la clave se propaga desde </a:t>
            </a:r>
            <a:r>
              <a:rPr lang="es-ES" b="1" kern="100" dirty="0">
                <a:solidFill>
                  <a:srgbClr val="0D5BDC"/>
                </a:solidFill>
                <a:latin typeface="Roboto" panose="02000000000000000000" pitchFamily="2" charset="0"/>
                <a:ea typeface="Roboto" panose="02000000000000000000" pitchFamily="2" charset="0"/>
                <a:cs typeface="Times New Roman" panose="02020603050405020304" pitchFamily="18" charset="0"/>
              </a:rPr>
              <a:t>curso</a:t>
            </a: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a:t>
            </a: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hasta</a:t>
            </a: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D5BDC"/>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 pero no de </a:t>
            </a:r>
            <a:r>
              <a:rPr lang="es-ES" b="1" kern="100" dirty="0">
                <a:solidFill>
                  <a:srgbClr val="0D5BDC"/>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a:t>
            </a: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a</a:t>
            </a: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D5BDC"/>
                </a:solidFill>
                <a:latin typeface="Roboto" panose="02000000000000000000" pitchFamily="2" charset="0"/>
                <a:ea typeface="Roboto" panose="02000000000000000000" pitchFamily="2" charset="0"/>
                <a:cs typeface="Times New Roman" panose="02020603050405020304" pitchFamily="18" charset="0"/>
              </a:rPr>
              <a:t>curso</a:t>
            </a:r>
            <a:r>
              <a:rPr lang="es-ES" kern="100" dirty="0">
                <a:solidFill>
                  <a:srgbClr val="595959"/>
                </a:solidFill>
                <a:latin typeface="Roboto" panose="02000000000000000000" pitchFamily="2" charset="0"/>
                <a:ea typeface="Roboto" panose="02000000000000000000" pitchFamily="2" charset="0"/>
                <a:cs typeface="Times New Roman" panose="02020603050405020304" pitchFamily="18" charset="0"/>
              </a:rPr>
              <a:t>. </a:t>
            </a: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Pero ¿por qué? Veamos ambas posibilidades:</a:t>
            </a:r>
          </a:p>
          <a:p>
            <a:pPr marL="342900" lvl="1" indent="-342900">
              <a:lnSpc>
                <a:spcPct val="107000"/>
              </a:lnSpc>
              <a:spcAft>
                <a:spcPts val="800"/>
              </a:spcAft>
              <a:buFont typeface="+mj-lt"/>
              <a:buAutoNum type="alphaUcPeriod"/>
            </a:pP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                                                                                       y</a:t>
            </a:r>
          </a:p>
          <a:p>
            <a:pPr marL="342900" lvl="1" indent="-342900">
              <a:lnSpc>
                <a:spcPct val="107000"/>
              </a:lnSpc>
              <a:spcAft>
                <a:spcPts val="800"/>
              </a:spcAft>
              <a:buFont typeface="+mj-lt"/>
              <a:buAutoNum type="alphaUcPeriod"/>
            </a:pPr>
            <a:endPar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pPr marL="342900" lvl="1" indent="-342900">
              <a:lnSpc>
                <a:spcPct val="107000"/>
              </a:lnSpc>
              <a:spcAft>
                <a:spcPts val="800"/>
              </a:spcAft>
              <a:buFont typeface="+mj-lt"/>
              <a:buAutoNum type="alphaUcPeriod"/>
            </a:pPr>
            <a:endPar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pPr marL="342900" lvl="1" indent="-342900">
              <a:lnSpc>
                <a:spcPct val="107000"/>
              </a:lnSpc>
              <a:spcAft>
                <a:spcPts val="800"/>
              </a:spcAft>
              <a:buFont typeface="+mj-lt"/>
              <a:buAutoNum type="alphaUcPeriod"/>
            </a:pP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                                                             y</a:t>
            </a:r>
          </a:p>
          <a:p>
            <a:pPr marL="342900" lvl="1" indent="-342900">
              <a:lnSpc>
                <a:spcPct val="107000"/>
              </a:lnSpc>
              <a:spcAft>
                <a:spcPts val="800"/>
              </a:spcAft>
              <a:buFont typeface="+mj-lt"/>
              <a:buAutoNum type="alphaUcPeriod"/>
            </a:pPr>
            <a:endPar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pPr marL="342900" lvl="1" indent="-342900">
              <a:lnSpc>
                <a:spcPct val="107000"/>
              </a:lnSpc>
              <a:spcAft>
                <a:spcPts val="800"/>
              </a:spcAft>
              <a:buFont typeface="+mj-lt"/>
              <a:buAutoNum type="alphaUcPeriod"/>
            </a:pPr>
            <a:endPar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pPr marL="0" indent="0">
              <a:lnSpc>
                <a:spcPct val="107000"/>
              </a:lnSpc>
              <a:spcAft>
                <a:spcPts val="800"/>
              </a:spcAft>
              <a:buNone/>
            </a:pPr>
            <a:r>
              <a:rPr lang="es-ES" sz="1400"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¿Podría existir el supuesto B?</a:t>
            </a:r>
          </a:p>
        </p:txBody>
      </p:sp>
      <p:pic>
        <p:nvPicPr>
          <p:cNvPr id="10" name="Imagen 9">
            <a:extLst>
              <a:ext uri="{FF2B5EF4-FFF2-40B4-BE49-F238E27FC236}">
                <a16:creationId xmlns:a16="http://schemas.microsoft.com/office/drawing/2014/main" id="{5580A5FC-5707-6A31-5CC2-26F760F7DB2C}"/>
              </a:ext>
            </a:extLst>
          </p:cNvPr>
          <p:cNvPicPr>
            <a:picLocks noChangeAspect="1"/>
          </p:cNvPicPr>
          <p:nvPr/>
        </p:nvPicPr>
        <p:blipFill>
          <a:blip r:embed="rId3"/>
          <a:stretch>
            <a:fillRect/>
          </a:stretch>
        </p:blipFill>
        <p:spPr>
          <a:xfrm>
            <a:off x="767050" y="1945529"/>
            <a:ext cx="3970545" cy="810482"/>
          </a:xfrm>
          <a:prstGeom prst="rect">
            <a:avLst/>
          </a:prstGeom>
        </p:spPr>
      </p:pic>
      <p:pic>
        <p:nvPicPr>
          <p:cNvPr id="13" name="Imagen 12">
            <a:extLst>
              <a:ext uri="{FF2B5EF4-FFF2-40B4-BE49-F238E27FC236}">
                <a16:creationId xmlns:a16="http://schemas.microsoft.com/office/drawing/2014/main" id="{8E319021-964A-6D0E-617B-1DFACEB95118}"/>
              </a:ext>
            </a:extLst>
          </p:cNvPr>
          <p:cNvPicPr>
            <a:picLocks noChangeAspect="1"/>
          </p:cNvPicPr>
          <p:nvPr/>
        </p:nvPicPr>
        <p:blipFill>
          <a:blip r:embed="rId4"/>
          <a:stretch>
            <a:fillRect/>
          </a:stretch>
        </p:blipFill>
        <p:spPr>
          <a:xfrm>
            <a:off x="5000895" y="1945529"/>
            <a:ext cx="2304491" cy="626221"/>
          </a:xfrm>
          <a:prstGeom prst="rect">
            <a:avLst/>
          </a:prstGeom>
        </p:spPr>
      </p:pic>
      <p:pic>
        <p:nvPicPr>
          <p:cNvPr id="14" name="Imagen 13">
            <a:extLst>
              <a:ext uri="{FF2B5EF4-FFF2-40B4-BE49-F238E27FC236}">
                <a16:creationId xmlns:a16="http://schemas.microsoft.com/office/drawing/2014/main" id="{D271AB1A-71A5-F7F8-3164-EFC56C9D7EFC}"/>
              </a:ext>
            </a:extLst>
          </p:cNvPr>
          <p:cNvPicPr>
            <a:picLocks noChangeAspect="1"/>
          </p:cNvPicPr>
          <p:nvPr/>
        </p:nvPicPr>
        <p:blipFill>
          <a:blip r:embed="rId5"/>
          <a:stretch>
            <a:fillRect/>
          </a:stretch>
        </p:blipFill>
        <p:spPr>
          <a:xfrm>
            <a:off x="767050" y="2927078"/>
            <a:ext cx="2779954" cy="810482"/>
          </a:xfrm>
          <a:prstGeom prst="rect">
            <a:avLst/>
          </a:prstGeom>
        </p:spPr>
      </p:pic>
      <p:pic>
        <p:nvPicPr>
          <p:cNvPr id="17" name="Imagen 16">
            <a:extLst>
              <a:ext uri="{FF2B5EF4-FFF2-40B4-BE49-F238E27FC236}">
                <a16:creationId xmlns:a16="http://schemas.microsoft.com/office/drawing/2014/main" id="{FBBCF306-05EB-8BE2-DC4E-4A0EA45E0FC4}"/>
              </a:ext>
            </a:extLst>
          </p:cNvPr>
          <p:cNvPicPr>
            <a:picLocks noChangeAspect="1"/>
          </p:cNvPicPr>
          <p:nvPr/>
        </p:nvPicPr>
        <p:blipFill>
          <a:blip r:embed="rId6"/>
          <a:stretch>
            <a:fillRect/>
          </a:stretch>
        </p:blipFill>
        <p:spPr>
          <a:xfrm>
            <a:off x="3929300" y="2927078"/>
            <a:ext cx="3405664" cy="810482"/>
          </a:xfrm>
          <a:prstGeom prst="rect">
            <a:avLst/>
          </a:prstGeom>
        </p:spPr>
      </p:pic>
    </p:spTree>
    <p:extLst>
      <p:ext uri="{BB962C8B-B14F-4D97-AF65-F5344CB8AC3E}">
        <p14:creationId xmlns:p14="http://schemas.microsoft.com/office/powerpoint/2010/main" val="4011761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9124FA5C-08E4-673E-A5ED-DD2DC14CBAE5}"/>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06E118E0-9491-947E-C0C6-7A1665F34913}"/>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Entidad/Relación VII – Cardinalidad III</a:t>
            </a:r>
            <a:endParaRPr sz="2500" dirty="0">
              <a:latin typeface="Roboto" panose="02000000000000000000" pitchFamily="2" charset="0"/>
              <a:ea typeface="Roboto" panose="02000000000000000000" pitchFamily="2" charset="0"/>
            </a:endParaRPr>
          </a:p>
        </p:txBody>
      </p:sp>
      <p:sp>
        <p:nvSpPr>
          <p:cNvPr id="4" name="Google Shape;28;p7">
            <a:extLst>
              <a:ext uri="{FF2B5EF4-FFF2-40B4-BE49-F238E27FC236}">
                <a16:creationId xmlns:a16="http://schemas.microsoft.com/office/drawing/2014/main" id="{676145CD-9511-6FFD-FFFA-7CB296C7E400}"/>
              </a:ext>
            </a:extLst>
          </p:cNvPr>
          <p:cNvSpPr txBox="1">
            <a:spLocks noGrp="1"/>
          </p:cNvSpPr>
          <p:nvPr>
            <p:ph type="body" idx="1"/>
          </p:nvPr>
        </p:nvSpPr>
        <p:spPr>
          <a:xfrm>
            <a:off x="503750" y="1076546"/>
            <a:ext cx="7873200" cy="3571654"/>
          </a:xfrm>
          <a:prstGeom prst="rect">
            <a:avLst/>
          </a:prstGeom>
        </p:spPr>
        <p:txBody>
          <a:bodyPr spcFirstLastPara="1" wrap="square" lIns="91425" tIns="91425" rIns="91425" bIns="91425" anchor="t" anchorCtr="0">
            <a:normAutofit lnSpcReduction="10000"/>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No sé si tendríamos mucho futuro como academia si nuestros alumnos solo pueden estudiar un curso. Vamos a cambiar la frase inicial: “Un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latin typeface="Roboto" panose="02000000000000000000" pitchFamily="2" charset="0"/>
                <a:ea typeface="Roboto" panose="02000000000000000000" pitchFamily="2" charset="0"/>
                <a:cs typeface="Times New Roman" panose="02020603050405020304" pitchFamily="18" charset="0"/>
              </a:rPr>
              <a:t> puede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estudiar</a:t>
            </a:r>
            <a:r>
              <a:rPr lang="es-ES" kern="100" dirty="0">
                <a:latin typeface="Roboto" panose="02000000000000000000" pitchFamily="2" charset="0"/>
                <a:ea typeface="Roboto" panose="02000000000000000000" pitchFamily="2" charset="0"/>
                <a:cs typeface="Times New Roman" panose="02020603050405020304" pitchFamily="18" charset="0"/>
              </a:rPr>
              <a:t> uno o varios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cursos</a:t>
            </a:r>
            <a:r>
              <a:rPr lang="es-ES" kern="100" dirty="0">
                <a:latin typeface="Roboto" panose="02000000000000000000" pitchFamily="2" charset="0"/>
                <a:ea typeface="Roboto" panose="02000000000000000000" pitchFamily="2" charset="0"/>
                <a:cs typeface="Times New Roman" panose="02020603050405020304" pitchFamily="18" charset="0"/>
              </a:rPr>
              <a:t>”.</a:t>
            </a:r>
            <a:br>
              <a:rPr lang="es-ES" kern="100" dirty="0">
                <a:latin typeface="Roboto" panose="02000000000000000000" pitchFamily="2" charset="0"/>
                <a:ea typeface="Roboto" panose="02000000000000000000" pitchFamily="2" charset="0"/>
                <a:cs typeface="Times New Roman" panose="02020603050405020304" pitchFamily="18" charset="0"/>
              </a:rPr>
            </a:b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 desencadenaría una relación de </a:t>
            </a:r>
            <a:r>
              <a:rPr lang="es-ES" b="1" kern="100" dirty="0">
                <a:latin typeface="Roboto" panose="02000000000000000000" pitchFamily="2" charset="0"/>
                <a:ea typeface="Roboto" panose="02000000000000000000" pitchFamily="2" charset="0"/>
                <a:cs typeface="Times New Roman" panose="02020603050405020304" pitchFamily="18" charset="0"/>
              </a:rPr>
              <a:t>muchos a muchos (N:N)</a:t>
            </a:r>
            <a:r>
              <a:rPr lang="es-ES" kern="100" dirty="0">
                <a:latin typeface="Roboto" panose="02000000000000000000" pitchFamily="2" charset="0"/>
                <a:ea typeface="Roboto" panose="02000000000000000000" pitchFamily="2" charset="0"/>
                <a:cs typeface="Times New Roman" panose="02020603050405020304" pitchFamily="18" charset="0"/>
              </a:rPr>
              <a:t>, por lo que habría que crear una tabla nueva* para poder almacenarlo:</a:t>
            </a: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r>
              <a:rPr lang="es-ES" i="1" kern="100" dirty="0">
                <a:latin typeface="Roboto" panose="02000000000000000000" pitchFamily="2" charset="0"/>
                <a:ea typeface="Roboto" panose="02000000000000000000" pitchFamily="2" charset="0"/>
                <a:cs typeface="Times New Roman" panose="02020603050405020304" pitchFamily="18" charset="0"/>
              </a:rPr>
              <a:t>* Llamo “Matrícula” al registro que hace un alumno en un curso. El uso de nombres siempre es subjetivo.</a:t>
            </a: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6" name="Imagen 5">
            <a:extLst>
              <a:ext uri="{FF2B5EF4-FFF2-40B4-BE49-F238E27FC236}">
                <a16:creationId xmlns:a16="http://schemas.microsoft.com/office/drawing/2014/main" id="{CF0B7318-A16A-0EE1-C8F9-79781074AF7D}"/>
              </a:ext>
            </a:extLst>
          </p:cNvPr>
          <p:cNvPicPr>
            <a:picLocks noChangeAspect="1"/>
          </p:cNvPicPr>
          <p:nvPr/>
        </p:nvPicPr>
        <p:blipFill>
          <a:blip r:embed="rId3"/>
          <a:stretch>
            <a:fillRect/>
          </a:stretch>
        </p:blipFill>
        <p:spPr>
          <a:xfrm>
            <a:off x="902951" y="2457553"/>
            <a:ext cx="7338097" cy="1337641"/>
          </a:xfrm>
          <a:prstGeom prst="rect">
            <a:avLst/>
          </a:prstGeom>
        </p:spPr>
      </p:pic>
    </p:spTree>
    <p:extLst>
      <p:ext uri="{BB962C8B-B14F-4D97-AF65-F5344CB8AC3E}">
        <p14:creationId xmlns:p14="http://schemas.microsoft.com/office/powerpoint/2010/main" val="3764175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3173193-44CB-3BF8-0A02-C9858CB0A55A}"/>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552C3CF2-AC6F-3E79-BAFC-797A91711C89}"/>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Ejercicio I – Primeros pasos con Entidad/Relación</a:t>
            </a:r>
            <a:endParaRPr sz="2500" dirty="0">
              <a:latin typeface="Roboto" panose="02000000000000000000" pitchFamily="2" charset="0"/>
              <a:ea typeface="Roboto" panose="02000000000000000000" pitchFamily="2" charset="0"/>
            </a:endParaRPr>
          </a:p>
        </p:txBody>
      </p:sp>
      <p:sp>
        <p:nvSpPr>
          <p:cNvPr id="6" name="Google Shape;28;p7">
            <a:extLst>
              <a:ext uri="{FF2B5EF4-FFF2-40B4-BE49-F238E27FC236}">
                <a16:creationId xmlns:a16="http://schemas.microsoft.com/office/drawing/2014/main" id="{C1B4EB90-F7D6-E2E9-A2E3-7ABA4A780A7B}"/>
              </a:ext>
            </a:extLst>
          </p:cNvPr>
          <p:cNvSpPr txBox="1">
            <a:spLocks noGrp="1"/>
          </p:cNvSpPr>
          <p:nvPr>
            <p:ph type="body" idx="1"/>
          </p:nvPr>
        </p:nvSpPr>
        <p:spPr>
          <a:xfrm>
            <a:off x="503750" y="1262692"/>
            <a:ext cx="7873200" cy="3511983"/>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Demasiada teoría, vamos a pasar a la acción. La herramienta fundamental para trabajar será la plataforma </a:t>
            </a:r>
            <a:r>
              <a:rPr lang="es-ES" kern="100" dirty="0">
                <a:latin typeface="Roboto" panose="02000000000000000000" pitchFamily="2" charset="0"/>
                <a:ea typeface="Roboto" panose="02000000000000000000" pitchFamily="2" charset="0"/>
                <a:cs typeface="Times New Roman" panose="02020603050405020304" pitchFamily="18" charset="0"/>
                <a:hlinkClick r:id="rId3"/>
              </a:rPr>
              <a:t>diagrams.net </a:t>
            </a:r>
            <a:r>
              <a:rPr lang="es-ES" kern="100" dirty="0">
                <a:latin typeface="Roboto" panose="02000000000000000000" pitchFamily="2" charset="0"/>
                <a:ea typeface="Roboto" panose="02000000000000000000" pitchFamily="2" charset="0"/>
                <a:cs typeface="Times New Roman" panose="02020603050405020304" pitchFamily="18" charset="0"/>
              </a:rPr>
              <a:t>. Esta plataforma permite hacer de manera sencilla cualquier tipo de diagrama.</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Pero ¿qué hay que dibujar? Me gustaría que hicierais las entidades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a:t>
            </a:r>
            <a:r>
              <a:rPr lang="es-ES" kern="100" dirty="0">
                <a:latin typeface="Roboto" panose="02000000000000000000" pitchFamily="2" charset="0"/>
                <a:ea typeface="Roboto" panose="02000000000000000000" pitchFamily="2" charset="0"/>
                <a:cs typeface="Times New Roman" panose="02020603050405020304" pitchFamily="18" charset="0"/>
              </a:rPr>
              <a:t> y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latin typeface="Roboto" panose="02000000000000000000" pitchFamily="2" charset="0"/>
                <a:ea typeface="Roboto" panose="02000000000000000000" pitchFamily="2" charset="0"/>
                <a:cs typeface="Times New Roman" panose="02020603050405020304" pitchFamily="18" charset="0"/>
              </a:rPr>
              <a:t> que acabamos de ver en los ejemplos anteriores y añadáis la posibilidad de almacenar información de profesores:</a:t>
            </a:r>
          </a:p>
          <a:p>
            <a:pPr marL="0" lvl="1" indent="0">
              <a:lnSpc>
                <a:spcPct val="107000"/>
              </a:lnSpc>
              <a:spcAft>
                <a:spcPts val="800"/>
              </a:spcAft>
              <a:buNone/>
            </a:pPr>
            <a:r>
              <a:rPr lang="es-ES" sz="1400" kern="100" dirty="0">
                <a:latin typeface="Roboto" panose="02000000000000000000" pitchFamily="2" charset="0"/>
                <a:ea typeface="Roboto" panose="02000000000000000000" pitchFamily="2" charset="0"/>
                <a:cs typeface="Times New Roman" panose="02020603050405020304" pitchFamily="18" charset="0"/>
              </a:rPr>
              <a:t>	</a:t>
            </a:r>
            <a:r>
              <a:rPr lang="es-ES" kern="100" dirty="0">
                <a:latin typeface="Roboto" panose="02000000000000000000" pitchFamily="2" charset="0"/>
                <a:ea typeface="Roboto" panose="02000000000000000000" pitchFamily="2" charset="0"/>
                <a:cs typeface="Times New Roman" panose="02020603050405020304" pitchFamily="18" charset="0"/>
              </a:rPr>
              <a:t>Varios</a:t>
            </a:r>
            <a:r>
              <a:rPr lang="es-ES" sz="1400" kern="100" dirty="0">
                <a:latin typeface="Roboto" panose="02000000000000000000" pitchFamily="2" charset="0"/>
                <a:ea typeface="Roboto" panose="02000000000000000000" pitchFamily="2" charset="0"/>
                <a:cs typeface="Times New Roman" panose="02020603050405020304" pitchFamily="18" charset="0"/>
              </a:rPr>
              <a:t> </a:t>
            </a:r>
            <a:r>
              <a:rPr lang="es-ES" sz="1400"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profesores</a:t>
            </a:r>
            <a:r>
              <a:rPr lang="es-ES" sz="1400" kern="100" dirty="0">
                <a:latin typeface="Roboto" panose="02000000000000000000" pitchFamily="2" charset="0"/>
                <a:ea typeface="Roboto" panose="02000000000000000000" pitchFamily="2" charset="0"/>
                <a:cs typeface="Times New Roman" panose="02020603050405020304" pitchFamily="18" charset="0"/>
              </a:rPr>
              <a:t> </a:t>
            </a:r>
            <a:r>
              <a:rPr lang="es-ES" sz="1400"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imparten clase</a:t>
            </a:r>
            <a:r>
              <a:rPr lang="es-ES" sz="1400" kern="100" dirty="0">
                <a:latin typeface="Roboto" panose="02000000000000000000" pitchFamily="2" charset="0"/>
                <a:ea typeface="Roboto" panose="02000000000000000000" pitchFamily="2" charset="0"/>
                <a:cs typeface="Times New Roman" panose="02020603050405020304" pitchFamily="18" charset="0"/>
              </a:rPr>
              <a:t> en un </a:t>
            </a:r>
            <a:r>
              <a:rPr lang="es-ES" sz="1400"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a:t>
            </a:r>
            <a:r>
              <a:rPr lang="es-ES" b="1"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a:t>
            </a:r>
            <a:endParaRPr lang="es-ES" sz="1400" kern="100" dirty="0">
              <a:solidFill>
                <a:schemeClr val="tx1"/>
              </a:solidFill>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añadir atributos a las entidades que dibujéis con el tipo de datos (si es numérico, fecha o texto), como por ejemplo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DNI</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nombre</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teléfono</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fecha de nacimiento</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población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provincia</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dirección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email</a:t>
            </a:r>
            <a:r>
              <a:rPr lang="es-ES" kern="100" dirty="0">
                <a:solidFill>
                  <a:schemeClr val="tx2">
                    <a:lumMod val="10000"/>
                  </a:schemeClr>
                </a:solidFill>
                <a:latin typeface="Roboto" panose="02000000000000000000" pitchFamily="2" charset="0"/>
                <a:ea typeface="Roboto" panose="02000000000000000000" pitchFamily="2" charset="0"/>
                <a:cs typeface="Times New Roman" panose="02020603050405020304" pitchFamily="18" charset="0"/>
              </a:rPr>
              <a:t>,</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 número de cuenta</a:t>
            </a: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asignatura</a:t>
            </a:r>
            <a:r>
              <a:rPr lang="es-ES" b="1"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 </a:t>
            </a:r>
          </a:p>
        </p:txBody>
      </p:sp>
    </p:spTree>
    <p:extLst>
      <p:ext uri="{BB962C8B-B14F-4D97-AF65-F5344CB8AC3E}">
        <p14:creationId xmlns:p14="http://schemas.microsoft.com/office/powerpoint/2010/main" val="415080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619ACD9A-CB8B-4BCB-70F4-F76BB0308EEC}"/>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EDBD31C6-C18B-AF4D-7831-545E9E32C831}"/>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Normalización I</a:t>
            </a:r>
            <a:endParaRPr sz="2500" dirty="0">
              <a:latin typeface="Roboto" panose="02000000000000000000" pitchFamily="2" charset="0"/>
              <a:ea typeface="Roboto" panose="02000000000000000000" pitchFamily="2" charset="0"/>
            </a:endParaRPr>
          </a:p>
        </p:txBody>
      </p:sp>
      <p:sp>
        <p:nvSpPr>
          <p:cNvPr id="8" name="Google Shape;28;p7">
            <a:extLst>
              <a:ext uri="{FF2B5EF4-FFF2-40B4-BE49-F238E27FC236}">
                <a16:creationId xmlns:a16="http://schemas.microsoft.com/office/drawing/2014/main" id="{B0EE00B2-7CDC-A7F5-0DAC-B0403F5A52E4}"/>
              </a:ext>
            </a:extLst>
          </p:cNvPr>
          <p:cNvSpPr txBox="1">
            <a:spLocks noGrp="1"/>
          </p:cNvSpPr>
          <p:nvPr>
            <p:ph type="body" idx="1"/>
          </p:nvPr>
        </p:nvSpPr>
        <p:spPr>
          <a:xfrm>
            <a:off x="503750" y="1097280"/>
            <a:ext cx="7873200" cy="3470870"/>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 </a:t>
            </a:r>
            <a:r>
              <a:rPr lang="es-ES" b="1" kern="100" dirty="0">
                <a:latin typeface="Roboto" panose="02000000000000000000" pitchFamily="2" charset="0"/>
                <a:ea typeface="Roboto" panose="02000000000000000000" pitchFamily="2" charset="0"/>
                <a:cs typeface="Times New Roman" panose="02020603050405020304" pitchFamily="18" charset="0"/>
              </a:rPr>
              <a:t>normalización</a:t>
            </a:r>
            <a:r>
              <a:rPr lang="es-ES" kern="100" dirty="0">
                <a:latin typeface="Roboto" panose="02000000000000000000" pitchFamily="2" charset="0"/>
                <a:ea typeface="Roboto" panose="02000000000000000000" pitchFamily="2" charset="0"/>
                <a:cs typeface="Times New Roman" panose="02020603050405020304" pitchFamily="18" charset="0"/>
              </a:rPr>
              <a:t> es el proceso por el cual optimizamos el modelo de datos aplicando normas que aseguran que la información no se repite y cada </a:t>
            </a:r>
            <a:r>
              <a:rPr lang="es-ES" b="1" kern="100" dirty="0">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queda definida únicamente con los datos necesarios.</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 </a:t>
            </a:r>
            <a:r>
              <a:rPr lang="es-ES" b="1" kern="100" dirty="0">
                <a:solidFill>
                  <a:srgbClr val="72AF2F"/>
                </a:solidFill>
                <a:latin typeface="Roboto" panose="02000000000000000000" pitchFamily="2" charset="0"/>
                <a:ea typeface="Roboto" panose="02000000000000000000" pitchFamily="2" charset="0"/>
                <a:cs typeface="Times New Roman" panose="02020603050405020304" pitchFamily="18" charset="0"/>
              </a:rPr>
              <a:t>preferible encontrar nuevas entidades más pequeñas </a:t>
            </a:r>
            <a:r>
              <a:rPr lang="es-ES" kern="100" dirty="0">
                <a:latin typeface="Roboto" panose="02000000000000000000" pitchFamily="2" charset="0"/>
                <a:ea typeface="Roboto" panose="02000000000000000000" pitchFamily="2" charset="0"/>
                <a:cs typeface="Times New Roman" panose="02020603050405020304" pitchFamily="18" charset="0"/>
              </a:rPr>
              <a:t>con un significado propio que no </a:t>
            </a:r>
            <a:r>
              <a:rPr lang="es-ES" b="1" kern="100" dirty="0">
                <a:solidFill>
                  <a:srgbClr val="C00000"/>
                </a:solidFill>
                <a:latin typeface="Roboto" panose="02000000000000000000" pitchFamily="2" charset="0"/>
                <a:ea typeface="Roboto" panose="02000000000000000000" pitchFamily="2" charset="0"/>
                <a:cs typeface="Times New Roman" panose="02020603050405020304" pitchFamily="18" charset="0"/>
              </a:rPr>
              <a:t>grandes tablas con muchos atributos</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 los diferentes procesos de normalización se les llama </a:t>
            </a:r>
            <a:r>
              <a:rPr lang="es-ES" b="1" kern="100" dirty="0">
                <a:latin typeface="Roboto" panose="02000000000000000000" pitchFamily="2" charset="0"/>
                <a:ea typeface="Roboto" panose="02000000000000000000" pitchFamily="2" charset="0"/>
                <a:cs typeface="Times New Roman" panose="02020603050405020304" pitchFamily="18" charset="0"/>
              </a:rPr>
              <a:t>Formas Normales</a:t>
            </a:r>
            <a:r>
              <a:rPr lang="es-ES" kern="100" dirty="0">
                <a:latin typeface="Roboto" panose="02000000000000000000" pitchFamily="2" charset="0"/>
                <a:ea typeface="Roboto" panose="02000000000000000000" pitchFamily="2" charset="0"/>
                <a:cs typeface="Times New Roman" panose="02020603050405020304" pitchFamily="18" charset="0"/>
              </a:rPr>
              <a:t>. Cada proceso añade una capa más de análisis.</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Aunque existen más, veremos las 4 primeras </a:t>
            </a:r>
            <a:r>
              <a:rPr lang="es-ES" b="1" kern="100" dirty="0">
                <a:latin typeface="Roboto" panose="02000000000000000000" pitchFamily="2" charset="0"/>
                <a:ea typeface="Roboto" panose="02000000000000000000" pitchFamily="2" charset="0"/>
                <a:cs typeface="Times New Roman" panose="02020603050405020304" pitchFamily="18" charset="0"/>
              </a:rPr>
              <a:t>Formas Normales</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240178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35569D3E-EBC2-80F0-B6A6-6A13C12427D9}"/>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BE19310D-AE53-9144-FEB4-1C293EE69102}"/>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Normalización II – Primera Forma Normal 1FN</a:t>
            </a:r>
            <a:endParaRPr sz="2500" dirty="0">
              <a:latin typeface="Roboto" panose="02000000000000000000" pitchFamily="2" charset="0"/>
              <a:ea typeface="Roboto" panose="02000000000000000000" pitchFamily="2" charset="0"/>
            </a:endParaRPr>
          </a:p>
        </p:txBody>
      </p:sp>
      <p:sp>
        <p:nvSpPr>
          <p:cNvPr id="4" name="Google Shape;28;p7">
            <a:extLst>
              <a:ext uri="{FF2B5EF4-FFF2-40B4-BE49-F238E27FC236}">
                <a16:creationId xmlns:a16="http://schemas.microsoft.com/office/drawing/2014/main" id="{CC134DB1-F0A5-6D36-D764-360B0BAA2567}"/>
              </a:ext>
            </a:extLst>
          </p:cNvPr>
          <p:cNvSpPr txBox="1">
            <a:spLocks noGrp="1"/>
          </p:cNvSpPr>
          <p:nvPr>
            <p:ph type="body" idx="1"/>
          </p:nvPr>
        </p:nvSpPr>
        <p:spPr>
          <a:xfrm>
            <a:off x="503750" y="1118509"/>
            <a:ext cx="7873200" cy="3656165"/>
          </a:xfrm>
          <a:prstGeom prst="rect">
            <a:avLst/>
          </a:prstGeom>
        </p:spPr>
        <p:txBody>
          <a:bodyPr spcFirstLastPara="1" wrap="square" lIns="91425" tIns="91425" rIns="91425" bIns="91425" anchor="t" anchorCtr="0">
            <a:normAutofit lnSpcReduction="10000"/>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 primera forma normal se basa en cuatro premisas fundamentales:</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Cada registro debe tener una Clave Primaria.</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El valor de un atributo es indivisible, no hay atributos con múltiples valores.</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El orden de los registros no importa.</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ejemplo, en el ejercicio anterior añadimos la dirección de los alumnos y los profesores. En la dirección almacenaríamos, según está, la calle y el número. Con lo cual, lo ideal sería tener dos atributos en lugar de uno, calle y extensión (en extensión guardaríamos número y piso).</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algunas definiciones, hay un cuarto requisito y es que </a:t>
            </a:r>
            <a:r>
              <a:rPr lang="es-ES" b="1" kern="100" dirty="0">
                <a:latin typeface="Roboto" panose="02000000000000000000" pitchFamily="2" charset="0"/>
                <a:ea typeface="Roboto" panose="02000000000000000000" pitchFamily="2" charset="0"/>
                <a:cs typeface="Times New Roman" panose="02020603050405020304" pitchFamily="18" charset="0"/>
              </a:rPr>
              <a:t>no debería haber atributos con valores nulos</a:t>
            </a:r>
            <a:r>
              <a:rPr lang="es-ES" kern="100" dirty="0">
                <a:latin typeface="Roboto" panose="02000000000000000000" pitchFamily="2" charset="0"/>
                <a:ea typeface="Roboto" panose="02000000000000000000" pitchFamily="2" charset="0"/>
                <a:cs typeface="Times New Roman" panose="02020603050405020304" pitchFamily="18" charset="0"/>
              </a:rPr>
              <a:t> (vacíos), por lo que tampoco podríamos tener un alumno que no tuviera teléfono o email, porque podrían adquirir valores nulos si un alumno no los tuviera. Irían, por tanto, en una nueva tabla.</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Personalmente no lo incluiría como requisito, pero evitaría añadir atributos que puedan estar vacíos en la mayor parte de registros.</a:t>
            </a:r>
          </a:p>
        </p:txBody>
      </p:sp>
    </p:spTree>
    <p:extLst>
      <p:ext uri="{BB962C8B-B14F-4D97-AF65-F5344CB8AC3E}">
        <p14:creationId xmlns:p14="http://schemas.microsoft.com/office/powerpoint/2010/main" val="31061959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FF532D83-6114-1B95-60FE-4C0E9E6A3FDA}"/>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57BAAEFE-B7E2-E262-8AC2-E1CBC5436910}"/>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Normalización III – Segunda Forma Normal 2FN</a:t>
            </a:r>
            <a:endParaRPr sz="2500" dirty="0">
              <a:latin typeface="Roboto" panose="02000000000000000000" pitchFamily="2" charset="0"/>
              <a:ea typeface="Roboto" panose="02000000000000000000" pitchFamily="2" charset="0"/>
            </a:endParaRPr>
          </a:p>
        </p:txBody>
      </p:sp>
      <p:sp>
        <p:nvSpPr>
          <p:cNvPr id="6" name="Google Shape;28;p7">
            <a:extLst>
              <a:ext uri="{FF2B5EF4-FFF2-40B4-BE49-F238E27FC236}">
                <a16:creationId xmlns:a16="http://schemas.microsoft.com/office/drawing/2014/main" id="{DE6EC3CC-61E5-0E80-91C3-B79116989E58}"/>
              </a:ext>
            </a:extLst>
          </p:cNvPr>
          <p:cNvSpPr txBox="1">
            <a:spLocks noGrp="1"/>
          </p:cNvSpPr>
          <p:nvPr>
            <p:ph type="body" idx="1"/>
          </p:nvPr>
        </p:nvSpPr>
        <p:spPr>
          <a:xfrm>
            <a:off x="503750" y="1514750"/>
            <a:ext cx="7873200" cy="3053400"/>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que una tabla se considere en 2FN debe:</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Estar ya en 1FN</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Cada atributo queda perfectamente definido por su Clave Primaria. Si no, debería pertenecer a otra tabla.</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 quiere decir que no deberíamos almacenar junto a un registro atributos que no le pertenezcan. Por ejemplo, no almacenar el nombre del módulo o asignatura que imparte junto a un profesor, si no que el nombre del módulo debería formar parte de una nueva entidad.</a:t>
            </a:r>
          </a:p>
        </p:txBody>
      </p:sp>
    </p:spTree>
    <p:extLst>
      <p:ext uri="{BB962C8B-B14F-4D97-AF65-F5344CB8AC3E}">
        <p14:creationId xmlns:p14="http://schemas.microsoft.com/office/powerpoint/2010/main" val="776548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85468014-5D86-AF99-9313-2A54636806D9}"/>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370B36B9-1AD5-70A7-FAAB-AA659C82B603}"/>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Normalización IV – Tercera Forma Normal 3FN</a:t>
            </a:r>
            <a:endParaRPr sz="2500" dirty="0">
              <a:latin typeface="Roboto" panose="02000000000000000000" pitchFamily="2" charset="0"/>
              <a:ea typeface="Roboto" panose="02000000000000000000" pitchFamily="2" charset="0"/>
            </a:endParaRPr>
          </a:p>
        </p:txBody>
      </p:sp>
      <p:sp>
        <p:nvSpPr>
          <p:cNvPr id="4" name="Google Shape;28;p7">
            <a:extLst>
              <a:ext uri="{FF2B5EF4-FFF2-40B4-BE49-F238E27FC236}">
                <a16:creationId xmlns:a16="http://schemas.microsoft.com/office/drawing/2014/main" id="{A7E05E32-18D3-3EB5-1C42-70C25BBF3946}"/>
              </a:ext>
            </a:extLst>
          </p:cNvPr>
          <p:cNvSpPr txBox="1">
            <a:spLocks noGrp="1"/>
          </p:cNvSpPr>
          <p:nvPr>
            <p:ph type="body" idx="1"/>
          </p:nvPr>
        </p:nvSpPr>
        <p:spPr>
          <a:xfrm>
            <a:off x="635400" y="1145014"/>
            <a:ext cx="7873200" cy="3297446"/>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que una entidad se considere en 3FN debe:</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Estar ya en 2FN</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Si los atributos dependen unos de otros, deberían formar parte de una nueva tabla con significado propio.</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 quiere decir que, aunque varios atributos dependan de la Clave Primaria por sí mismos, también dependen entre sí. </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ejemplo, los atributos población, código postal, calle, número… pertenecerían entre sí a los datos postales, así que podemos crear una nueva entidad y relacionarla con alumno</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esto están las relaciones 1:1!</a:t>
            </a:r>
          </a:p>
        </p:txBody>
      </p:sp>
    </p:spTree>
    <p:extLst>
      <p:ext uri="{BB962C8B-B14F-4D97-AF65-F5344CB8AC3E}">
        <p14:creationId xmlns:p14="http://schemas.microsoft.com/office/powerpoint/2010/main" val="148808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45762816-31CF-A26B-587A-9AC9811E227B}"/>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86ECB363-97FC-CE83-4B8E-A0F0EEE9BE06}"/>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Normalización V – Cuarta Forma Normal 4FN</a:t>
            </a:r>
            <a:endParaRPr sz="2500" dirty="0">
              <a:latin typeface="Roboto" panose="02000000000000000000" pitchFamily="2" charset="0"/>
              <a:ea typeface="Roboto" panose="02000000000000000000" pitchFamily="2" charset="0"/>
            </a:endParaRPr>
          </a:p>
        </p:txBody>
      </p:sp>
      <p:sp>
        <p:nvSpPr>
          <p:cNvPr id="6" name="Google Shape;28;p7">
            <a:extLst>
              <a:ext uri="{FF2B5EF4-FFF2-40B4-BE49-F238E27FC236}">
                <a16:creationId xmlns:a16="http://schemas.microsoft.com/office/drawing/2014/main" id="{4D966049-F259-F375-B207-7A141D0D2630}"/>
              </a:ext>
            </a:extLst>
          </p:cNvPr>
          <p:cNvSpPr txBox="1">
            <a:spLocks noGrp="1"/>
          </p:cNvSpPr>
          <p:nvPr>
            <p:ph type="body" idx="1"/>
          </p:nvPr>
        </p:nvSpPr>
        <p:spPr>
          <a:xfrm>
            <a:off x="510375" y="941525"/>
            <a:ext cx="7873200" cy="3833150"/>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Para que una tabla se considere en 4FN debe:</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Estar ya en 3FN</a:t>
            </a:r>
          </a:p>
          <a:p>
            <a:pPr marL="800100" lvl="1" indent="-342900">
              <a:lnSpc>
                <a:spcPct val="107000"/>
              </a:lnSpc>
              <a:spcAft>
                <a:spcPts val="800"/>
              </a:spcAft>
              <a:buFont typeface="+mj-lt"/>
              <a:buAutoNum type="arabicPeriod"/>
            </a:pPr>
            <a:r>
              <a:rPr lang="es-ES" kern="100" dirty="0">
                <a:latin typeface="Roboto" panose="02000000000000000000" pitchFamily="2" charset="0"/>
                <a:ea typeface="Roboto" panose="02000000000000000000" pitchFamily="2" charset="0"/>
                <a:cs typeface="Times New Roman" panose="02020603050405020304" pitchFamily="18" charset="0"/>
              </a:rPr>
              <a:t>Elimina dependencias </a:t>
            </a:r>
            <a:r>
              <a:rPr lang="es-ES" i="1" kern="100" dirty="0" err="1">
                <a:latin typeface="Roboto" panose="02000000000000000000" pitchFamily="2" charset="0"/>
                <a:ea typeface="Roboto" panose="02000000000000000000" pitchFamily="2" charset="0"/>
                <a:cs typeface="Times New Roman" panose="02020603050405020304" pitchFamily="18" charset="0"/>
              </a:rPr>
              <a:t>mutivaluadas</a:t>
            </a:r>
            <a:r>
              <a:rPr lang="es-ES" kern="100" dirty="0">
                <a:latin typeface="Roboto" panose="02000000000000000000" pitchFamily="2" charset="0"/>
                <a:ea typeface="Roboto" panose="02000000000000000000" pitchFamily="2" charset="0"/>
                <a:cs typeface="Times New Roman" panose="02020603050405020304" pitchFamily="18" charset="0"/>
              </a:rPr>
              <a:t> (🤔) en el mismo registro. </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dependencia multivaluada se produce cuando, para un registro, hay varios registros relacionados de otra entidad. Por ejemplo, un profesor imparte clase en varias asignaturas.</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¿Pero qué ocurre si, además, quisiéramos reflejar en que idioma imparte dichas asignaturas?</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 lo que se refiere el enunciado es que no podríamos tener algo así: </a:t>
            </a: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r>
              <a:rPr lang="es-ES" kern="100" dirty="0">
                <a:latin typeface="Roboto" panose="02000000000000000000" pitchFamily="2" charset="0"/>
                <a:ea typeface="Roboto" panose="02000000000000000000" pitchFamily="2" charset="0"/>
                <a:cs typeface="Times New Roman" panose="02020603050405020304" pitchFamily="18" charset="0"/>
              </a:rPr>
              <a:t> </a:t>
            </a:r>
          </a:p>
        </p:txBody>
      </p:sp>
      <p:pic>
        <p:nvPicPr>
          <p:cNvPr id="8" name="Imagen 7">
            <a:extLst>
              <a:ext uri="{FF2B5EF4-FFF2-40B4-BE49-F238E27FC236}">
                <a16:creationId xmlns:a16="http://schemas.microsoft.com/office/drawing/2014/main" id="{56504A8D-CCF9-EDB6-97D7-53373975A3A6}"/>
              </a:ext>
            </a:extLst>
          </p:cNvPr>
          <p:cNvPicPr>
            <a:picLocks noChangeAspect="1"/>
          </p:cNvPicPr>
          <p:nvPr/>
        </p:nvPicPr>
        <p:blipFill>
          <a:blip r:embed="rId3"/>
          <a:stretch>
            <a:fillRect/>
          </a:stretch>
        </p:blipFill>
        <p:spPr>
          <a:xfrm>
            <a:off x="3027642" y="3348168"/>
            <a:ext cx="3088715" cy="1223831"/>
          </a:xfrm>
          <a:prstGeom prst="rect">
            <a:avLst/>
          </a:prstGeom>
        </p:spPr>
      </p:pic>
    </p:spTree>
    <p:extLst>
      <p:ext uri="{BB962C8B-B14F-4D97-AF65-F5344CB8AC3E}">
        <p14:creationId xmlns:p14="http://schemas.microsoft.com/office/powerpoint/2010/main" val="369658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AA699EC5-84A1-0053-3342-C14BC4E6424B}"/>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07BF30B0-B43C-F7A9-0BBA-EB5C5B20BB32}"/>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Normalización VI – ¿Alguna optimización más?</a:t>
            </a:r>
            <a:endParaRPr sz="2500" dirty="0">
              <a:latin typeface="Roboto" panose="02000000000000000000" pitchFamily="2" charset="0"/>
              <a:ea typeface="Roboto" panose="02000000000000000000" pitchFamily="2" charset="0"/>
            </a:endParaRPr>
          </a:p>
        </p:txBody>
      </p:sp>
      <p:sp>
        <p:nvSpPr>
          <p:cNvPr id="2" name="Google Shape;28;p7">
            <a:extLst>
              <a:ext uri="{FF2B5EF4-FFF2-40B4-BE49-F238E27FC236}">
                <a16:creationId xmlns:a16="http://schemas.microsoft.com/office/drawing/2014/main" id="{A469FFF8-C7EA-7270-A058-9AB752DD5729}"/>
              </a:ext>
            </a:extLst>
          </p:cNvPr>
          <p:cNvSpPr txBox="1">
            <a:spLocks noGrp="1"/>
          </p:cNvSpPr>
          <p:nvPr>
            <p:ph type="body" idx="1"/>
          </p:nvPr>
        </p:nvSpPr>
        <p:spPr>
          <a:xfrm>
            <a:off x="503750" y="1045050"/>
            <a:ext cx="7873200" cy="3053400"/>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si acaso no lo hemos hecho aún durante la clase, aunque no atiendan a formas normales, podemos observar que tenemos dos tablas similares con valores idénticos: Alumno y Profesor.</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si tuviéramos algún caso de un Alumno que además da clase en otro curso distinto, tendríamos los mismos datos del Alumno también en la tabla Profesor.</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Conviene, por tanto, hacer un análisis posterior también de las diferentes tablas en su conjunto, no solamente ir tabla por tabla aplicando normalización.</a:t>
            </a:r>
          </a:p>
        </p:txBody>
      </p:sp>
    </p:spTree>
    <p:extLst>
      <p:ext uri="{BB962C8B-B14F-4D97-AF65-F5344CB8AC3E}">
        <p14:creationId xmlns:p14="http://schemas.microsoft.com/office/powerpoint/2010/main" val="490864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sldNum" idx="12"/>
          </p:nvPr>
        </p:nvSpPr>
        <p:spPr>
          <a:xfrm>
            <a:off x="8404958" y="45573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
              <a:t>2</a:t>
            </a:fld>
            <a:endParaRPr/>
          </a:p>
        </p:txBody>
      </p:sp>
      <p:sp>
        <p:nvSpPr>
          <p:cNvPr id="87" name="Google Shape;87;p15"/>
          <p:cNvSpPr txBox="1"/>
          <p:nvPr/>
        </p:nvSpPr>
        <p:spPr>
          <a:xfrm>
            <a:off x="570225" y="1018206"/>
            <a:ext cx="4328700" cy="170719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b="1" dirty="0">
                <a:solidFill>
                  <a:srgbClr val="FF743B"/>
                </a:solidFill>
                <a:latin typeface="Roboto" panose="02000000000000000000" pitchFamily="2" charset="0"/>
                <a:ea typeface="Roboto" panose="02000000000000000000" pitchFamily="2" charset="0"/>
              </a:rPr>
              <a:t>Modelo entidad-relación</a:t>
            </a:r>
          </a:p>
          <a:p>
            <a:pPr lvl="0" algn="l" rtl="0">
              <a:spcBef>
                <a:spcPts val="0"/>
              </a:spcBef>
              <a:spcAft>
                <a:spcPts val="0"/>
              </a:spcAft>
            </a:pPr>
            <a:r>
              <a:rPr lang="es" sz="1600" dirty="0">
                <a:solidFill>
                  <a:srgbClr val="FF743B"/>
                </a:solidFill>
                <a:latin typeface="Roboto" panose="02000000000000000000" pitchFamily="2" charset="0"/>
                <a:ea typeface="Roboto" panose="02000000000000000000" pitchFamily="2" charset="0"/>
              </a:rPr>
              <a:t>Entidades</a:t>
            </a:r>
          </a:p>
          <a:p>
            <a:pPr lvl="0" algn="l" rtl="0">
              <a:spcBef>
                <a:spcPts val="0"/>
              </a:spcBef>
              <a:spcAft>
                <a:spcPts val="0"/>
              </a:spcAft>
            </a:pPr>
            <a:r>
              <a:rPr lang="es" sz="1600" dirty="0">
                <a:solidFill>
                  <a:srgbClr val="FF743B"/>
                </a:solidFill>
                <a:latin typeface="Roboto" panose="02000000000000000000" pitchFamily="2" charset="0"/>
                <a:ea typeface="Roboto" panose="02000000000000000000" pitchFamily="2" charset="0"/>
              </a:rPr>
              <a:t>Atributos y tipos de datos</a:t>
            </a:r>
          </a:p>
          <a:p>
            <a:pPr lvl="0" algn="l" rtl="0">
              <a:spcBef>
                <a:spcPts val="0"/>
              </a:spcBef>
              <a:spcAft>
                <a:spcPts val="0"/>
              </a:spcAft>
            </a:pPr>
            <a:r>
              <a:rPr lang="es" sz="1600" dirty="0">
                <a:solidFill>
                  <a:srgbClr val="FF743B"/>
                </a:solidFill>
                <a:latin typeface="Roboto" panose="02000000000000000000" pitchFamily="2" charset="0"/>
                <a:ea typeface="Roboto" panose="02000000000000000000" pitchFamily="2" charset="0"/>
              </a:rPr>
              <a:t>¿Qu</a:t>
            </a:r>
            <a:r>
              <a:rPr lang="es-ES" sz="1600" dirty="0">
                <a:solidFill>
                  <a:srgbClr val="FF743B"/>
                </a:solidFill>
                <a:latin typeface="Roboto" panose="02000000000000000000" pitchFamily="2" charset="0"/>
                <a:ea typeface="Roboto" panose="02000000000000000000" pitchFamily="2" charset="0"/>
              </a:rPr>
              <a:t>é</a:t>
            </a:r>
            <a:r>
              <a:rPr lang="es" sz="1600" dirty="0">
                <a:solidFill>
                  <a:srgbClr val="FF743B"/>
                </a:solidFill>
                <a:latin typeface="Roboto" panose="02000000000000000000" pitchFamily="2" charset="0"/>
                <a:ea typeface="Roboto" panose="02000000000000000000" pitchFamily="2" charset="0"/>
              </a:rPr>
              <a:t> es una relación?</a:t>
            </a:r>
          </a:p>
          <a:p>
            <a:pPr lvl="1"/>
            <a:r>
              <a:rPr lang="es" sz="1600" dirty="0">
                <a:solidFill>
                  <a:srgbClr val="FF743B"/>
                </a:solidFill>
                <a:latin typeface="Roboto" panose="02000000000000000000" pitchFamily="2" charset="0"/>
                <a:ea typeface="Roboto" panose="02000000000000000000" pitchFamily="2" charset="0"/>
              </a:rPr>
              <a:t>	Relaciones entre entidades</a:t>
            </a:r>
          </a:p>
          <a:p>
            <a:pPr lvl="1"/>
            <a:r>
              <a:rPr lang="es" sz="1600" dirty="0">
                <a:solidFill>
                  <a:srgbClr val="FF743B"/>
                </a:solidFill>
                <a:latin typeface="Roboto" panose="02000000000000000000" pitchFamily="2" charset="0"/>
                <a:ea typeface="Roboto" panose="02000000000000000000" pitchFamily="2" charset="0"/>
              </a:rPr>
              <a:t>	Cardinalidad</a:t>
            </a:r>
          </a:p>
          <a:p>
            <a:pPr marL="285750" lvl="0" indent="-285750" algn="l" rtl="0">
              <a:spcBef>
                <a:spcPts val="0"/>
              </a:spcBef>
              <a:spcAft>
                <a:spcPts val="0"/>
              </a:spcAft>
              <a:buFont typeface="Arial" panose="020B0604020202020204" pitchFamily="34" charset="0"/>
              <a:buChar char="•"/>
            </a:pPr>
            <a:endParaRPr sz="1600" b="1" dirty="0">
              <a:solidFill>
                <a:srgbClr val="FF743B"/>
              </a:solidFill>
              <a:latin typeface="Roboto" panose="02000000000000000000" pitchFamily="2" charset="0"/>
              <a:ea typeface="Roboto" panose="02000000000000000000" pitchFamily="2" charset="0"/>
            </a:endParaRPr>
          </a:p>
        </p:txBody>
      </p:sp>
      <p:sp>
        <p:nvSpPr>
          <p:cNvPr id="90" name="Google Shape;90;p15"/>
          <p:cNvSpPr txBox="1"/>
          <p:nvPr/>
        </p:nvSpPr>
        <p:spPr>
          <a:xfrm>
            <a:off x="5483850" y="1386525"/>
            <a:ext cx="2921100" cy="77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400" b="1" dirty="0">
              <a:solidFill>
                <a:srgbClr val="FF743B"/>
              </a:solidFill>
            </a:endParaRPr>
          </a:p>
        </p:txBody>
      </p:sp>
      <p:sp>
        <p:nvSpPr>
          <p:cNvPr id="92" name="Google Shape;92;p15"/>
          <p:cNvSpPr txBox="1"/>
          <p:nvPr/>
        </p:nvSpPr>
        <p:spPr>
          <a:xfrm>
            <a:off x="5483850" y="2984450"/>
            <a:ext cx="2921100" cy="7725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sz="2400" b="1" dirty="0">
              <a:solidFill>
                <a:srgbClr val="FF743B"/>
              </a:solidFill>
            </a:endParaRPr>
          </a:p>
        </p:txBody>
      </p:sp>
      <p:sp>
        <p:nvSpPr>
          <p:cNvPr id="93" name="Google Shape;93;p15"/>
          <p:cNvSpPr txBox="1">
            <a:spLocks noGrp="1"/>
          </p:cNvSpPr>
          <p:nvPr>
            <p:ph type="title" idx="4294967295"/>
          </p:nvPr>
        </p:nvSpPr>
        <p:spPr>
          <a:xfrm>
            <a:off x="506525" y="354950"/>
            <a:ext cx="6135300" cy="1116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s" sz="3200" u="sng" dirty="0">
                <a:latin typeface="Roboto" panose="02000000000000000000" pitchFamily="2" charset="0"/>
                <a:ea typeface="Roboto" panose="02000000000000000000" pitchFamily="2" charset="0"/>
              </a:rPr>
              <a:t>Día 1 – Modelado de datos</a:t>
            </a:r>
            <a:endParaRPr sz="3200" u="sng" dirty="0">
              <a:latin typeface="Roboto" panose="02000000000000000000" pitchFamily="2" charset="0"/>
              <a:ea typeface="Roboto" panose="02000000000000000000" pitchFamily="2" charset="0"/>
            </a:endParaRPr>
          </a:p>
        </p:txBody>
      </p:sp>
      <p:sp>
        <p:nvSpPr>
          <p:cNvPr id="2" name="Google Shape;87;p15">
            <a:extLst>
              <a:ext uri="{FF2B5EF4-FFF2-40B4-BE49-F238E27FC236}">
                <a16:creationId xmlns:a16="http://schemas.microsoft.com/office/drawing/2014/main" id="{4F426745-EA82-7724-97E7-1375E66B23E0}"/>
              </a:ext>
            </a:extLst>
          </p:cNvPr>
          <p:cNvSpPr txBox="1"/>
          <p:nvPr/>
        </p:nvSpPr>
        <p:spPr>
          <a:xfrm>
            <a:off x="570225" y="2797692"/>
            <a:ext cx="4328700" cy="1031574"/>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2400" b="1" dirty="0">
                <a:solidFill>
                  <a:srgbClr val="FF743B"/>
                </a:solidFill>
                <a:latin typeface="Roboto" panose="02000000000000000000" pitchFamily="2" charset="0"/>
                <a:ea typeface="Roboto" panose="02000000000000000000" pitchFamily="2" charset="0"/>
              </a:rPr>
              <a:t>Normalización</a:t>
            </a:r>
          </a:p>
          <a:p>
            <a:pPr marL="0" lvl="0" indent="0" algn="l" rtl="0">
              <a:spcBef>
                <a:spcPts val="0"/>
              </a:spcBef>
              <a:spcAft>
                <a:spcPts val="0"/>
              </a:spcAft>
              <a:buNone/>
            </a:pPr>
            <a:r>
              <a:rPr lang="es" sz="1600" b="1" dirty="0">
                <a:solidFill>
                  <a:srgbClr val="FF743B"/>
                </a:solidFill>
                <a:latin typeface="Roboto" panose="02000000000000000000" pitchFamily="2" charset="0"/>
                <a:ea typeface="Roboto" panose="02000000000000000000" pitchFamily="2" charset="0"/>
              </a:rPr>
              <a:t>1FN, 2FN, 3FN</a:t>
            </a:r>
          </a:p>
          <a:p>
            <a:pPr marL="0" lvl="0" indent="0" algn="l" rtl="0">
              <a:spcBef>
                <a:spcPts val="0"/>
              </a:spcBef>
              <a:spcAft>
                <a:spcPts val="0"/>
              </a:spcAft>
              <a:buNone/>
            </a:pPr>
            <a:r>
              <a:rPr lang="es" sz="1600" b="1" dirty="0">
                <a:solidFill>
                  <a:srgbClr val="FF743B"/>
                </a:solidFill>
                <a:latin typeface="Roboto" panose="02000000000000000000" pitchFamily="2" charset="0"/>
                <a:ea typeface="Roboto" panose="02000000000000000000" pitchFamily="2" charset="0"/>
              </a:rPr>
              <a:t>Desnormalización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DF77E122-9290-6040-356E-479EEBBAF7DD}"/>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74C41BDE-BD29-0037-ED62-20C0D134325B}"/>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Normalización VII – Desnormalización</a:t>
            </a:r>
            <a:endParaRPr sz="2500" dirty="0">
              <a:latin typeface="Roboto" panose="02000000000000000000" pitchFamily="2" charset="0"/>
              <a:ea typeface="Roboto" panose="02000000000000000000" pitchFamily="2" charset="0"/>
            </a:endParaRPr>
          </a:p>
        </p:txBody>
      </p:sp>
      <p:sp>
        <p:nvSpPr>
          <p:cNvPr id="6" name="Google Shape;28;p7">
            <a:extLst>
              <a:ext uri="{FF2B5EF4-FFF2-40B4-BE49-F238E27FC236}">
                <a16:creationId xmlns:a16="http://schemas.microsoft.com/office/drawing/2014/main" id="{DA68AD0A-76E2-925D-9430-1DC217B232F5}"/>
              </a:ext>
            </a:extLst>
          </p:cNvPr>
          <p:cNvSpPr txBox="1">
            <a:spLocks noGrp="1"/>
          </p:cNvSpPr>
          <p:nvPr>
            <p:ph type="body" idx="1"/>
          </p:nvPr>
        </p:nvSpPr>
        <p:spPr>
          <a:xfrm>
            <a:off x="503750" y="1045050"/>
            <a:ext cx="7702990" cy="3443130"/>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Solo cuando se han aplicado todas las formas de Normalización podemos aplicar el camino inverso si lo necesitamos en alguna entidad.</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Desnormalizar permite tener valores duplicados en tablas y atributos de otras entidades en la misma tabla cuando nos interesa que la foto de los datos permanezca estática.</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buen ejemplo es el caso de la facturación. Una factura una vez se presenta a un cliente debe permanecer inalterable. </a:t>
            </a: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r>
              <a:rPr lang="es-ES" kern="100" dirty="0">
                <a:latin typeface="Roboto" panose="02000000000000000000" pitchFamily="2" charset="0"/>
                <a:ea typeface="Roboto" panose="02000000000000000000" pitchFamily="2" charset="0"/>
                <a:cs typeface="Times New Roman" panose="02020603050405020304" pitchFamily="18" charset="0"/>
              </a:rPr>
              <a:t>¿Qué pasa si emitimos una factura a un alumno y este ha cambiado de provincia? En una base de datos normalizada, tendríamos el caso de que una factura “mutaría” porque han cambiado los datos del alumno al que se emitió, de modo que pueden existir ciertas casuísticas en las que se pueden tener entidades que no apliquen la normalización de manera intencionada, no es en sí un error de diseño.</a:t>
            </a:r>
          </a:p>
          <a:p>
            <a:pPr marL="45720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2916982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1D51E04C-9666-6FB4-5B92-D183040C39FE}"/>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C4C4E537-909F-CB45-D783-BEA2B7468FD0}"/>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Fin de Modelado de datos</a:t>
            </a:r>
            <a:endParaRPr sz="2500" dirty="0">
              <a:latin typeface="Roboto" panose="02000000000000000000" pitchFamily="2" charset="0"/>
              <a:ea typeface="Roboto" panose="02000000000000000000" pitchFamily="2" charset="0"/>
            </a:endParaRPr>
          </a:p>
        </p:txBody>
      </p:sp>
      <p:sp>
        <p:nvSpPr>
          <p:cNvPr id="4" name="Google Shape;28;p7">
            <a:extLst>
              <a:ext uri="{FF2B5EF4-FFF2-40B4-BE49-F238E27FC236}">
                <a16:creationId xmlns:a16="http://schemas.microsoft.com/office/drawing/2014/main" id="{0688E329-0B8F-D9DD-5BDE-DEA89635E601}"/>
              </a:ext>
            </a:extLst>
          </p:cNvPr>
          <p:cNvSpPr txBox="1">
            <a:spLocks/>
          </p:cNvSpPr>
          <p:nvPr/>
        </p:nvSpPr>
        <p:spPr>
          <a:xfrm>
            <a:off x="503750" y="941525"/>
            <a:ext cx="7873200" cy="383315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1D1D30"/>
              </a:buClr>
              <a:buSzPts val="1600"/>
              <a:buFont typeface="Arial"/>
              <a:buChar char="●"/>
              <a:defRPr sz="1600" b="0" i="0" u="none" strike="noStrike" cap="none">
                <a:solidFill>
                  <a:srgbClr val="1D1D30"/>
                </a:solidFill>
                <a:latin typeface="Arial"/>
                <a:ea typeface="Arial"/>
                <a:cs typeface="Arial"/>
                <a:sym typeface="Arial"/>
              </a:defRPr>
            </a:lvl1pPr>
            <a:lvl2pPr marL="914400" marR="0" lvl="1" indent="-317500" algn="l" rtl="0">
              <a:lnSpc>
                <a:spcPct val="100000"/>
              </a:lnSpc>
              <a:spcBef>
                <a:spcPts val="0"/>
              </a:spcBef>
              <a:spcAft>
                <a:spcPts val="0"/>
              </a:spcAft>
              <a:buClr>
                <a:srgbClr val="1D1D30"/>
              </a:buClr>
              <a:buSzPts val="1400"/>
              <a:buFont typeface="Arial"/>
              <a:buChar char="○"/>
              <a:defRPr sz="1400" b="0" i="0" u="none" strike="noStrike" cap="none">
                <a:solidFill>
                  <a:srgbClr val="1D1D30"/>
                </a:solidFill>
                <a:latin typeface="Arial"/>
                <a:ea typeface="Arial"/>
                <a:cs typeface="Arial"/>
                <a:sym typeface="Arial"/>
              </a:defRPr>
            </a:lvl2pPr>
            <a:lvl3pPr marL="1371600" marR="0" lvl="2" indent="-304800" algn="l" rtl="0">
              <a:lnSpc>
                <a:spcPct val="100000"/>
              </a:lnSpc>
              <a:spcBef>
                <a:spcPts val="0"/>
              </a:spcBef>
              <a:spcAft>
                <a:spcPts val="0"/>
              </a:spcAft>
              <a:buClr>
                <a:srgbClr val="1D1D30"/>
              </a:buClr>
              <a:buSzPts val="1200"/>
              <a:buFont typeface="Arial"/>
              <a:buChar char="■"/>
              <a:defRPr sz="1200" b="0" i="0" u="none" strike="noStrike" cap="none">
                <a:solidFill>
                  <a:srgbClr val="1D1D30"/>
                </a:solidFill>
                <a:latin typeface="Arial"/>
                <a:ea typeface="Arial"/>
                <a:cs typeface="Arial"/>
                <a:sym typeface="Arial"/>
              </a:defRPr>
            </a:lvl3pPr>
            <a:lvl4pPr marL="1828800" marR="0" lvl="3" indent="-298450" algn="l" rtl="0">
              <a:lnSpc>
                <a:spcPct val="100000"/>
              </a:lnSpc>
              <a:spcBef>
                <a:spcPts val="0"/>
              </a:spcBef>
              <a:spcAft>
                <a:spcPts val="0"/>
              </a:spcAft>
              <a:buClr>
                <a:srgbClr val="1D1D30"/>
              </a:buClr>
              <a:buSzPts val="1100"/>
              <a:buFont typeface="Arial"/>
              <a:buChar char="●"/>
              <a:defRPr sz="1100" b="0" i="0" u="none" strike="noStrike" cap="none">
                <a:solidFill>
                  <a:srgbClr val="1D1D30"/>
                </a:solidFill>
                <a:latin typeface="Arial"/>
                <a:ea typeface="Arial"/>
                <a:cs typeface="Arial"/>
                <a:sym typeface="Arial"/>
              </a:defRPr>
            </a:lvl4pPr>
            <a:lvl5pPr marL="2286000" marR="0" lvl="4" indent="-285750" algn="l" rtl="0">
              <a:lnSpc>
                <a:spcPct val="100000"/>
              </a:lnSpc>
              <a:spcBef>
                <a:spcPts val="0"/>
              </a:spcBef>
              <a:spcAft>
                <a:spcPts val="0"/>
              </a:spcAft>
              <a:buClr>
                <a:srgbClr val="1D1D30"/>
              </a:buClr>
              <a:buSzPts val="900"/>
              <a:buFont typeface="Arial"/>
              <a:buChar char="○"/>
              <a:defRPr sz="900" b="0" i="0" u="none" strike="noStrike" cap="none">
                <a:solidFill>
                  <a:srgbClr val="1D1D30"/>
                </a:solidFill>
                <a:latin typeface="Arial"/>
                <a:ea typeface="Arial"/>
                <a:cs typeface="Arial"/>
                <a:sym typeface="Arial"/>
              </a:defRPr>
            </a:lvl5pPr>
            <a:lvl6pPr marL="2743200" marR="0" lvl="5" indent="-279400" algn="l" rtl="0">
              <a:lnSpc>
                <a:spcPct val="100000"/>
              </a:lnSpc>
              <a:spcBef>
                <a:spcPts val="0"/>
              </a:spcBef>
              <a:spcAft>
                <a:spcPts val="0"/>
              </a:spcAft>
              <a:buClr>
                <a:srgbClr val="1D1D30"/>
              </a:buClr>
              <a:buSzPts val="800"/>
              <a:buFont typeface="Arial"/>
              <a:buChar char="■"/>
              <a:defRPr sz="800" b="0" i="0" u="none" strike="noStrike" cap="none">
                <a:solidFill>
                  <a:srgbClr val="1D1D30"/>
                </a:solidFill>
                <a:latin typeface="Arial"/>
                <a:ea typeface="Arial"/>
                <a:cs typeface="Arial"/>
                <a:sym typeface="Arial"/>
              </a:defRPr>
            </a:lvl6pPr>
            <a:lvl7pPr marL="3200400" marR="0" lvl="6" indent="-273050" algn="l" rtl="0">
              <a:lnSpc>
                <a:spcPct val="100000"/>
              </a:lnSpc>
              <a:spcBef>
                <a:spcPts val="0"/>
              </a:spcBef>
              <a:spcAft>
                <a:spcPts val="0"/>
              </a:spcAft>
              <a:buClr>
                <a:srgbClr val="1D1D30"/>
              </a:buClr>
              <a:buSzPts val="700"/>
              <a:buFont typeface="Arial"/>
              <a:buChar char="●"/>
              <a:defRPr sz="700" b="0" i="0" u="none" strike="noStrike" cap="none">
                <a:solidFill>
                  <a:srgbClr val="1D1D30"/>
                </a:solidFill>
                <a:latin typeface="Arial"/>
                <a:ea typeface="Arial"/>
                <a:cs typeface="Arial"/>
                <a:sym typeface="Arial"/>
              </a:defRPr>
            </a:lvl7pPr>
            <a:lvl8pPr marL="3657600" marR="0" lvl="7" indent="-266700" algn="l" rtl="0">
              <a:lnSpc>
                <a:spcPct val="100000"/>
              </a:lnSpc>
              <a:spcBef>
                <a:spcPts val="0"/>
              </a:spcBef>
              <a:spcAft>
                <a:spcPts val="0"/>
              </a:spcAft>
              <a:buClr>
                <a:srgbClr val="1D1D30"/>
              </a:buClr>
              <a:buSzPts val="600"/>
              <a:buFont typeface="Arial"/>
              <a:buChar char="○"/>
              <a:defRPr sz="600" b="0" i="0" u="none" strike="noStrike" cap="none">
                <a:solidFill>
                  <a:srgbClr val="1D1D30"/>
                </a:solidFill>
                <a:latin typeface="Arial"/>
                <a:ea typeface="Arial"/>
                <a:cs typeface="Arial"/>
                <a:sym typeface="Arial"/>
              </a:defRPr>
            </a:lvl8pPr>
            <a:lvl9pPr marL="4114800" marR="0" lvl="8" indent="-260350" algn="l" rtl="0">
              <a:lnSpc>
                <a:spcPct val="100000"/>
              </a:lnSpc>
              <a:spcBef>
                <a:spcPts val="0"/>
              </a:spcBef>
              <a:spcAft>
                <a:spcPts val="0"/>
              </a:spcAft>
              <a:buClr>
                <a:srgbClr val="1D1D30"/>
              </a:buClr>
              <a:buSzPts val="500"/>
              <a:buFont typeface="Arial"/>
              <a:buChar char="■"/>
              <a:defRPr sz="500" b="0" i="0" u="none" strike="noStrike" cap="none">
                <a:solidFill>
                  <a:srgbClr val="1D1D30"/>
                </a:solidFill>
                <a:latin typeface="Arial"/>
                <a:ea typeface="Arial"/>
                <a:cs typeface="Arial"/>
                <a:sym typeface="Arial"/>
              </a:defRPr>
            </a:lvl9pPr>
          </a:lstStyle>
          <a:p>
            <a:pPr marL="0" lvl="1" indent="0">
              <a:lnSpc>
                <a:spcPct val="107000"/>
              </a:lnSpc>
              <a:spcAft>
                <a:spcPts val="800"/>
              </a:spcAft>
              <a:buFont typeface="Arial"/>
              <a:buNone/>
            </a:pPr>
            <a:r>
              <a:rPr lang="es-ES" kern="100" dirty="0">
                <a:latin typeface="Roboto" panose="02000000000000000000" pitchFamily="2" charset="0"/>
                <a:ea typeface="Roboto" panose="02000000000000000000" pitchFamily="2" charset="0"/>
                <a:cs typeface="Times New Roman" panose="02020603050405020304" pitchFamily="18" charset="0"/>
              </a:rPr>
              <a:t>Ahora que ya tenemos las nociones básicas de Modelado de Datos, podemos llevar el modelo que hemos aprendido a hacer a un SGBD real.</a:t>
            </a:r>
          </a:p>
          <a:p>
            <a:pPr marL="0" lvl="1" indent="0">
              <a:lnSpc>
                <a:spcPct val="107000"/>
              </a:lnSpc>
              <a:spcAft>
                <a:spcPts val="800"/>
              </a:spcAft>
              <a:buFont typeface="Arial"/>
              <a:buNone/>
            </a:pPr>
            <a:r>
              <a:rPr lang="es-ES" kern="100" dirty="0">
                <a:latin typeface="Roboto" panose="02000000000000000000" pitchFamily="2" charset="0"/>
                <a:ea typeface="Roboto" panose="02000000000000000000" pitchFamily="2" charset="0"/>
                <a:cs typeface="Times New Roman" panose="02020603050405020304" pitchFamily="18" charset="0"/>
              </a:rPr>
              <a:t>Para ello se utiliza el lenguaje SQL (</a:t>
            </a:r>
            <a:r>
              <a:rPr lang="es-ES" kern="100" dirty="0" err="1">
                <a:latin typeface="Roboto" panose="02000000000000000000" pitchFamily="2" charset="0"/>
                <a:ea typeface="Roboto" panose="02000000000000000000" pitchFamily="2" charset="0"/>
                <a:cs typeface="Times New Roman" panose="02020603050405020304" pitchFamily="18" charset="0"/>
              </a:rPr>
              <a:t>Structured</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Query</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Language</a:t>
            </a:r>
            <a:r>
              <a:rPr lang="es-ES" kern="100" dirty="0">
                <a:latin typeface="Roboto" panose="02000000000000000000" pitchFamily="2" charset="0"/>
                <a:ea typeface="Roboto" panose="02000000000000000000" pitchFamily="2" charset="0"/>
                <a:cs typeface="Times New Roman" panose="02020603050405020304" pitchFamily="18" charset="0"/>
              </a:rPr>
              <a:t>). Este lenguaje se divide en dos partes, DDL (Data </a:t>
            </a:r>
            <a:r>
              <a:rPr lang="es-ES" kern="100" dirty="0" err="1">
                <a:latin typeface="Roboto" panose="02000000000000000000" pitchFamily="2" charset="0"/>
                <a:ea typeface="Roboto" panose="02000000000000000000" pitchFamily="2" charset="0"/>
                <a:cs typeface="Times New Roman" panose="02020603050405020304" pitchFamily="18" charset="0"/>
              </a:rPr>
              <a:t>Definition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Languaje</a:t>
            </a:r>
            <a:r>
              <a:rPr lang="es-ES" kern="100" dirty="0">
                <a:latin typeface="Roboto" panose="02000000000000000000" pitchFamily="2" charset="0"/>
                <a:ea typeface="Roboto" panose="02000000000000000000" pitchFamily="2" charset="0"/>
                <a:cs typeface="Times New Roman" panose="02020603050405020304" pitchFamily="18" charset="0"/>
              </a:rPr>
              <a:t>) Y DML (Data </a:t>
            </a:r>
            <a:r>
              <a:rPr lang="es-ES" kern="100" dirty="0" err="1">
                <a:latin typeface="Roboto" panose="02000000000000000000" pitchFamily="2" charset="0"/>
                <a:ea typeface="Roboto" panose="02000000000000000000" pitchFamily="2" charset="0"/>
                <a:cs typeface="Times New Roman" panose="02020603050405020304" pitchFamily="18" charset="0"/>
              </a:rPr>
              <a:t>Manipulation</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Languaje</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Para trasladar el modelo Entidad/Relación al SGBD se utiliza DDL o Lenguaje de Definición de Datos. Permite crear la estructura de la Base de Datos.</a:t>
            </a:r>
          </a:p>
          <a:p>
            <a:pPr marL="742950" lvl="1" indent="-285750">
              <a:lnSpc>
                <a:spcPct val="107000"/>
              </a:lnSpc>
              <a:spcAft>
                <a:spcPts val="800"/>
              </a:spcAft>
            </a:pPr>
            <a:r>
              <a:rPr lang="es-ES" kern="100" dirty="0">
                <a:latin typeface="Roboto" panose="02000000000000000000" pitchFamily="2" charset="0"/>
                <a:ea typeface="Roboto" panose="02000000000000000000" pitchFamily="2" charset="0"/>
                <a:cs typeface="Times New Roman" panose="02020603050405020304" pitchFamily="18" charset="0"/>
              </a:rPr>
              <a:t>Para poblar esa estructura con información, se utiliza DML o Lenguaje de Manipulación de Datos. Además, nos permitirá extraer la información.</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las próximas clases utilizaremos un cliente gráfico llamado </a:t>
            </a:r>
            <a:r>
              <a:rPr lang="es-ES" kern="100" dirty="0" err="1">
                <a:latin typeface="Roboto" panose="02000000000000000000" pitchFamily="2" charset="0"/>
                <a:ea typeface="Roboto" panose="02000000000000000000" pitchFamily="2" charset="0"/>
                <a:cs typeface="Times New Roman" panose="02020603050405020304" pitchFamily="18" charset="0"/>
              </a:rPr>
              <a:t>DBeaver</a:t>
            </a:r>
            <a:r>
              <a:rPr lang="es-ES" kern="100" dirty="0">
                <a:latin typeface="Roboto" panose="02000000000000000000" pitchFamily="2" charset="0"/>
                <a:ea typeface="Roboto" panose="02000000000000000000" pitchFamily="2" charset="0"/>
                <a:cs typeface="Times New Roman" panose="02020603050405020304" pitchFamily="18" charset="0"/>
              </a:rPr>
              <a:t> para hacer nuestras primeras consultas, pero luego serán utilizadas dentro de tu aplicación web ya que los Sistemas Gestores de Base de Datos poseen conectores con prácticamente todos los lenguajes de programación como Python, Java, </a:t>
            </a:r>
            <a:r>
              <a:rPr lang="es-ES" kern="100" dirty="0" err="1">
                <a:latin typeface="Roboto" panose="02000000000000000000" pitchFamily="2" charset="0"/>
                <a:ea typeface="Roboto" panose="02000000000000000000" pitchFamily="2" charset="0"/>
                <a:cs typeface="Times New Roman" panose="02020603050405020304" pitchFamily="18" charset="0"/>
              </a:rPr>
              <a:t>NodeJS</a:t>
            </a:r>
            <a:r>
              <a:rPr lang="es-ES" kern="100" dirty="0">
                <a:latin typeface="Roboto" panose="02000000000000000000" pitchFamily="2" charset="0"/>
                <a:ea typeface="Roboto" panose="02000000000000000000" pitchFamily="2" charset="0"/>
                <a:cs typeface="Times New Roman" panose="02020603050405020304" pitchFamily="18" charset="0"/>
              </a:rPr>
              <a:t>, Swift, .NET, etc.</a:t>
            </a:r>
          </a:p>
          <a:p>
            <a:pPr marL="0" lvl="1" indent="0">
              <a:lnSpc>
                <a:spcPct val="107000"/>
              </a:lnSpc>
              <a:spcAft>
                <a:spcPts val="800"/>
              </a:spcAft>
              <a:buFont typeface="Arial"/>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Font typeface="Arial"/>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12636840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53"/>
        <p:cNvGrpSpPr/>
        <p:nvPr/>
      </p:nvGrpSpPr>
      <p:grpSpPr>
        <a:xfrm>
          <a:off x="0" y="0"/>
          <a:ext cx="0" cy="0"/>
          <a:chOff x="0" y="0"/>
          <a:chExt cx="0" cy="0"/>
        </a:xfrm>
      </p:grpSpPr>
      <p:sp>
        <p:nvSpPr>
          <p:cNvPr id="254" name="Google Shape;254;p30"/>
          <p:cNvSpPr txBox="1">
            <a:spLocks noGrp="1"/>
          </p:cNvSpPr>
          <p:nvPr>
            <p:ph type="sldNum" idx="12"/>
          </p:nvPr>
        </p:nvSpPr>
        <p:spPr>
          <a:xfrm>
            <a:off x="8404958" y="4557392"/>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
              <a:t>22</a:t>
            </a:fld>
            <a:endParaRPr/>
          </a:p>
        </p:txBody>
      </p:sp>
      <p:sp>
        <p:nvSpPr>
          <p:cNvPr id="3" name="CuadroTexto 2">
            <a:extLst>
              <a:ext uri="{FF2B5EF4-FFF2-40B4-BE49-F238E27FC236}">
                <a16:creationId xmlns:a16="http://schemas.microsoft.com/office/drawing/2014/main" id="{8DEA6D85-5732-F37F-BF83-35233061B4DC}"/>
              </a:ext>
            </a:extLst>
          </p:cNvPr>
          <p:cNvSpPr txBox="1"/>
          <p:nvPr/>
        </p:nvSpPr>
        <p:spPr>
          <a:xfrm>
            <a:off x="1577340" y="2063918"/>
            <a:ext cx="5989320" cy="1015663"/>
          </a:xfrm>
          <a:prstGeom prst="rect">
            <a:avLst/>
          </a:prstGeom>
          <a:noFill/>
        </p:spPr>
        <p:txBody>
          <a:bodyPr wrap="square">
            <a:spAutoFit/>
          </a:bodyPr>
          <a:lstStyle/>
          <a:p>
            <a:pPr marL="0" lvl="0" indent="0" algn="l" rtl="0">
              <a:spcBef>
                <a:spcPts val="0"/>
              </a:spcBef>
              <a:spcAft>
                <a:spcPts val="0"/>
              </a:spcAft>
              <a:buNone/>
            </a:pPr>
            <a:r>
              <a:rPr lang="es-ES" sz="6000" b="0" dirty="0">
                <a:solidFill>
                  <a:srgbClr val="F6FE8C"/>
                </a:solidFill>
                <a:latin typeface="Roboto" panose="02000000000000000000" pitchFamily="2" charset="0"/>
                <a:ea typeface="Roboto" panose="02000000000000000000" pitchFamily="2" charset="0"/>
              </a:rPr>
              <a:t>¡Muchas gracias!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5"/>
          <p:cNvSpPr txBox="1">
            <a:spLocks noGrp="1"/>
          </p:cNvSpPr>
          <p:nvPr>
            <p:ph type="sldNum" idx="4294967295"/>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s"/>
              <a:t>23</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Google Shape;28;p7">
            <a:extLst>
              <a:ext uri="{FF2B5EF4-FFF2-40B4-BE49-F238E27FC236}">
                <a16:creationId xmlns:a16="http://schemas.microsoft.com/office/drawing/2014/main" id="{E9E0B33B-8DF3-F0A2-9241-08F8D3859B70}"/>
              </a:ext>
            </a:extLst>
          </p:cNvPr>
          <p:cNvSpPr txBox="1">
            <a:spLocks noGrp="1"/>
          </p:cNvSpPr>
          <p:nvPr>
            <p:ph type="body" idx="1"/>
          </p:nvPr>
        </p:nvSpPr>
        <p:spPr>
          <a:xfrm>
            <a:off x="503750" y="1148050"/>
            <a:ext cx="7873200" cy="3626625"/>
          </a:xfrm>
          <a:prstGeom prst="rect">
            <a:avLst/>
          </a:prstGeom>
        </p:spPr>
        <p:txBody>
          <a:bodyPr spcFirstLastPara="1" wrap="square" lIns="91425" tIns="91425" rIns="91425" bIns="91425" anchor="t" anchorCtr="0">
            <a:normAutofit fontScale="92500"/>
          </a:bodyPr>
          <a:lstStyle/>
          <a:p>
            <a:pPr marL="0"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Información desestructurada</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 información interpretable por un ser humano, por ejemplo, un texto, pero que carece de una estructura fija y estandarizada.</a:t>
            </a:r>
          </a:p>
          <a:p>
            <a:pPr marL="0"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Información estructurada</a:t>
            </a:r>
            <a:endParaRPr lang="es-ES" kern="100" dirty="0">
              <a:effectLst/>
              <a:latin typeface="Roboto" panose="02000000000000000000" pitchFamily="2" charset="0"/>
              <a:ea typeface="Roboto" panose="02000000000000000000" pitchFamily="2" charset="0"/>
              <a:cs typeface="Times New Roman" panose="02020603050405020304" pitchFamily="18" charset="0"/>
            </a:endParaRPr>
          </a:p>
          <a:p>
            <a:pPr marL="457200" lvl="1" indent="0">
              <a:lnSpc>
                <a:spcPct val="107000"/>
              </a:lnSpc>
              <a:spcAft>
                <a:spcPts val="800"/>
              </a:spcAft>
              <a:buNone/>
            </a:pPr>
            <a:r>
              <a:rPr lang="es-ES" kern="100" dirty="0">
                <a:effectLst/>
                <a:latin typeface="Roboto" panose="02000000000000000000" pitchFamily="2" charset="0"/>
                <a:ea typeface="Roboto" panose="02000000000000000000" pitchFamily="2" charset="0"/>
                <a:cs typeface="Times New Roman" panose="02020603050405020304" pitchFamily="18" charset="0"/>
              </a:rPr>
              <a:t>Hablamos de información estructurada cuando está delimitada, por tanto</a:t>
            </a:r>
            <a:r>
              <a:rPr lang="es-ES" kern="100" dirty="0">
                <a:latin typeface="Roboto" panose="02000000000000000000" pitchFamily="2" charset="0"/>
                <a:ea typeface="Roboto" panose="02000000000000000000" pitchFamily="2" charset="0"/>
                <a:cs typeface="Times New Roman" panose="02020603050405020304" pitchFamily="18" charset="0"/>
              </a:rPr>
              <a:t>, es fácilmente reconocible e interpretable.</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 ejemplo es el de los ficheros </a:t>
            </a:r>
            <a:r>
              <a:rPr lang="es-ES" b="1" kern="100" dirty="0">
                <a:latin typeface="Roboto" panose="02000000000000000000" pitchFamily="2" charset="0"/>
                <a:ea typeface="Roboto" panose="02000000000000000000" pitchFamily="2" charset="0"/>
                <a:cs typeface="Times New Roman" panose="02020603050405020304" pitchFamily="18" charset="0"/>
              </a:rPr>
              <a:t>CSV</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comma</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separated</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err="1">
                <a:latin typeface="Roboto" panose="02000000000000000000" pitchFamily="2" charset="0"/>
                <a:ea typeface="Roboto" panose="02000000000000000000" pitchFamily="2" charset="0"/>
                <a:cs typeface="Times New Roman" panose="02020603050405020304" pitchFamily="18" charset="0"/>
              </a:rPr>
              <a:t>values</a:t>
            </a:r>
            <a:r>
              <a:rPr lang="es-ES" kern="100" dirty="0">
                <a:latin typeface="Roboto" panose="02000000000000000000" pitchFamily="2" charset="0"/>
                <a:ea typeface="Roboto" panose="02000000000000000000" pitchFamily="2" charset="0"/>
                <a:cs typeface="Times New Roman" panose="02020603050405020304" pitchFamily="18" charset="0"/>
              </a:rPr>
              <a:t>). En este tipo de ficheros todos los valores están separados por el mismo carácter (coma o punto y coma) y todas las líneas poseen el mismo número de columnas.</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Otros ejemplos de este tipo de archivo son las </a:t>
            </a:r>
            <a:r>
              <a:rPr lang="es-ES" b="1" kern="100" dirty="0">
                <a:latin typeface="Roboto" panose="02000000000000000000" pitchFamily="2" charset="0"/>
                <a:ea typeface="Roboto" panose="02000000000000000000" pitchFamily="2" charset="0"/>
                <a:cs typeface="Times New Roman" panose="02020603050405020304" pitchFamily="18" charset="0"/>
              </a:rPr>
              <a:t>Hojas de Cálculo Excel</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45720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Estos formatos maridan genial con las bases de datos, en cuanto a que podemos utilizarlos como formatos de intercambio (importación/exportación) pero </a:t>
            </a:r>
            <a:r>
              <a:rPr lang="es-ES" b="1" kern="100" dirty="0">
                <a:latin typeface="Roboto" panose="02000000000000000000" pitchFamily="2" charset="0"/>
                <a:ea typeface="Roboto" panose="02000000000000000000" pitchFamily="2" charset="0"/>
                <a:cs typeface="Times New Roman" panose="02020603050405020304" pitchFamily="18" charset="0"/>
              </a:rPr>
              <a:t>no son bases de datos en sí mismos</a:t>
            </a:r>
            <a:r>
              <a:rPr lang="es-ES" kern="100" dirty="0">
                <a:latin typeface="Roboto" panose="02000000000000000000" pitchFamily="2" charset="0"/>
                <a:ea typeface="Roboto" panose="02000000000000000000" pitchFamily="2" charset="0"/>
                <a:cs typeface="Times New Roman" panose="02020603050405020304" pitchFamily="18" charset="0"/>
              </a:rPr>
              <a:t>.</a:t>
            </a:r>
          </a:p>
        </p:txBody>
      </p:sp>
      <p:sp>
        <p:nvSpPr>
          <p:cNvPr id="5" name="Google Shape;27;p7">
            <a:extLst>
              <a:ext uri="{FF2B5EF4-FFF2-40B4-BE49-F238E27FC236}">
                <a16:creationId xmlns:a16="http://schemas.microsoft.com/office/drawing/2014/main" id="{9D6DD14F-DEF1-EC89-3828-F66FB5AB7F8E}"/>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Tipos de información en base a su estructura</a:t>
            </a:r>
            <a:endParaRPr sz="2500" dirty="0">
              <a:latin typeface="Roboto" panose="02000000000000000000" pitchFamily="2" charset="0"/>
              <a:ea typeface="Roboto" panose="02000000000000000000"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B102ADA4-677C-EA6E-5609-0B8CB5149142}"/>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817BD650-7FCA-40D4-3DF9-9205F31E8193}"/>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¿Qué es una Base de datos?</a:t>
            </a:r>
            <a:endParaRPr sz="2500" dirty="0">
              <a:latin typeface="Roboto" panose="02000000000000000000" pitchFamily="2" charset="0"/>
              <a:ea typeface="Roboto" panose="02000000000000000000" pitchFamily="2" charset="0"/>
            </a:endParaRPr>
          </a:p>
        </p:txBody>
      </p:sp>
      <p:sp>
        <p:nvSpPr>
          <p:cNvPr id="10" name="Google Shape;28;p7">
            <a:extLst>
              <a:ext uri="{FF2B5EF4-FFF2-40B4-BE49-F238E27FC236}">
                <a16:creationId xmlns:a16="http://schemas.microsoft.com/office/drawing/2014/main" id="{29A55184-25DE-5F0F-4D16-4B71802440C7}"/>
              </a:ext>
            </a:extLst>
          </p:cNvPr>
          <p:cNvSpPr txBox="1">
            <a:spLocks/>
          </p:cNvSpPr>
          <p:nvPr/>
        </p:nvSpPr>
        <p:spPr>
          <a:xfrm>
            <a:off x="503750" y="1131932"/>
            <a:ext cx="8160190" cy="347054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1D1D30"/>
              </a:buClr>
              <a:buSzPts val="1600"/>
              <a:buFont typeface="Arial"/>
              <a:buChar char="●"/>
              <a:defRPr sz="1600" b="0" i="0" u="none" strike="noStrike" cap="none">
                <a:solidFill>
                  <a:srgbClr val="1D1D30"/>
                </a:solidFill>
                <a:latin typeface="Arial"/>
                <a:ea typeface="Arial"/>
                <a:cs typeface="Arial"/>
                <a:sym typeface="Arial"/>
              </a:defRPr>
            </a:lvl1pPr>
            <a:lvl2pPr marL="914400" marR="0" lvl="1" indent="-317500" algn="l" rtl="0">
              <a:lnSpc>
                <a:spcPct val="100000"/>
              </a:lnSpc>
              <a:spcBef>
                <a:spcPts val="0"/>
              </a:spcBef>
              <a:spcAft>
                <a:spcPts val="0"/>
              </a:spcAft>
              <a:buClr>
                <a:srgbClr val="1D1D30"/>
              </a:buClr>
              <a:buSzPts val="1400"/>
              <a:buFont typeface="Arial"/>
              <a:buChar char="○"/>
              <a:defRPr sz="1400" b="0" i="0" u="none" strike="noStrike" cap="none">
                <a:solidFill>
                  <a:srgbClr val="1D1D30"/>
                </a:solidFill>
                <a:latin typeface="Arial"/>
                <a:ea typeface="Arial"/>
                <a:cs typeface="Arial"/>
                <a:sym typeface="Arial"/>
              </a:defRPr>
            </a:lvl2pPr>
            <a:lvl3pPr marL="1371600" marR="0" lvl="2" indent="-304800" algn="l" rtl="0">
              <a:lnSpc>
                <a:spcPct val="100000"/>
              </a:lnSpc>
              <a:spcBef>
                <a:spcPts val="0"/>
              </a:spcBef>
              <a:spcAft>
                <a:spcPts val="0"/>
              </a:spcAft>
              <a:buClr>
                <a:srgbClr val="1D1D30"/>
              </a:buClr>
              <a:buSzPts val="1200"/>
              <a:buFont typeface="Arial"/>
              <a:buChar char="■"/>
              <a:defRPr sz="1200" b="0" i="0" u="none" strike="noStrike" cap="none">
                <a:solidFill>
                  <a:srgbClr val="1D1D30"/>
                </a:solidFill>
                <a:latin typeface="Arial"/>
                <a:ea typeface="Arial"/>
                <a:cs typeface="Arial"/>
                <a:sym typeface="Arial"/>
              </a:defRPr>
            </a:lvl3pPr>
            <a:lvl4pPr marL="1828800" marR="0" lvl="3" indent="-298450" algn="l" rtl="0">
              <a:lnSpc>
                <a:spcPct val="100000"/>
              </a:lnSpc>
              <a:spcBef>
                <a:spcPts val="0"/>
              </a:spcBef>
              <a:spcAft>
                <a:spcPts val="0"/>
              </a:spcAft>
              <a:buClr>
                <a:srgbClr val="1D1D30"/>
              </a:buClr>
              <a:buSzPts val="1100"/>
              <a:buFont typeface="Arial"/>
              <a:buChar char="●"/>
              <a:defRPr sz="1100" b="0" i="0" u="none" strike="noStrike" cap="none">
                <a:solidFill>
                  <a:srgbClr val="1D1D30"/>
                </a:solidFill>
                <a:latin typeface="Arial"/>
                <a:ea typeface="Arial"/>
                <a:cs typeface="Arial"/>
                <a:sym typeface="Arial"/>
              </a:defRPr>
            </a:lvl4pPr>
            <a:lvl5pPr marL="2286000" marR="0" lvl="4" indent="-285750" algn="l" rtl="0">
              <a:lnSpc>
                <a:spcPct val="100000"/>
              </a:lnSpc>
              <a:spcBef>
                <a:spcPts val="0"/>
              </a:spcBef>
              <a:spcAft>
                <a:spcPts val="0"/>
              </a:spcAft>
              <a:buClr>
                <a:srgbClr val="1D1D30"/>
              </a:buClr>
              <a:buSzPts val="900"/>
              <a:buFont typeface="Arial"/>
              <a:buChar char="○"/>
              <a:defRPr sz="900" b="0" i="0" u="none" strike="noStrike" cap="none">
                <a:solidFill>
                  <a:srgbClr val="1D1D30"/>
                </a:solidFill>
                <a:latin typeface="Arial"/>
                <a:ea typeface="Arial"/>
                <a:cs typeface="Arial"/>
                <a:sym typeface="Arial"/>
              </a:defRPr>
            </a:lvl5pPr>
            <a:lvl6pPr marL="2743200" marR="0" lvl="5" indent="-279400" algn="l" rtl="0">
              <a:lnSpc>
                <a:spcPct val="100000"/>
              </a:lnSpc>
              <a:spcBef>
                <a:spcPts val="0"/>
              </a:spcBef>
              <a:spcAft>
                <a:spcPts val="0"/>
              </a:spcAft>
              <a:buClr>
                <a:srgbClr val="1D1D30"/>
              </a:buClr>
              <a:buSzPts val="800"/>
              <a:buFont typeface="Arial"/>
              <a:buChar char="■"/>
              <a:defRPr sz="800" b="0" i="0" u="none" strike="noStrike" cap="none">
                <a:solidFill>
                  <a:srgbClr val="1D1D30"/>
                </a:solidFill>
                <a:latin typeface="Arial"/>
                <a:ea typeface="Arial"/>
                <a:cs typeface="Arial"/>
                <a:sym typeface="Arial"/>
              </a:defRPr>
            </a:lvl6pPr>
            <a:lvl7pPr marL="3200400" marR="0" lvl="6" indent="-273050" algn="l" rtl="0">
              <a:lnSpc>
                <a:spcPct val="100000"/>
              </a:lnSpc>
              <a:spcBef>
                <a:spcPts val="0"/>
              </a:spcBef>
              <a:spcAft>
                <a:spcPts val="0"/>
              </a:spcAft>
              <a:buClr>
                <a:srgbClr val="1D1D30"/>
              </a:buClr>
              <a:buSzPts val="700"/>
              <a:buFont typeface="Arial"/>
              <a:buChar char="●"/>
              <a:defRPr sz="700" b="0" i="0" u="none" strike="noStrike" cap="none">
                <a:solidFill>
                  <a:srgbClr val="1D1D30"/>
                </a:solidFill>
                <a:latin typeface="Arial"/>
                <a:ea typeface="Arial"/>
                <a:cs typeface="Arial"/>
                <a:sym typeface="Arial"/>
              </a:defRPr>
            </a:lvl7pPr>
            <a:lvl8pPr marL="3657600" marR="0" lvl="7" indent="-266700" algn="l" rtl="0">
              <a:lnSpc>
                <a:spcPct val="100000"/>
              </a:lnSpc>
              <a:spcBef>
                <a:spcPts val="0"/>
              </a:spcBef>
              <a:spcAft>
                <a:spcPts val="0"/>
              </a:spcAft>
              <a:buClr>
                <a:srgbClr val="1D1D30"/>
              </a:buClr>
              <a:buSzPts val="600"/>
              <a:buFont typeface="Arial"/>
              <a:buChar char="○"/>
              <a:defRPr sz="600" b="0" i="0" u="none" strike="noStrike" cap="none">
                <a:solidFill>
                  <a:srgbClr val="1D1D30"/>
                </a:solidFill>
                <a:latin typeface="Arial"/>
                <a:ea typeface="Arial"/>
                <a:cs typeface="Arial"/>
                <a:sym typeface="Arial"/>
              </a:defRPr>
            </a:lvl8pPr>
            <a:lvl9pPr marL="4114800" marR="0" lvl="8" indent="-260350" algn="l" rtl="0">
              <a:lnSpc>
                <a:spcPct val="100000"/>
              </a:lnSpc>
              <a:spcBef>
                <a:spcPts val="0"/>
              </a:spcBef>
              <a:spcAft>
                <a:spcPts val="0"/>
              </a:spcAft>
              <a:buClr>
                <a:srgbClr val="1D1D30"/>
              </a:buClr>
              <a:buSzPts val="500"/>
              <a:buFont typeface="Arial"/>
              <a:buChar char="■"/>
              <a:defRPr sz="500" b="0" i="0" u="none" strike="noStrike" cap="none">
                <a:solidFill>
                  <a:srgbClr val="1D1D30"/>
                </a:solidFill>
                <a:latin typeface="Arial"/>
                <a:ea typeface="Arial"/>
                <a:cs typeface="Arial"/>
                <a:sym typeface="Arial"/>
              </a:defRPr>
            </a:lvl9pPr>
          </a:lstStyle>
          <a:p>
            <a:pPr marL="0" lvl="1" indent="0">
              <a:lnSpc>
                <a:spcPct val="107000"/>
              </a:lnSpc>
              <a:spcAft>
                <a:spcPts val="800"/>
              </a:spcAft>
              <a:buFont typeface="Arial"/>
              <a:buNone/>
            </a:pPr>
            <a:r>
              <a:rPr lang="es-ES" kern="100" dirty="0">
                <a:latin typeface="Roboto" panose="02000000000000000000" pitchFamily="2" charset="0"/>
                <a:ea typeface="Roboto" panose="02000000000000000000" pitchFamily="2" charset="0"/>
                <a:cs typeface="Times New Roman" panose="02020603050405020304" pitchFamily="18" charset="0"/>
              </a:rPr>
              <a:t>Una </a:t>
            </a:r>
            <a:r>
              <a:rPr lang="es-ES" b="1" kern="100" dirty="0">
                <a:latin typeface="Roboto" panose="02000000000000000000" pitchFamily="2" charset="0"/>
                <a:ea typeface="Roboto" panose="02000000000000000000" pitchFamily="2" charset="0"/>
                <a:cs typeface="Times New Roman" panose="02020603050405020304" pitchFamily="18" charset="0"/>
              </a:rPr>
              <a:t>Base de datos </a:t>
            </a:r>
            <a:r>
              <a:rPr lang="es-ES" kern="100" dirty="0">
                <a:latin typeface="Roboto" panose="02000000000000000000" pitchFamily="2" charset="0"/>
                <a:ea typeface="Roboto" panose="02000000000000000000" pitchFamily="2" charset="0"/>
                <a:cs typeface="Times New Roman" panose="02020603050405020304" pitchFamily="18" charset="0"/>
              </a:rPr>
              <a:t>es un almacén de información estructurada y organizada que se almacena de forma electrónica.</a:t>
            </a:r>
          </a:p>
          <a:p>
            <a:pPr marL="0" lvl="1" indent="0">
              <a:lnSpc>
                <a:spcPct val="107000"/>
              </a:lnSpc>
              <a:spcAft>
                <a:spcPts val="800"/>
              </a:spcAft>
              <a:buFont typeface="Arial"/>
              <a:buNone/>
            </a:pPr>
            <a:r>
              <a:rPr lang="es-ES" kern="100" dirty="0">
                <a:latin typeface="Roboto" panose="02000000000000000000" pitchFamily="2" charset="0"/>
                <a:ea typeface="Roboto" panose="02000000000000000000" pitchFamily="2" charset="0"/>
                <a:cs typeface="Times New Roman" panose="02020603050405020304" pitchFamily="18" charset="0"/>
              </a:rPr>
              <a:t>El software encargado de este propósito es conocido como “Sistema gestor de base de datos”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(o “</a:t>
            </a:r>
            <a:r>
              <a:rPr lang="es-ES" kern="100" dirty="0" err="1">
                <a:latin typeface="Roboto" panose="02000000000000000000" pitchFamily="2" charset="0"/>
                <a:ea typeface="Roboto" panose="02000000000000000000" pitchFamily="2" charset="0"/>
                <a:cs typeface="Times New Roman" panose="02020603050405020304" pitchFamily="18" charset="0"/>
              </a:rPr>
              <a:t>DataBase</a:t>
            </a:r>
            <a:r>
              <a:rPr lang="es-ES" kern="100" dirty="0">
                <a:latin typeface="Roboto" panose="02000000000000000000" pitchFamily="2" charset="0"/>
                <a:ea typeface="Roboto" panose="02000000000000000000" pitchFamily="2" charset="0"/>
                <a:cs typeface="Times New Roman" panose="02020603050405020304" pitchFamily="18" charset="0"/>
              </a:rPr>
              <a:t> Management </a:t>
            </a:r>
            <a:r>
              <a:rPr lang="es-ES" kern="100" dirty="0" err="1">
                <a:latin typeface="Roboto" panose="02000000000000000000" pitchFamily="2" charset="0"/>
                <a:ea typeface="Roboto" panose="02000000000000000000" pitchFamily="2" charset="0"/>
                <a:cs typeface="Times New Roman" panose="02020603050405020304" pitchFamily="18" charset="0"/>
              </a:rPr>
              <a:t>System</a:t>
            </a:r>
            <a:r>
              <a:rPr lang="es-ES" kern="100" dirty="0">
                <a:latin typeface="Roboto" panose="02000000000000000000" pitchFamily="2" charset="0"/>
                <a:ea typeface="Roboto" panose="02000000000000000000" pitchFamily="2" charset="0"/>
                <a:cs typeface="Times New Roman" panose="02020603050405020304" pitchFamily="18" charset="0"/>
              </a:rPr>
              <a:t>” DBMS, en inglés).</a:t>
            </a:r>
          </a:p>
          <a:p>
            <a:pPr marL="0" lvl="1" indent="0">
              <a:lnSpc>
                <a:spcPct val="107000"/>
              </a:lnSpc>
              <a:spcAft>
                <a:spcPts val="800"/>
              </a:spcAft>
              <a:buFont typeface="Arial"/>
              <a:buNone/>
            </a:pPr>
            <a:r>
              <a:rPr lang="es-ES" kern="100" dirty="0">
                <a:latin typeface="Roboto" panose="02000000000000000000" pitchFamily="2" charset="0"/>
                <a:ea typeface="Roboto" panose="02000000000000000000" pitchFamily="2" charset="0"/>
                <a:cs typeface="Times New Roman" panose="02020603050405020304" pitchFamily="18" charset="0"/>
              </a:rPr>
              <a:t>Un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será utilizado como persistencia de información en aplicaciones externas, rara vez se utiliza desde un usuario final.</a:t>
            </a:r>
          </a:p>
          <a:p>
            <a:pPr marL="0" lvl="1" indent="0">
              <a:lnSpc>
                <a:spcPct val="107000"/>
              </a:lnSpc>
              <a:spcAft>
                <a:spcPts val="800"/>
              </a:spcAft>
              <a:buFont typeface="Arial"/>
              <a:buNone/>
            </a:pPr>
            <a:r>
              <a:rPr lang="es-ES" kern="100" dirty="0">
                <a:latin typeface="Roboto" panose="02000000000000000000" pitchFamily="2" charset="0"/>
                <a:ea typeface="Roboto" panose="02000000000000000000" pitchFamily="2" charset="0"/>
                <a:cs typeface="Times New Roman" panose="02020603050405020304" pitchFamily="18" charset="0"/>
              </a:rPr>
              <a:t>Además de permitir crear y manipular los datos, proporcionan seguridad de acceso (diferentes perfiles de usuarios) e integridad en las operaciones (puede haber millones de accesos simultáneos) y el acceso a los mismos está estandarizado.</a:t>
            </a:r>
          </a:p>
          <a:p>
            <a:pPr marL="0" lvl="1" indent="0">
              <a:lnSpc>
                <a:spcPct val="107000"/>
              </a:lnSpc>
              <a:spcAft>
                <a:spcPts val="800"/>
              </a:spcAft>
              <a:buFont typeface="Arial"/>
              <a:buNone/>
            </a:pPr>
            <a:r>
              <a:rPr lang="es-ES" kern="100" dirty="0">
                <a:latin typeface="Roboto" panose="02000000000000000000" pitchFamily="2" charset="0"/>
                <a:ea typeface="Roboto" panose="02000000000000000000" pitchFamily="2" charset="0"/>
                <a:cs typeface="Times New Roman" panose="02020603050405020304" pitchFamily="18" charset="0"/>
              </a:rPr>
              <a:t>Ejemplos de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comunes:</a:t>
            </a:r>
          </a:p>
          <a:p>
            <a:pPr marL="457200" lvl="1" indent="0">
              <a:lnSpc>
                <a:spcPct val="107000"/>
              </a:lnSpc>
              <a:spcAft>
                <a:spcPts val="800"/>
              </a:spcAft>
              <a:buFont typeface="Arial"/>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11" name="Picture 4" descr="MySQL Logo - símbolo, significado logotipo, historia, PNG">
            <a:extLst>
              <a:ext uri="{FF2B5EF4-FFF2-40B4-BE49-F238E27FC236}">
                <a16:creationId xmlns:a16="http://schemas.microsoft.com/office/drawing/2014/main" id="{178857F1-DF48-215D-9089-8643BF469A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046" y="4011589"/>
            <a:ext cx="907304" cy="4716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MySQL Logo - símbolo, significado logotipo, historia, PNG">
            <a:extLst>
              <a:ext uri="{FF2B5EF4-FFF2-40B4-BE49-F238E27FC236}">
                <a16:creationId xmlns:a16="http://schemas.microsoft.com/office/drawing/2014/main" id="{AA866939-A90C-D654-DFBE-EA5AA308E7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3046" y="4011589"/>
            <a:ext cx="907304" cy="4716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 descr="PostgreSQL - Documentation - OctoPerf">
            <a:extLst>
              <a:ext uri="{FF2B5EF4-FFF2-40B4-BE49-F238E27FC236}">
                <a16:creationId xmlns:a16="http://schemas.microsoft.com/office/drawing/2014/main" id="{3D745A58-94B9-D50E-D0A6-BE3CD442AD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7174" y="3993176"/>
            <a:ext cx="1684973" cy="7734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Microsoft SQL Server | Logopedia | Fandom">
            <a:extLst>
              <a:ext uri="{FF2B5EF4-FFF2-40B4-BE49-F238E27FC236}">
                <a16:creationId xmlns:a16="http://schemas.microsoft.com/office/drawing/2014/main" id="{864AA222-11D9-344C-EFD5-831FAF1B59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8971" y="4119670"/>
            <a:ext cx="1431705" cy="36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323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7BB6EFE1-F66E-7973-FFF8-E750462D18CD}"/>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F46FD450-2CAE-2EDF-FF27-9585FFD7D6CE}"/>
              </a:ext>
            </a:extLst>
          </p:cNvPr>
          <p:cNvSpPr txBox="1">
            <a:spLocks noGrp="1"/>
          </p:cNvSpPr>
          <p:nvPr>
            <p:ph type="title"/>
          </p:nvPr>
        </p:nvSpPr>
        <p:spPr>
          <a:xfrm>
            <a:off x="503750" y="353172"/>
            <a:ext cx="6851100" cy="572700"/>
          </a:xfrm>
          <a:prstGeom prst="rect">
            <a:avLst/>
          </a:prstGeom>
        </p:spPr>
        <p:txBody>
          <a:bodyPr spcFirstLastPara="1" wrap="square" lIns="91425" tIns="91425" rIns="91425" bIns="91425" anchor="t" anchorCtr="0">
            <a:noAutofit/>
          </a:bodyPr>
          <a:lstStyle/>
          <a:p>
            <a:pPr lvl="0" algn="l"/>
            <a:r>
              <a:rPr kumimoji="0" lang="es-ES" sz="2500" b="1" i="0" u="none" strike="noStrike" kern="0" cap="none" spc="0" normalizeH="0" baseline="0" noProof="0" dirty="0">
                <a:ln>
                  <a:noFill/>
                </a:ln>
                <a:solidFill>
                  <a:srgbClr val="000000"/>
                </a:solidFill>
                <a:effectLst/>
                <a:uLnTx/>
                <a:uFillTx/>
                <a:latin typeface="Roboto"/>
                <a:ea typeface="Roboto"/>
                <a:sym typeface="Roboto"/>
              </a:rPr>
              <a:t>Modelado de datos</a:t>
            </a:r>
            <a:endParaRPr sz="2500" dirty="0">
              <a:latin typeface="Roboto" panose="02000000000000000000" pitchFamily="2" charset="0"/>
              <a:ea typeface="Roboto" panose="02000000000000000000" pitchFamily="2" charset="0"/>
            </a:endParaRPr>
          </a:p>
        </p:txBody>
      </p:sp>
      <p:sp>
        <p:nvSpPr>
          <p:cNvPr id="2" name="Google Shape;28;p7">
            <a:extLst>
              <a:ext uri="{FF2B5EF4-FFF2-40B4-BE49-F238E27FC236}">
                <a16:creationId xmlns:a16="http://schemas.microsoft.com/office/drawing/2014/main" id="{7A4CB158-F040-3330-0BDA-5B2618DD68BB}"/>
              </a:ext>
            </a:extLst>
          </p:cNvPr>
          <p:cNvSpPr txBox="1">
            <a:spLocks noGrp="1"/>
          </p:cNvSpPr>
          <p:nvPr>
            <p:ph type="body" idx="1"/>
          </p:nvPr>
        </p:nvSpPr>
        <p:spPr>
          <a:xfrm>
            <a:off x="503750" y="1108752"/>
            <a:ext cx="8297350" cy="3681576"/>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El modelado de datos hace referencia a la planificación de diseño previa que hay que realizar para exprimir al máximo un SGBD.</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La herramienta fundamental para ello es la creación de un diagrama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b="1" kern="100" dirty="0">
                <a:latin typeface="Roboto" panose="02000000000000000000" pitchFamily="2" charset="0"/>
                <a:ea typeface="Roboto" panose="02000000000000000000" pitchFamily="2" charset="0"/>
                <a:cs typeface="Times New Roman" panose="02020603050405020304" pitchFamily="18" charset="0"/>
              </a:rPr>
              <a:t>/</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Relación</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Este tipo de diagrama refleja las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que formarán parte de nuestro sistema, que datos almacenarán y como se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relacionarán</a:t>
            </a:r>
            <a:r>
              <a:rPr lang="es-ES" kern="100" dirty="0">
                <a:latin typeface="Roboto" panose="02000000000000000000" pitchFamily="2" charset="0"/>
                <a:ea typeface="Roboto" panose="02000000000000000000" pitchFamily="2" charset="0"/>
                <a:cs typeface="Times New Roman" panose="02020603050405020304" pitchFamily="18" charset="0"/>
              </a:rPr>
              <a:t> entre sí.</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es la representación abstracta en datos de objetos o conceptos del mundo real y está compuesta de los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atributos</a:t>
            </a:r>
            <a:r>
              <a:rPr lang="es-ES" kern="100" dirty="0">
                <a:latin typeface="Roboto" panose="02000000000000000000" pitchFamily="2" charset="0"/>
                <a:ea typeface="Roboto" panose="02000000000000000000" pitchFamily="2" charset="0"/>
                <a:cs typeface="Times New Roman" panose="02020603050405020304" pitchFamily="18" charset="0"/>
              </a:rPr>
              <a:t> que la definen.</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Por ejemplo, imagina que nos encomiendan modelar una base de datos para una biblioteca. Si el bibliotecario no nos especifica nada más (usuario promedio 🤭), a mí se me ocurriría como mínimo almacenar que libros tengo y a quien se los puedo prestar. </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¿Tendría sentido almacenarlo todo junto? No mucho, por un lado, debería guardar los libros y por el otro los socios así que ya tendríamos dos entidades,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libro</a:t>
            </a:r>
            <a:r>
              <a:rPr lang="es-ES" kern="100" dirty="0">
                <a:latin typeface="Roboto" panose="02000000000000000000" pitchFamily="2" charset="0"/>
                <a:ea typeface="Roboto" panose="02000000000000000000" pitchFamily="2" charset="0"/>
                <a:cs typeface="Times New Roman" panose="02020603050405020304" pitchFamily="18" charset="0"/>
              </a:rPr>
              <a:t> y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socio</a:t>
            </a:r>
            <a:r>
              <a:rPr lang="es-ES"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t>
            </a:r>
            <a:endPar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61936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32B2F9BE-7882-0DFC-98BC-77BF056A0749}"/>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1AED151D-5CAD-9FB5-0FE3-0A9D0BC37203}"/>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Entidad/Relación I – Identificando entidades y relaciones</a:t>
            </a:r>
            <a:endParaRPr sz="2500" dirty="0">
              <a:latin typeface="Roboto" panose="02000000000000000000" pitchFamily="2" charset="0"/>
              <a:ea typeface="Roboto" panose="02000000000000000000" pitchFamily="2" charset="0"/>
            </a:endParaRPr>
          </a:p>
        </p:txBody>
      </p:sp>
      <p:sp>
        <p:nvSpPr>
          <p:cNvPr id="6" name="Google Shape;28;p7">
            <a:extLst>
              <a:ext uri="{FF2B5EF4-FFF2-40B4-BE49-F238E27FC236}">
                <a16:creationId xmlns:a16="http://schemas.microsoft.com/office/drawing/2014/main" id="{B9A8FB1C-E807-1EE1-B65A-3B4527B37E97}"/>
              </a:ext>
            </a:extLst>
          </p:cNvPr>
          <p:cNvSpPr txBox="1">
            <a:spLocks noGrp="1"/>
          </p:cNvSpPr>
          <p:nvPr>
            <p:ph type="body" idx="1"/>
          </p:nvPr>
        </p:nvSpPr>
        <p:spPr>
          <a:xfrm>
            <a:off x="503750" y="1491890"/>
            <a:ext cx="7873200" cy="3209650"/>
          </a:xfrm>
          <a:prstGeom prst="rect">
            <a:avLst/>
          </a:prstGeom>
        </p:spPr>
        <p:txBody>
          <a:bodyPr spcFirstLastPara="1" wrap="square" lIns="91425" tIns="91425" rIns="91425" bIns="91425" anchor="t" anchorCtr="0">
            <a:normAutofit fontScale="92500" lnSpcReduction="10000"/>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Cuando se empieza a analizar la solución a un problema, es común utilizar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sustantivos</a:t>
            </a:r>
            <a:r>
              <a:rPr lang="es-ES" kern="100" dirty="0">
                <a:latin typeface="Roboto" panose="02000000000000000000" pitchFamily="2" charset="0"/>
                <a:ea typeface="Roboto" panose="02000000000000000000" pitchFamily="2" charset="0"/>
                <a:cs typeface="Times New Roman" panose="02020603050405020304" pitchFamily="18" charset="0"/>
              </a:rPr>
              <a:t> para identificar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y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verbos</a:t>
            </a:r>
            <a:r>
              <a:rPr lang="es-ES" kern="100" dirty="0">
                <a:latin typeface="Roboto" panose="02000000000000000000" pitchFamily="2" charset="0"/>
                <a:ea typeface="Roboto" panose="02000000000000000000" pitchFamily="2" charset="0"/>
                <a:cs typeface="Times New Roman" panose="02020603050405020304" pitchFamily="18" charset="0"/>
              </a:rPr>
              <a:t> para identificar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relaciones</a:t>
            </a:r>
            <a:r>
              <a:rPr lang="es-ES" kern="100" dirty="0">
                <a:latin typeface="Roboto" panose="02000000000000000000" pitchFamily="2" charset="0"/>
                <a:ea typeface="Roboto" panose="02000000000000000000" pitchFamily="2" charset="0"/>
                <a:cs typeface="Times New Roman" panose="02020603050405020304" pitchFamily="18" charset="0"/>
              </a:rPr>
              <a:t>. De este modo, utilizando un lenguaje coloquial podemos obtener fácilmente las entidades:</a:t>
            </a:r>
          </a:p>
          <a:p>
            <a:pPr marL="0" lvl="1" indent="0">
              <a:lnSpc>
                <a:spcPct val="107000"/>
              </a:lnSpc>
              <a:spcAft>
                <a:spcPts val="800"/>
              </a:spcAft>
              <a:buNone/>
            </a:pPr>
            <a:r>
              <a:rPr lang="es-ES" i="1" kern="100" dirty="0">
                <a:latin typeface="Roboto" panose="02000000000000000000" pitchFamily="2" charset="0"/>
                <a:ea typeface="Roboto" panose="02000000000000000000" pitchFamily="2" charset="0"/>
                <a:cs typeface="Times New Roman" panose="02020603050405020304" pitchFamily="18" charset="0"/>
              </a:rPr>
              <a:t>“Un </a:t>
            </a:r>
            <a:r>
              <a:rPr lang="es-ES" b="1" i="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b="1" i="1" kern="100" dirty="0">
                <a:latin typeface="Roboto" panose="02000000000000000000" pitchFamily="2" charset="0"/>
                <a:ea typeface="Roboto" panose="02000000000000000000" pitchFamily="2" charset="0"/>
                <a:cs typeface="Times New Roman" panose="02020603050405020304" pitchFamily="18" charset="0"/>
              </a:rPr>
              <a:t> </a:t>
            </a:r>
            <a:r>
              <a:rPr lang="es-ES" b="1" i="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estudia</a:t>
            </a:r>
            <a:r>
              <a:rPr lang="es-ES" b="1" i="1" kern="100" dirty="0">
                <a:latin typeface="Roboto" panose="02000000000000000000" pitchFamily="2" charset="0"/>
                <a:ea typeface="Roboto" panose="02000000000000000000" pitchFamily="2" charset="0"/>
                <a:cs typeface="Times New Roman" panose="02020603050405020304" pitchFamily="18" charset="0"/>
              </a:rPr>
              <a:t> </a:t>
            </a:r>
            <a:r>
              <a:rPr lang="es-ES" i="1" kern="100" dirty="0">
                <a:latin typeface="Roboto" panose="02000000000000000000" pitchFamily="2" charset="0"/>
                <a:ea typeface="Roboto" panose="02000000000000000000" pitchFamily="2" charset="0"/>
                <a:cs typeface="Times New Roman" panose="02020603050405020304" pitchFamily="18" charset="0"/>
              </a:rPr>
              <a:t>un </a:t>
            </a:r>
            <a:r>
              <a:rPr lang="es-ES" b="1" i="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a:t>
            </a:r>
            <a:r>
              <a:rPr lang="es-ES" i="1" kern="100" dirty="0">
                <a:latin typeface="Roboto" panose="02000000000000000000" pitchFamily="2" charset="0"/>
                <a:ea typeface="Roboto" panose="02000000000000000000" pitchFamily="2" charset="0"/>
                <a:cs typeface="Times New Roman" panose="02020603050405020304" pitchFamily="18" charset="0"/>
              </a:rPr>
              <a:t>”</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Con lo que tenemos una primera aproximación:</a:t>
            </a: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Con esta sencilla frase hemos podido reflejar en un diagrama las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alumno y curso y su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relación</a:t>
            </a:r>
            <a:r>
              <a:rPr lang="es-ES" kern="100" dirty="0">
                <a:latin typeface="Roboto" panose="02000000000000000000" pitchFamily="2" charset="0"/>
                <a:ea typeface="Roboto" panose="02000000000000000000" pitchFamily="2" charset="0"/>
                <a:cs typeface="Times New Roman" panose="02020603050405020304" pitchFamily="18" charset="0"/>
              </a:rPr>
              <a:t>. </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el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las entidades se crean como </a:t>
            </a:r>
            <a:r>
              <a:rPr lang="es-ES" b="1" kern="100" dirty="0">
                <a:latin typeface="Roboto" panose="02000000000000000000" pitchFamily="2" charset="0"/>
                <a:ea typeface="Roboto" panose="02000000000000000000" pitchFamily="2" charset="0"/>
                <a:cs typeface="Times New Roman" panose="02020603050405020304" pitchFamily="18" charset="0"/>
              </a:rPr>
              <a:t>tablas </a:t>
            </a:r>
            <a:r>
              <a:rPr lang="es-ES" kern="100" dirty="0">
                <a:latin typeface="Roboto" panose="02000000000000000000" pitchFamily="2" charset="0"/>
                <a:ea typeface="Roboto" panose="02000000000000000000" pitchFamily="2" charset="0"/>
                <a:cs typeface="Times New Roman" panose="02020603050405020304" pitchFamily="18" charset="0"/>
              </a:rPr>
              <a:t>y las relaciones son un tipo de </a:t>
            </a:r>
            <a:r>
              <a:rPr lang="es-ES" b="1" kern="100" dirty="0">
                <a:latin typeface="Roboto" panose="02000000000000000000" pitchFamily="2" charset="0"/>
                <a:ea typeface="Roboto" panose="02000000000000000000" pitchFamily="2" charset="0"/>
                <a:cs typeface="Times New Roman" panose="02020603050405020304" pitchFamily="18" charset="0"/>
              </a:rPr>
              <a:t>constricción</a:t>
            </a:r>
            <a:r>
              <a:rPr lang="es-ES" kern="100" dirty="0">
                <a:latin typeface="Roboto" panose="02000000000000000000" pitchFamily="2" charset="0"/>
                <a:ea typeface="Roboto" panose="02000000000000000000" pitchFamily="2" charset="0"/>
                <a:cs typeface="Times New Roman" panose="02020603050405020304" pitchFamily="18" charset="0"/>
              </a:rPr>
              <a:t>. Lo veremos en la siguiente clase cuando pasemos a SQL.</a:t>
            </a:r>
            <a:endParaRPr lang="es-ES" b="1" kern="100" dirty="0">
              <a:latin typeface="Roboto" panose="02000000000000000000" pitchFamily="2" charset="0"/>
              <a:ea typeface="Roboto" panose="02000000000000000000" pitchFamily="2" charset="0"/>
              <a:cs typeface="Times New Roman" panose="02020603050405020304" pitchFamily="18" charset="0"/>
            </a:endParaRPr>
          </a:p>
        </p:txBody>
      </p:sp>
      <p:pic>
        <p:nvPicPr>
          <p:cNvPr id="7" name="Imagen 6">
            <a:extLst>
              <a:ext uri="{FF2B5EF4-FFF2-40B4-BE49-F238E27FC236}">
                <a16:creationId xmlns:a16="http://schemas.microsoft.com/office/drawing/2014/main" id="{E1E3FB04-23A3-99F5-BF69-6B017635FA63}"/>
              </a:ext>
            </a:extLst>
          </p:cNvPr>
          <p:cNvPicPr>
            <a:picLocks noChangeAspect="1"/>
          </p:cNvPicPr>
          <p:nvPr/>
        </p:nvPicPr>
        <p:blipFill>
          <a:blip r:embed="rId3"/>
          <a:stretch>
            <a:fillRect/>
          </a:stretch>
        </p:blipFill>
        <p:spPr>
          <a:xfrm>
            <a:off x="2439926" y="2856593"/>
            <a:ext cx="4000847" cy="624894"/>
          </a:xfrm>
          <a:prstGeom prst="rect">
            <a:avLst/>
          </a:prstGeom>
        </p:spPr>
      </p:pic>
    </p:spTree>
    <p:extLst>
      <p:ext uri="{BB962C8B-B14F-4D97-AF65-F5344CB8AC3E}">
        <p14:creationId xmlns:p14="http://schemas.microsoft.com/office/powerpoint/2010/main" val="1445328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36827F6E-9673-8DE1-E05D-13B4C816E913}"/>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EEC9B64E-6CE3-C58B-A39F-C336A5DBA483}"/>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Entidad/Relación II – Atributos y tipos</a:t>
            </a:r>
            <a:endParaRPr sz="2500" dirty="0">
              <a:latin typeface="Roboto" panose="02000000000000000000" pitchFamily="2" charset="0"/>
              <a:ea typeface="Roboto" panose="02000000000000000000" pitchFamily="2" charset="0"/>
            </a:endParaRPr>
          </a:p>
        </p:txBody>
      </p:sp>
      <p:sp>
        <p:nvSpPr>
          <p:cNvPr id="4" name="Google Shape;28;p7">
            <a:extLst>
              <a:ext uri="{FF2B5EF4-FFF2-40B4-BE49-F238E27FC236}">
                <a16:creationId xmlns:a16="http://schemas.microsoft.com/office/drawing/2014/main" id="{DEF25A76-75F5-75D5-A8C6-B5AF094546AA}"/>
              </a:ext>
            </a:extLst>
          </p:cNvPr>
          <p:cNvSpPr txBox="1">
            <a:spLocks noGrp="1"/>
          </p:cNvSpPr>
          <p:nvPr>
            <p:ph type="body" idx="1"/>
          </p:nvPr>
        </p:nvSpPr>
        <p:spPr>
          <a:xfrm>
            <a:off x="503750" y="1232844"/>
            <a:ext cx="7873200" cy="3327685"/>
          </a:xfrm>
          <a:prstGeom prst="rect">
            <a:avLst/>
          </a:prstGeom>
        </p:spPr>
        <p:txBody>
          <a:bodyPr spcFirstLastPara="1" wrap="square" lIns="91425" tIns="91425" rIns="91425" bIns="91425" anchor="t" anchorCtr="0">
            <a:normAutofit/>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Aparte de las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y las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relaciones</a:t>
            </a:r>
            <a:r>
              <a:rPr lang="es-ES" kern="100" dirty="0">
                <a:latin typeface="Roboto" panose="02000000000000000000" pitchFamily="2" charset="0"/>
                <a:ea typeface="Roboto" panose="02000000000000000000" pitchFamily="2" charset="0"/>
                <a:cs typeface="Times New Roman" panose="02020603050405020304" pitchFamily="18" charset="0"/>
              </a:rPr>
              <a:t>, un diagrama </a:t>
            </a:r>
            <a:r>
              <a:rPr lang="es-ES" b="1" kern="100" dirty="0">
                <a:latin typeface="Roboto" panose="02000000000000000000" pitchFamily="2" charset="0"/>
                <a:ea typeface="Roboto" panose="02000000000000000000" pitchFamily="2" charset="0"/>
                <a:cs typeface="Times New Roman" panose="02020603050405020304" pitchFamily="18" charset="0"/>
              </a:rPr>
              <a:t>entidad/relación </a:t>
            </a:r>
            <a:r>
              <a:rPr lang="es-ES" kern="100" dirty="0">
                <a:latin typeface="Roboto" panose="02000000000000000000" pitchFamily="2" charset="0"/>
                <a:ea typeface="Roboto" panose="02000000000000000000" pitchFamily="2" charset="0"/>
                <a:cs typeface="Times New Roman" panose="02020603050405020304" pitchFamily="18" charset="0"/>
              </a:rPr>
              <a:t>también debe reflejar los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atributos</a:t>
            </a:r>
            <a:r>
              <a:rPr lang="es-ES" kern="100" dirty="0">
                <a:latin typeface="Roboto" panose="02000000000000000000" pitchFamily="2" charset="0"/>
                <a:ea typeface="Roboto" panose="02000000000000000000" pitchFamily="2" charset="0"/>
                <a:cs typeface="Times New Roman" panose="02020603050405020304" pitchFamily="18" charset="0"/>
              </a:rPr>
              <a:t> de las entidades.</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Los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atributos</a:t>
            </a:r>
            <a:r>
              <a:rPr lang="es-ES" kern="100" dirty="0">
                <a:latin typeface="Roboto" panose="02000000000000000000" pitchFamily="2" charset="0"/>
                <a:ea typeface="Roboto" panose="02000000000000000000" pitchFamily="2" charset="0"/>
                <a:cs typeface="Times New Roman" panose="02020603050405020304" pitchFamily="18" charset="0"/>
              </a:rPr>
              <a:t> de las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entidades</a:t>
            </a:r>
            <a:r>
              <a:rPr lang="es-ES" kern="100" dirty="0">
                <a:latin typeface="Roboto" panose="02000000000000000000" pitchFamily="2" charset="0"/>
                <a:ea typeface="Roboto" panose="02000000000000000000" pitchFamily="2" charset="0"/>
                <a:cs typeface="Times New Roman" panose="02020603050405020304" pitchFamily="18" charset="0"/>
              </a:rPr>
              <a:t> son los datos que definen cada uno de los registros. Por ejemplo, de un alumno podríamos registrar su </a:t>
            </a:r>
            <a:r>
              <a:rPr lang="es-ES"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nombre</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fecha de nacimiento</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DNI</a:t>
            </a:r>
            <a:r>
              <a:rPr lang="es-ES" kern="100" dirty="0">
                <a:latin typeface="Roboto" panose="02000000000000000000" pitchFamily="2" charset="0"/>
                <a:ea typeface="Roboto" panose="02000000000000000000" pitchFamily="2" charset="0"/>
                <a:cs typeface="Times New Roman" panose="02020603050405020304" pitchFamily="18" charset="0"/>
              </a:rPr>
              <a:t>, </a:t>
            </a:r>
            <a:r>
              <a:rPr lang="es-ES"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teléfono</a:t>
            </a:r>
            <a:r>
              <a:rPr lang="es-ES" kern="100" dirty="0">
                <a:latin typeface="Roboto" panose="02000000000000000000" pitchFamily="2" charset="0"/>
                <a:ea typeface="Roboto" panose="02000000000000000000" pitchFamily="2" charset="0"/>
                <a:cs typeface="Times New Roman" panose="02020603050405020304" pitchFamily="18" charset="0"/>
              </a:rPr>
              <a:t>, etc. Cuando un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a:t>
            </a:r>
            <a:r>
              <a:rPr lang="es-ES" kern="100" dirty="0">
                <a:latin typeface="Roboto" panose="02000000000000000000" pitchFamily="2" charset="0"/>
                <a:ea typeface="Roboto" panose="02000000000000000000" pitchFamily="2" charset="0"/>
                <a:cs typeface="Times New Roman" panose="02020603050405020304" pitchFamily="18" charset="0"/>
              </a:rPr>
              <a:t> es requerido se indica como NOT NULL.</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Además de cada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a:t>
            </a:r>
            <a:r>
              <a:rPr lang="es-ES" kern="100" dirty="0">
                <a:latin typeface="Roboto" panose="02000000000000000000" pitchFamily="2" charset="0"/>
                <a:ea typeface="Roboto" panose="02000000000000000000" pitchFamily="2" charset="0"/>
                <a:cs typeface="Times New Roman" panose="02020603050405020304" pitchFamily="18" charset="0"/>
              </a:rPr>
              <a:t> indicamos su tipo de datos:</a:t>
            </a:r>
          </a:p>
          <a:p>
            <a:pPr marL="285750" indent="-285750">
              <a:lnSpc>
                <a:spcPct val="107000"/>
              </a:lnSpc>
              <a:spcAft>
                <a:spcPts val="800"/>
              </a:spcAft>
            </a:pPr>
            <a:r>
              <a:rPr lang="es-ES" sz="1400" kern="100" dirty="0">
                <a:latin typeface="Roboto" panose="02000000000000000000" pitchFamily="2" charset="0"/>
                <a:ea typeface="Roboto" panose="02000000000000000000" pitchFamily="2" charset="0"/>
                <a:cs typeface="Times New Roman" panose="02020603050405020304" pitchFamily="18" charset="0"/>
              </a:rPr>
              <a:t>Numéricos: INT, FLOAT</a:t>
            </a:r>
          </a:p>
          <a:p>
            <a:pPr marL="285750" indent="-285750">
              <a:lnSpc>
                <a:spcPct val="107000"/>
              </a:lnSpc>
              <a:spcAft>
                <a:spcPts val="800"/>
              </a:spcAft>
            </a:pPr>
            <a:r>
              <a:rPr lang="es-ES" sz="1400" kern="100" dirty="0">
                <a:latin typeface="Roboto" panose="02000000000000000000" pitchFamily="2" charset="0"/>
                <a:ea typeface="Roboto" panose="02000000000000000000" pitchFamily="2" charset="0"/>
                <a:cs typeface="Times New Roman" panose="02020603050405020304" pitchFamily="18" charset="0"/>
              </a:rPr>
              <a:t>Fecha: DATE, DATETIME</a:t>
            </a:r>
          </a:p>
          <a:p>
            <a:pPr marL="285750" indent="-285750">
              <a:lnSpc>
                <a:spcPct val="107000"/>
              </a:lnSpc>
              <a:spcAft>
                <a:spcPts val="800"/>
              </a:spcAft>
            </a:pPr>
            <a:r>
              <a:rPr lang="es-ES" sz="1400" kern="100" dirty="0">
                <a:latin typeface="Roboto" panose="02000000000000000000" pitchFamily="2" charset="0"/>
                <a:ea typeface="Roboto" panose="02000000000000000000" pitchFamily="2" charset="0"/>
                <a:cs typeface="Times New Roman" panose="02020603050405020304" pitchFamily="18" charset="0"/>
              </a:rPr>
              <a:t>Texto: CHAR, VARCHAR, TEXT</a:t>
            </a:r>
          </a:p>
        </p:txBody>
      </p:sp>
      <p:pic>
        <p:nvPicPr>
          <p:cNvPr id="8" name="Imagen 7">
            <a:extLst>
              <a:ext uri="{FF2B5EF4-FFF2-40B4-BE49-F238E27FC236}">
                <a16:creationId xmlns:a16="http://schemas.microsoft.com/office/drawing/2014/main" id="{C71282A6-959F-6D2D-C14C-BBE4A0B09E50}"/>
              </a:ext>
            </a:extLst>
          </p:cNvPr>
          <p:cNvPicPr>
            <a:picLocks noChangeAspect="1"/>
          </p:cNvPicPr>
          <p:nvPr/>
        </p:nvPicPr>
        <p:blipFill>
          <a:blip r:embed="rId3"/>
          <a:stretch>
            <a:fillRect/>
          </a:stretch>
        </p:blipFill>
        <p:spPr>
          <a:xfrm>
            <a:off x="5892615" y="2896686"/>
            <a:ext cx="2484335" cy="1546994"/>
          </a:xfrm>
          <a:prstGeom prst="rect">
            <a:avLst/>
          </a:prstGeom>
        </p:spPr>
      </p:pic>
    </p:spTree>
    <p:extLst>
      <p:ext uri="{BB962C8B-B14F-4D97-AF65-F5344CB8AC3E}">
        <p14:creationId xmlns:p14="http://schemas.microsoft.com/office/powerpoint/2010/main" val="2231357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B2D7C4A5-6AF9-9660-8A03-E76A0FCDEEB5}"/>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9E0D8809-0F8C-0F66-597C-A56094C4E356}"/>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Entidad/Relación III – Claves Primarias</a:t>
            </a:r>
            <a:endParaRPr sz="2500" dirty="0">
              <a:latin typeface="Roboto" panose="02000000000000000000" pitchFamily="2" charset="0"/>
              <a:ea typeface="Roboto" panose="02000000000000000000" pitchFamily="2" charset="0"/>
            </a:endParaRPr>
          </a:p>
        </p:txBody>
      </p:sp>
      <p:sp>
        <p:nvSpPr>
          <p:cNvPr id="4" name="Google Shape;28;p7">
            <a:extLst>
              <a:ext uri="{FF2B5EF4-FFF2-40B4-BE49-F238E27FC236}">
                <a16:creationId xmlns:a16="http://schemas.microsoft.com/office/drawing/2014/main" id="{47869949-5081-B47E-2304-A3EB883C6F8E}"/>
              </a:ext>
            </a:extLst>
          </p:cNvPr>
          <p:cNvSpPr txBox="1">
            <a:spLocks noGrp="1"/>
          </p:cNvSpPr>
          <p:nvPr>
            <p:ph type="body" idx="1"/>
          </p:nvPr>
        </p:nvSpPr>
        <p:spPr>
          <a:xfrm>
            <a:off x="503750" y="1076546"/>
            <a:ext cx="7873200" cy="3571654"/>
          </a:xfrm>
          <a:prstGeom prst="rect">
            <a:avLst/>
          </a:prstGeom>
        </p:spPr>
        <p:txBody>
          <a:bodyPr spcFirstLastPara="1" wrap="square" lIns="91425" tIns="91425" rIns="91425" bIns="91425" anchor="t" anchorCtr="0">
            <a:normAutofit lnSpcReduction="10000"/>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Se entiende por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 </a:t>
            </a:r>
            <a:r>
              <a:rPr lang="es-ES" kern="100" dirty="0">
                <a:latin typeface="Roboto" panose="02000000000000000000" pitchFamily="2" charset="0"/>
                <a:ea typeface="Roboto" panose="02000000000000000000" pitchFamily="2" charset="0"/>
                <a:cs typeface="Times New Roman" panose="02020603050405020304" pitchFamily="18" charset="0"/>
              </a:rPr>
              <a:t>(</a:t>
            </a:r>
            <a:r>
              <a:rPr lang="es-ES" b="1" kern="100" dirty="0" err="1">
                <a:latin typeface="Roboto" panose="02000000000000000000" pitchFamily="2" charset="0"/>
                <a:ea typeface="Roboto" panose="02000000000000000000" pitchFamily="2" charset="0"/>
                <a:cs typeface="Times New Roman" panose="02020603050405020304" pitchFamily="18" charset="0"/>
              </a:rPr>
              <a:t>Primary</a:t>
            </a:r>
            <a:r>
              <a:rPr lang="es-ES" b="1" kern="100" dirty="0">
                <a:latin typeface="Roboto" panose="02000000000000000000" pitchFamily="2" charset="0"/>
                <a:ea typeface="Roboto" panose="02000000000000000000" pitchFamily="2" charset="0"/>
                <a:cs typeface="Times New Roman" panose="02020603050405020304" pitchFamily="18" charset="0"/>
              </a:rPr>
              <a:t> Key </a:t>
            </a:r>
            <a:r>
              <a:rPr lang="es-ES" kern="100" dirty="0">
                <a:latin typeface="Roboto" panose="02000000000000000000" pitchFamily="2" charset="0"/>
                <a:ea typeface="Roboto" panose="02000000000000000000" pitchFamily="2" charset="0"/>
                <a:cs typeface="Times New Roman" panose="02020603050405020304" pitchFamily="18" charset="0"/>
              </a:rPr>
              <a:t>o </a:t>
            </a:r>
            <a:r>
              <a:rPr lang="es-ES" b="1" kern="100" dirty="0">
                <a:latin typeface="Roboto" panose="02000000000000000000" pitchFamily="2" charset="0"/>
                <a:ea typeface="Roboto" panose="02000000000000000000" pitchFamily="2" charset="0"/>
                <a:cs typeface="Times New Roman" panose="02020603050405020304" pitchFamily="18" charset="0"/>
              </a:rPr>
              <a:t>PK</a:t>
            </a:r>
            <a:r>
              <a:rPr lang="es-ES" kern="100" dirty="0">
                <a:latin typeface="Roboto" panose="02000000000000000000" pitchFamily="2" charset="0"/>
                <a:ea typeface="Roboto" panose="02000000000000000000" pitchFamily="2" charset="0"/>
                <a:cs typeface="Times New Roman" panose="02020603050405020304" pitchFamily="18" charset="0"/>
              </a:rPr>
              <a:t>) al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a:t>
            </a:r>
            <a:r>
              <a:rPr lang="es-ES" kern="100" dirty="0">
                <a:latin typeface="Roboto" panose="02000000000000000000" pitchFamily="2" charset="0"/>
                <a:ea typeface="Roboto" panose="02000000000000000000" pitchFamily="2" charset="0"/>
                <a:cs typeface="Times New Roman" panose="02020603050405020304" pitchFamily="18" charset="0"/>
              </a:rPr>
              <a:t> (o atributos) únicos que definen cada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Son </a:t>
            </a:r>
            <a:r>
              <a:rPr lang="es-ES" b="1" kern="100" dirty="0">
                <a:latin typeface="Roboto" panose="02000000000000000000" pitchFamily="2" charset="0"/>
                <a:ea typeface="Roboto" panose="02000000000000000000" pitchFamily="2" charset="0"/>
                <a:cs typeface="Times New Roman" panose="02020603050405020304" pitchFamily="18" charset="0"/>
              </a:rPr>
              <a:t>obligatorios</a:t>
            </a:r>
            <a:r>
              <a:rPr lang="es-ES" kern="100" dirty="0">
                <a:latin typeface="Roboto" panose="02000000000000000000" pitchFamily="2" charset="0"/>
                <a:ea typeface="Roboto" panose="02000000000000000000" pitchFamily="2" charset="0"/>
                <a:cs typeface="Times New Roman" panose="02020603050405020304" pitchFamily="18" charset="0"/>
              </a:rPr>
              <a:t> y </a:t>
            </a:r>
            <a:r>
              <a:rPr lang="es-ES" b="1" kern="100" dirty="0">
                <a:latin typeface="Roboto" panose="02000000000000000000" pitchFamily="2" charset="0"/>
                <a:ea typeface="Roboto" panose="02000000000000000000" pitchFamily="2" charset="0"/>
                <a:cs typeface="Times New Roman" panose="02020603050405020304" pitchFamily="18" charset="0"/>
              </a:rPr>
              <a:t>no se pueden repetir</a:t>
            </a:r>
            <a:r>
              <a:rPr lang="es-ES" kern="100" dirty="0">
                <a:latin typeface="Roboto" panose="02000000000000000000" pitchFamily="2" charset="0"/>
                <a:ea typeface="Roboto" panose="02000000000000000000" pitchFamily="2" charset="0"/>
                <a:cs typeface="Times New Roman" panose="02020603050405020304" pitchFamily="18" charset="0"/>
              </a:rPr>
              <a:t>.</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Cuando no hay un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atributo</a:t>
            </a:r>
            <a:r>
              <a:rPr lang="es-ES" kern="100" dirty="0">
                <a:latin typeface="Roboto" panose="02000000000000000000" pitchFamily="2" charset="0"/>
                <a:ea typeface="Roboto" panose="02000000000000000000" pitchFamily="2" charset="0"/>
                <a:cs typeface="Times New Roman" panose="02020603050405020304" pitchFamily="18" charset="0"/>
              </a:rPr>
              <a:t> que defina por sí mismo a una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se suele utilizar como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a:t>
            </a:r>
            <a:r>
              <a:rPr lang="es-ES" kern="100" dirty="0">
                <a:latin typeface="Roboto" panose="02000000000000000000" pitchFamily="2" charset="0"/>
                <a:ea typeface="Roboto" panose="02000000000000000000" pitchFamily="2" charset="0"/>
                <a:cs typeface="Times New Roman" panose="02020603050405020304" pitchFamily="18" charset="0"/>
              </a:rPr>
              <a:t> un número entero autoincremental, es decir, el propio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lleva la cuenta del identificador siguiente.</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 </a:t>
            </a:r>
            <a:r>
              <a:rPr lang="es-ES" kern="100" dirty="0">
                <a:latin typeface="Roboto" panose="02000000000000000000" pitchFamily="2" charset="0"/>
                <a:ea typeface="Roboto" panose="02000000000000000000" pitchFamily="2" charset="0"/>
                <a:cs typeface="Times New Roman" panose="02020603050405020304" pitchFamily="18" charset="0"/>
              </a:rPr>
              <a:t>siempre será un índice. Los </a:t>
            </a:r>
            <a:r>
              <a:rPr lang="es-ES" b="1" kern="100" dirty="0">
                <a:latin typeface="Roboto" panose="02000000000000000000" pitchFamily="2" charset="0"/>
                <a:ea typeface="Roboto" panose="02000000000000000000" pitchFamily="2" charset="0"/>
                <a:cs typeface="Times New Roman" panose="02020603050405020304" pitchFamily="18" charset="0"/>
              </a:rPr>
              <a:t>índices</a:t>
            </a:r>
            <a:r>
              <a:rPr lang="es-ES" kern="100" dirty="0">
                <a:latin typeface="Roboto" panose="02000000000000000000" pitchFamily="2" charset="0"/>
                <a:ea typeface="Roboto" panose="02000000000000000000" pitchFamily="2" charset="0"/>
                <a:cs typeface="Times New Roman" panose="02020603050405020304" pitchFamily="18" charset="0"/>
              </a:rPr>
              <a:t> los utiliza el </a:t>
            </a:r>
            <a:r>
              <a:rPr lang="es-ES" b="1" kern="100" dirty="0">
                <a:latin typeface="Roboto" panose="02000000000000000000" pitchFamily="2" charset="0"/>
                <a:ea typeface="Roboto" panose="02000000000000000000" pitchFamily="2" charset="0"/>
                <a:cs typeface="Times New Roman" panose="02020603050405020304" pitchFamily="18" charset="0"/>
              </a:rPr>
              <a:t>SGBD</a:t>
            </a:r>
            <a:r>
              <a:rPr lang="es-ES" kern="100" dirty="0">
                <a:latin typeface="Roboto" panose="02000000000000000000" pitchFamily="2" charset="0"/>
                <a:ea typeface="Roboto" panose="02000000000000000000" pitchFamily="2" charset="0"/>
                <a:cs typeface="Times New Roman" panose="02020603050405020304" pitchFamily="18" charset="0"/>
              </a:rPr>
              <a:t> para identificar los registros de una tabla y agilizar las búsquedas, así como un índice de un libro indica la página en la que empieza un capítulo para llegar a él rápidamente.</a:t>
            </a: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el ejemplo anterior, un buen atributo candidato a ser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 </a:t>
            </a:r>
            <a:r>
              <a:rPr lang="es-ES" kern="100" dirty="0">
                <a:latin typeface="Roboto" panose="02000000000000000000" pitchFamily="2" charset="0"/>
                <a:ea typeface="Roboto" panose="02000000000000000000" pitchFamily="2" charset="0"/>
                <a:cs typeface="Times New Roman" panose="02020603050405020304" pitchFamily="18" charset="0"/>
              </a:rPr>
              <a:t>de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latin typeface="Roboto" panose="02000000000000000000" pitchFamily="2" charset="0"/>
                <a:ea typeface="Roboto" panose="02000000000000000000" pitchFamily="2" charset="0"/>
                <a:cs typeface="Times New Roman" panose="02020603050405020304" pitchFamily="18" charset="0"/>
              </a:rPr>
              <a:t> sería el </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DNI</a:t>
            </a:r>
            <a:r>
              <a:rPr lang="es-ES" kern="100" dirty="0">
                <a:latin typeface="Roboto" panose="02000000000000000000" pitchFamily="2" charset="0"/>
                <a:ea typeface="Roboto" panose="02000000000000000000" pitchFamily="2" charset="0"/>
                <a:cs typeface="Times New Roman" panose="02020603050405020304" pitchFamily="18" charset="0"/>
              </a:rPr>
              <a:t>, pero en el caso de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a:t>
            </a:r>
            <a:r>
              <a:rPr lang="es-ES" kern="100" dirty="0">
                <a:latin typeface="Roboto" panose="02000000000000000000" pitchFamily="2" charset="0"/>
                <a:ea typeface="Roboto" panose="02000000000000000000" pitchFamily="2" charset="0"/>
                <a:cs typeface="Times New Roman" panose="02020603050405020304" pitchFamily="18" charset="0"/>
              </a:rPr>
              <a:t> es factible utilizar un valor numérico autoincremental. Los valores numéricos ocupan menos que los valores de tipo texto (VARCHAR) y tienen mejor rendimiento, tenedlo en cuenta.</a:t>
            </a:r>
            <a:endPar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88587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31FC0D56-B164-11A8-9DF5-A26D790A571C}"/>
            </a:ext>
          </a:extLst>
        </p:cNvPr>
        <p:cNvGrpSpPr/>
        <p:nvPr/>
      </p:nvGrpSpPr>
      <p:grpSpPr>
        <a:xfrm>
          <a:off x="0" y="0"/>
          <a:ext cx="0" cy="0"/>
          <a:chOff x="0" y="0"/>
          <a:chExt cx="0" cy="0"/>
        </a:xfrm>
      </p:grpSpPr>
      <p:sp>
        <p:nvSpPr>
          <p:cNvPr id="5" name="Google Shape;27;p7">
            <a:extLst>
              <a:ext uri="{FF2B5EF4-FFF2-40B4-BE49-F238E27FC236}">
                <a16:creationId xmlns:a16="http://schemas.microsoft.com/office/drawing/2014/main" id="{8233182D-6E4F-B0B5-3C21-EBD5B489EE63}"/>
              </a:ext>
            </a:extLst>
          </p:cNvPr>
          <p:cNvSpPr txBox="1">
            <a:spLocks noGrp="1"/>
          </p:cNvSpPr>
          <p:nvPr>
            <p:ph type="title"/>
          </p:nvPr>
        </p:nvSpPr>
        <p:spPr>
          <a:xfrm>
            <a:off x="503750" y="368825"/>
            <a:ext cx="6851100" cy="572700"/>
          </a:xfrm>
          <a:prstGeom prst="rect">
            <a:avLst/>
          </a:prstGeom>
        </p:spPr>
        <p:txBody>
          <a:bodyPr spcFirstLastPara="1" wrap="square" lIns="91425" tIns="91425" rIns="91425" bIns="91425" anchor="t" anchorCtr="0">
            <a:noAutofit/>
          </a:bodyPr>
          <a:lstStyle/>
          <a:p>
            <a:pPr lvl="0" algn="l"/>
            <a:r>
              <a:rPr lang="es-ES" sz="2500" dirty="0">
                <a:latin typeface="Roboto" panose="02000000000000000000" pitchFamily="2" charset="0"/>
                <a:ea typeface="Roboto" panose="02000000000000000000" pitchFamily="2" charset="0"/>
              </a:rPr>
              <a:t>Entidad/Relación IV – Claves Foráneas</a:t>
            </a:r>
            <a:endParaRPr sz="2500" dirty="0">
              <a:latin typeface="Roboto" panose="02000000000000000000" pitchFamily="2" charset="0"/>
              <a:ea typeface="Roboto" panose="02000000000000000000" pitchFamily="2" charset="0"/>
            </a:endParaRPr>
          </a:p>
        </p:txBody>
      </p:sp>
      <p:sp>
        <p:nvSpPr>
          <p:cNvPr id="6" name="Google Shape;28;p7">
            <a:extLst>
              <a:ext uri="{FF2B5EF4-FFF2-40B4-BE49-F238E27FC236}">
                <a16:creationId xmlns:a16="http://schemas.microsoft.com/office/drawing/2014/main" id="{0CF94802-0506-DE26-EAA9-B7971DC9E92D}"/>
              </a:ext>
            </a:extLst>
          </p:cNvPr>
          <p:cNvSpPr txBox="1">
            <a:spLocks noGrp="1"/>
          </p:cNvSpPr>
          <p:nvPr>
            <p:ph type="body" idx="1"/>
          </p:nvPr>
        </p:nvSpPr>
        <p:spPr>
          <a:xfrm>
            <a:off x="503750" y="941524"/>
            <a:ext cx="8205910" cy="4087675"/>
          </a:xfrm>
          <a:prstGeom prst="rect">
            <a:avLst/>
          </a:prstGeom>
        </p:spPr>
        <p:txBody>
          <a:bodyPr spcFirstLastPara="1" wrap="square" lIns="91425" tIns="91425" rIns="91425" bIns="91425" anchor="t" anchorCtr="0">
            <a:normAutofit fontScale="92500" lnSpcReduction="10000"/>
          </a:bodyPr>
          <a:lstStyle/>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Una </a:t>
            </a:r>
            <a:r>
              <a:rPr lang="es-ES" b="1" kern="100" dirty="0">
                <a:latin typeface="Roboto" panose="02000000000000000000" pitchFamily="2" charset="0"/>
                <a:ea typeface="Roboto" panose="02000000000000000000" pitchFamily="2" charset="0"/>
                <a:cs typeface="Times New Roman" panose="02020603050405020304" pitchFamily="18" charset="0"/>
              </a:rPr>
              <a:t>clave foránea </a:t>
            </a:r>
            <a:r>
              <a:rPr lang="es-ES" kern="100" dirty="0">
                <a:latin typeface="Roboto" panose="02000000000000000000" pitchFamily="2" charset="0"/>
                <a:ea typeface="Roboto" panose="02000000000000000000" pitchFamily="2" charset="0"/>
                <a:cs typeface="Times New Roman" panose="02020603050405020304" pitchFamily="18" charset="0"/>
              </a:rPr>
              <a:t>(</a:t>
            </a:r>
            <a:r>
              <a:rPr lang="es-ES" b="1" kern="100" dirty="0" err="1">
                <a:latin typeface="Roboto" panose="02000000000000000000" pitchFamily="2" charset="0"/>
                <a:ea typeface="Roboto" panose="02000000000000000000" pitchFamily="2" charset="0"/>
                <a:cs typeface="Times New Roman" panose="02020603050405020304" pitchFamily="18" charset="0"/>
              </a:rPr>
              <a:t>Foreign</a:t>
            </a:r>
            <a:r>
              <a:rPr lang="es-ES" b="1" kern="100" dirty="0">
                <a:latin typeface="Roboto" panose="02000000000000000000" pitchFamily="2" charset="0"/>
                <a:ea typeface="Roboto" panose="02000000000000000000" pitchFamily="2" charset="0"/>
                <a:cs typeface="Times New Roman" panose="02020603050405020304" pitchFamily="18" charset="0"/>
              </a:rPr>
              <a:t> Key </a:t>
            </a:r>
            <a:r>
              <a:rPr lang="es-ES" kern="100" dirty="0">
                <a:latin typeface="Roboto" panose="02000000000000000000" pitchFamily="2" charset="0"/>
                <a:ea typeface="Roboto" panose="02000000000000000000" pitchFamily="2" charset="0"/>
                <a:cs typeface="Times New Roman" panose="02020603050405020304" pitchFamily="18" charset="0"/>
              </a:rPr>
              <a:t>o FK) es la </a:t>
            </a:r>
            <a:r>
              <a:rPr lang="es-ES" b="1" kern="100" dirty="0">
                <a:latin typeface="Roboto" panose="02000000000000000000" pitchFamily="2" charset="0"/>
                <a:ea typeface="Roboto" panose="02000000000000000000" pitchFamily="2" charset="0"/>
                <a:cs typeface="Times New Roman" panose="02020603050405020304" pitchFamily="18" charset="0"/>
              </a:rPr>
              <a:t>clave primaria </a:t>
            </a:r>
            <a:r>
              <a:rPr lang="es-ES" kern="100" dirty="0">
                <a:latin typeface="Roboto" panose="02000000000000000000" pitchFamily="2" charset="0"/>
                <a:ea typeface="Roboto" panose="02000000000000000000" pitchFamily="2" charset="0"/>
                <a:cs typeface="Times New Roman" panose="02020603050405020304" pitchFamily="18" charset="0"/>
              </a:rPr>
              <a:t>(</a:t>
            </a:r>
            <a:r>
              <a:rPr lang="es-ES" b="1" kern="100" dirty="0">
                <a:latin typeface="Roboto" panose="02000000000000000000" pitchFamily="2" charset="0"/>
                <a:ea typeface="Roboto" panose="02000000000000000000" pitchFamily="2" charset="0"/>
                <a:cs typeface="Times New Roman" panose="02020603050405020304" pitchFamily="18" charset="0"/>
              </a:rPr>
              <a:t>PK</a:t>
            </a:r>
            <a:r>
              <a:rPr lang="es-ES" kern="100" dirty="0">
                <a:latin typeface="Roboto" panose="02000000000000000000" pitchFamily="2" charset="0"/>
                <a:ea typeface="Roboto" panose="02000000000000000000" pitchFamily="2" charset="0"/>
                <a:cs typeface="Times New Roman" panose="02020603050405020304" pitchFamily="18" charset="0"/>
              </a:rPr>
              <a:t>)</a:t>
            </a:r>
            <a:r>
              <a:rPr lang="es-ES" b="1" kern="100" dirty="0">
                <a:latin typeface="Roboto" panose="02000000000000000000" pitchFamily="2" charset="0"/>
                <a:ea typeface="Roboto" panose="02000000000000000000" pitchFamily="2" charset="0"/>
                <a:cs typeface="Times New Roman" panose="02020603050405020304" pitchFamily="18" charset="0"/>
              </a:rPr>
              <a:t> </a:t>
            </a:r>
            <a:r>
              <a:rPr lang="es-ES" kern="100" dirty="0">
                <a:latin typeface="Roboto" panose="02000000000000000000" pitchFamily="2" charset="0"/>
                <a:ea typeface="Roboto" panose="02000000000000000000" pitchFamily="2" charset="0"/>
                <a:cs typeface="Times New Roman" panose="02020603050405020304" pitchFamily="18" charset="0"/>
              </a:rPr>
              <a:t>de otra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que se propaga al hacer una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relación</a:t>
            </a:r>
            <a:r>
              <a:rPr lang="es-ES" kern="100" dirty="0">
                <a:latin typeface="Roboto" panose="02000000000000000000" pitchFamily="2" charset="0"/>
                <a:ea typeface="Roboto" panose="02000000000000000000" pitchFamily="2" charset="0"/>
                <a:cs typeface="Times New Roman" panose="02020603050405020304" pitchFamily="18" charset="0"/>
              </a:rPr>
              <a:t>. Por tanto, solo puede adquirir valores que pertenezcan a la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entidad</a:t>
            </a:r>
            <a:r>
              <a:rPr lang="es-ES" kern="100" dirty="0">
                <a:latin typeface="Roboto" panose="02000000000000000000" pitchFamily="2" charset="0"/>
                <a:ea typeface="Roboto" panose="02000000000000000000" pitchFamily="2" charset="0"/>
                <a:cs typeface="Times New Roman" panose="02020603050405020304" pitchFamily="18" charset="0"/>
              </a:rPr>
              <a:t> relacionada. Esto se conoce como </a:t>
            </a:r>
            <a:r>
              <a:rPr lang="es-ES" b="1" kern="100" dirty="0">
                <a:latin typeface="Roboto" panose="02000000000000000000" pitchFamily="2" charset="0"/>
                <a:ea typeface="Roboto" panose="02000000000000000000" pitchFamily="2" charset="0"/>
                <a:cs typeface="Times New Roman" panose="02020603050405020304" pitchFamily="18" charset="0"/>
              </a:rPr>
              <a:t>integridad referencial.</a:t>
            </a: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br>
              <a:rPr lang="es-ES" kern="100" dirty="0">
                <a:latin typeface="Roboto" panose="02000000000000000000" pitchFamily="2" charset="0"/>
                <a:ea typeface="Roboto" panose="02000000000000000000" pitchFamily="2" charset="0"/>
                <a:cs typeface="Times New Roman" panose="02020603050405020304" pitchFamily="18" charset="0"/>
              </a:rPr>
            </a:b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endParaRPr lang="es-ES" kern="100" dirty="0">
              <a:latin typeface="Roboto" panose="02000000000000000000" pitchFamily="2" charset="0"/>
              <a:ea typeface="Roboto" panose="02000000000000000000" pitchFamily="2" charset="0"/>
              <a:cs typeface="Times New Roman" panose="02020603050405020304" pitchFamily="18" charset="0"/>
            </a:endParaRPr>
          </a:p>
          <a:p>
            <a:pPr marL="0" lvl="1" indent="0">
              <a:lnSpc>
                <a:spcPct val="107000"/>
              </a:lnSpc>
              <a:spcAft>
                <a:spcPts val="800"/>
              </a:spcAft>
              <a:buNone/>
            </a:pPr>
            <a:r>
              <a:rPr lang="es-ES" kern="100" dirty="0">
                <a:latin typeface="Roboto" panose="02000000000000000000" pitchFamily="2" charset="0"/>
                <a:ea typeface="Roboto" panose="02000000000000000000" pitchFamily="2" charset="0"/>
                <a:cs typeface="Times New Roman" panose="02020603050405020304" pitchFamily="18" charset="0"/>
              </a:rPr>
              <a:t>En este caso, junto con los datos de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alumno</a:t>
            </a:r>
            <a:r>
              <a:rPr lang="es-ES" kern="100" dirty="0">
                <a:latin typeface="Roboto" panose="02000000000000000000" pitchFamily="2" charset="0"/>
                <a:ea typeface="Roboto" panose="02000000000000000000" pitchFamily="2" charset="0"/>
                <a:cs typeface="Times New Roman" panose="02020603050405020304" pitchFamily="18" charset="0"/>
              </a:rPr>
              <a:t> se almacena el valor de </a:t>
            </a:r>
            <a:r>
              <a:rPr lang="es-ES" b="1" kern="100" dirty="0" err="1">
                <a:solidFill>
                  <a:srgbClr val="00B050"/>
                </a:solidFill>
                <a:latin typeface="Roboto" panose="02000000000000000000" pitchFamily="2" charset="0"/>
                <a:ea typeface="Roboto" panose="02000000000000000000" pitchFamily="2" charset="0"/>
                <a:cs typeface="Times New Roman" panose="02020603050405020304" pitchFamily="18" charset="0"/>
              </a:rPr>
              <a:t>id_curso</a:t>
            </a:r>
            <a:r>
              <a:rPr lang="es-ES" b="1" kern="100" dirty="0">
                <a:solidFill>
                  <a:srgbClr val="00B050"/>
                </a:solidFill>
                <a:latin typeface="Roboto" panose="02000000000000000000" pitchFamily="2" charset="0"/>
                <a:ea typeface="Roboto" panose="02000000000000000000" pitchFamily="2" charset="0"/>
                <a:cs typeface="Times New Roman" panose="02020603050405020304" pitchFamily="18" charset="0"/>
              </a:rPr>
              <a:t> </a:t>
            </a:r>
            <a:r>
              <a:rPr lang="es-ES" kern="100" dirty="0">
                <a:latin typeface="Roboto" panose="02000000000000000000" pitchFamily="2" charset="0"/>
                <a:ea typeface="Roboto" panose="02000000000000000000" pitchFamily="2" charset="0"/>
                <a:cs typeface="Times New Roman" panose="02020603050405020304" pitchFamily="18" charset="0"/>
              </a:rPr>
              <a:t>del </a:t>
            </a:r>
            <a:r>
              <a:rPr lang="es-ES" b="1" kern="100" dirty="0">
                <a:solidFill>
                  <a:schemeClr val="accent1">
                    <a:lumMod val="75000"/>
                  </a:schemeClr>
                </a:solidFill>
                <a:latin typeface="Roboto" panose="02000000000000000000" pitchFamily="2" charset="0"/>
                <a:ea typeface="Roboto" panose="02000000000000000000" pitchFamily="2" charset="0"/>
                <a:cs typeface="Times New Roman" panose="02020603050405020304" pitchFamily="18" charset="0"/>
              </a:rPr>
              <a:t>curso</a:t>
            </a:r>
            <a:r>
              <a:rPr lang="es-ES" kern="100" dirty="0">
                <a:latin typeface="Roboto" panose="02000000000000000000" pitchFamily="2" charset="0"/>
                <a:ea typeface="Roboto" panose="02000000000000000000" pitchFamily="2" charset="0"/>
                <a:cs typeface="Times New Roman" panose="02020603050405020304" pitchFamily="18" charset="0"/>
              </a:rPr>
              <a:t> que </a:t>
            </a:r>
            <a:r>
              <a:rPr lang="es-ES" b="1" kern="100" dirty="0">
                <a:solidFill>
                  <a:schemeClr val="accent4">
                    <a:lumMod val="75000"/>
                  </a:schemeClr>
                </a:solidFill>
                <a:latin typeface="Roboto" panose="02000000000000000000" pitchFamily="2" charset="0"/>
                <a:ea typeface="Roboto" panose="02000000000000000000" pitchFamily="2" charset="0"/>
                <a:cs typeface="Times New Roman" panose="02020603050405020304" pitchFamily="18" charset="0"/>
              </a:rPr>
              <a:t>estudia</a:t>
            </a:r>
            <a:r>
              <a:rPr lang="es-ES" kern="100" dirty="0">
                <a:solidFill>
                  <a:schemeClr val="tx1"/>
                </a:solidFill>
                <a:latin typeface="Roboto" panose="02000000000000000000" pitchFamily="2" charset="0"/>
                <a:ea typeface="Roboto" panose="02000000000000000000" pitchFamily="2" charset="0"/>
                <a:cs typeface="Times New Roman" panose="02020603050405020304" pitchFamily="18" charset="0"/>
              </a:rPr>
              <a:t> y de esta manera se pueden conocer el resto de los datos del curso. Es como almacenar “en camino” hacia el resto de información.</a:t>
            </a:r>
          </a:p>
        </p:txBody>
      </p:sp>
      <p:pic>
        <p:nvPicPr>
          <p:cNvPr id="7" name="Imagen 6">
            <a:extLst>
              <a:ext uri="{FF2B5EF4-FFF2-40B4-BE49-F238E27FC236}">
                <a16:creationId xmlns:a16="http://schemas.microsoft.com/office/drawing/2014/main" id="{A8AE46DF-1122-3C0A-3B35-1C81B0213AD8}"/>
              </a:ext>
            </a:extLst>
          </p:cNvPr>
          <p:cNvPicPr>
            <a:picLocks noChangeAspect="1"/>
          </p:cNvPicPr>
          <p:nvPr/>
        </p:nvPicPr>
        <p:blipFill>
          <a:blip r:embed="rId3"/>
          <a:stretch>
            <a:fillRect/>
          </a:stretch>
        </p:blipFill>
        <p:spPr>
          <a:xfrm>
            <a:off x="1045346" y="1875041"/>
            <a:ext cx="6790008" cy="1828958"/>
          </a:xfrm>
          <a:prstGeom prst="rect">
            <a:avLst/>
          </a:prstGeom>
        </p:spPr>
      </p:pic>
    </p:spTree>
    <p:extLst>
      <p:ext uri="{BB962C8B-B14F-4D97-AF65-F5344CB8AC3E}">
        <p14:creationId xmlns:p14="http://schemas.microsoft.com/office/powerpoint/2010/main" val="174907382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2415</Words>
  <Application>Microsoft Office PowerPoint</Application>
  <PresentationFormat>Presentación en pantalla (16:9)</PresentationFormat>
  <Paragraphs>139</Paragraphs>
  <Slides>23</Slides>
  <Notes>23</Notes>
  <HiddenSlides>1</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23</vt:i4>
      </vt:variant>
    </vt:vector>
  </HeadingPairs>
  <TitlesOfParts>
    <vt:vector size="26" baseType="lpstr">
      <vt:lpstr>Arial</vt:lpstr>
      <vt:lpstr>Roboto</vt:lpstr>
      <vt:lpstr>Simple Light</vt:lpstr>
      <vt:lpstr>Presentación de PowerPoint</vt:lpstr>
      <vt:lpstr>Día 1 – Modelado de datos</vt:lpstr>
      <vt:lpstr>Tipos de información en base a su estructura</vt:lpstr>
      <vt:lpstr>¿Qué es una Base de datos?</vt:lpstr>
      <vt:lpstr>Modelado de datos</vt:lpstr>
      <vt:lpstr>Entidad/Relación I – Identificando entidades y relaciones</vt:lpstr>
      <vt:lpstr>Entidad/Relación II – Atributos y tipos</vt:lpstr>
      <vt:lpstr>Entidad/Relación III – Claves Primarias</vt:lpstr>
      <vt:lpstr>Entidad/Relación IV – Claves Foráneas</vt:lpstr>
      <vt:lpstr>Entidad/Relación V – Cardinalidad I</vt:lpstr>
      <vt:lpstr>Entidad/Relación VI – Cardinalidad II</vt:lpstr>
      <vt:lpstr>Entidad/Relación VII – Cardinalidad III</vt:lpstr>
      <vt:lpstr>Ejercicio I – Primeros pasos con Entidad/Relación</vt:lpstr>
      <vt:lpstr>Normalización I</vt:lpstr>
      <vt:lpstr>Normalización II – Primera Forma Normal 1FN</vt:lpstr>
      <vt:lpstr>Normalización III – Segunda Forma Normal 2FN</vt:lpstr>
      <vt:lpstr>Normalización IV – Tercera Forma Normal 3FN</vt:lpstr>
      <vt:lpstr>Normalización V – Cuarta Forma Normal 4FN</vt:lpstr>
      <vt:lpstr>Normalización VI – ¿Alguna optimización más?</vt:lpstr>
      <vt:lpstr>Normalización VII – Desnormalización</vt:lpstr>
      <vt:lpstr>Fin de Modelado de datos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Francisco Molina</cp:lastModifiedBy>
  <cp:revision>24</cp:revision>
  <dcterms:modified xsi:type="dcterms:W3CDTF">2025-10-13T16:50:48Z</dcterms:modified>
</cp:coreProperties>
</file>