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3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2.jpeg" ContentType="image/jpe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2.png" ContentType="image/png"/>
  <Override PartName="/ppt/media/image3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59987" cy="7773987"/>
  <p:notesSz cx="66690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328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2920" y="4173840"/>
            <a:ext cx="905328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42240" y="181872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42240" y="417384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2920" y="417384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3280" cy="450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3280" cy="450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04280" y="1818360"/>
            <a:ext cx="5650200" cy="4508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04280" y="1818360"/>
            <a:ext cx="5650200" cy="4508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3280" cy="450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3280" cy="450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920" cy="450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42240" y="1818720"/>
            <a:ext cx="4417920" cy="450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3280" cy="601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2920" y="417384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2240" y="1818720"/>
            <a:ext cx="4417920" cy="450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920" cy="450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2240" y="181872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42240" y="417384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2240" y="1818720"/>
            <a:ext cx="441792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840"/>
            <a:ext cx="9053280" cy="215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71600" y="6397200"/>
            <a:ext cx="2346840" cy="539640"/>
          </a:xfrm>
          <a:prstGeom prst="rect">
            <a:avLst/>
          </a:prstGeom>
        </p:spPr>
        <p:txBody>
          <a:bodyPr lIns="101880" rIns="101880" tIns="51120" bIns="51120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379680" y="6478200"/>
            <a:ext cx="3185280" cy="539640"/>
          </a:xfrm>
          <a:prstGeom prst="rect">
            <a:avLst/>
          </a:prstGeom>
        </p:spPr>
        <p:txBody>
          <a:bodyPr lIns="101880" rIns="101880" tIns="51120" bIns="5112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152120" y="6559200"/>
            <a:ext cx="2346840" cy="539640"/>
          </a:xfrm>
          <a:prstGeom prst="rect">
            <a:avLst/>
          </a:prstGeom>
        </p:spPr>
        <p:txBody>
          <a:bodyPr lIns="101880" rIns="101880" tIns="51120" bIns="51120"/>
          <a:p>
            <a:pPr>
              <a:lnSpc>
                <a:spcPct val="100000"/>
              </a:lnSpc>
            </a:pPr>
            <a:fld id="{8B27F366-35C4-4AA6-B07A-8B980513FE17}" type="slidenum">
              <a:rPr lang="en-US" sz="1600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3943440" y="3419640"/>
            <a:ext cx="2171520" cy="933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3943440" y="3419640"/>
            <a:ext cx="2171520" cy="93312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3943440" y="3419640"/>
            <a:ext cx="2171520" cy="933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Line 7"/>
          <p:cNvSpPr/>
          <p:nvPr/>
        </p:nvSpPr>
        <p:spPr>
          <a:xfrm>
            <a:off x="12600" y="7270560"/>
            <a:ext cx="10047240" cy="0"/>
          </a:xfrm>
          <a:prstGeom prst="line">
            <a:avLst/>
          </a:prstGeom>
          <a:ln w="31680">
            <a:solidFill>
              <a:srgbClr val="ff6600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3280" cy="1297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1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3280" cy="4508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6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7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2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62280" y="5254560"/>
            <a:ext cx="6048000" cy="43128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tIns="45360" bIns="4536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500">
                <a:solidFill>
                  <a:srgbClr val="333399"/>
                </a:solidFill>
                <a:latin typeface="微软雅黑"/>
                <a:ea typeface="微软雅黑"/>
              </a:rPr>
              <a:t>2017 </a:t>
            </a:r>
            <a:r>
              <a:rPr b="1" lang="en-US" sz="2500">
                <a:solidFill>
                  <a:srgbClr val="333399"/>
                </a:solidFill>
                <a:latin typeface="微软雅黑"/>
                <a:ea typeface="微软雅黑"/>
              </a:rPr>
              <a:t>年 </a:t>
            </a:r>
            <a:r>
              <a:rPr b="1" lang="en-US" sz="2500">
                <a:solidFill>
                  <a:srgbClr val="333399"/>
                </a:solidFill>
                <a:latin typeface="微软雅黑"/>
                <a:ea typeface="微软雅黑"/>
              </a:rPr>
              <a:t>5 </a:t>
            </a:r>
            <a:r>
              <a:rPr b="1" lang="en-US" sz="2500">
                <a:solidFill>
                  <a:srgbClr val="333399"/>
                </a:solidFill>
                <a:latin typeface="微软雅黑"/>
                <a:ea typeface="微软雅黑"/>
              </a:rPr>
              <a:t>月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0" y="1943280"/>
            <a:ext cx="10059480" cy="205848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tIns="45360" bIns="4536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7030a0"/>
                </a:solidFill>
                <a:latin typeface="微软雅黑"/>
                <a:ea typeface="微软雅黑"/>
              </a:rPr>
              <a:t>SDN</a:t>
            </a:r>
            <a:r>
              <a:rPr b="1" lang="en-US" sz="4000">
                <a:solidFill>
                  <a:srgbClr val="7030a0"/>
                </a:solidFill>
                <a:latin typeface="微软雅黑"/>
                <a:ea typeface="微软雅黑"/>
              </a:rPr>
              <a:t>部署实现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7030a0"/>
                </a:solidFill>
                <a:latin typeface="微软雅黑"/>
                <a:ea typeface="微软雅黑"/>
              </a:rPr>
              <a:t>虚拟机及外部主机的通信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72080" y="386640"/>
            <a:ext cx="7488000" cy="488520"/>
          </a:xfrm>
          <a:prstGeom prst="rect">
            <a:avLst/>
          </a:prstGeom>
          <a:noFill/>
          <a:ln w="9360">
            <a:noFill/>
          </a:ln>
        </p:spPr>
        <p:txBody>
          <a:bodyPr lIns="89640" rIns="8964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交换机配置</a:t>
            </a:r>
            <a:endParaRPr/>
          </a:p>
        </p:txBody>
      </p:sp>
      <p:pic>
        <p:nvPicPr>
          <p:cNvPr id="10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3320" y="2806920"/>
            <a:ext cx="5040000" cy="39589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0" y="1294560"/>
            <a:ext cx="7703640" cy="131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用串口线连接</a:t>
            </a: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PC</a:t>
            </a: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和锐捷设备的</a:t>
            </a: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console</a:t>
            </a: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口</a:t>
            </a: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在终端：</a:t>
            </a: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sudo SecureCRT</a:t>
            </a: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在</a:t>
            </a: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quick connect</a:t>
            </a: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里连接锐捷的设备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72080" y="386640"/>
            <a:ext cx="7488000" cy="488520"/>
          </a:xfrm>
          <a:prstGeom prst="rect">
            <a:avLst/>
          </a:prstGeom>
          <a:noFill/>
          <a:ln w="9360">
            <a:noFill/>
          </a:ln>
        </p:spPr>
        <p:txBody>
          <a:bodyPr lIns="89640" rIns="8964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配置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SDN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交换机管理口地址</a:t>
            </a:r>
            <a:endParaRPr/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9560" y="2807280"/>
            <a:ext cx="9159480" cy="446364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493560" y="1294560"/>
            <a:ext cx="7703640" cy="17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interface gi 0/1 </a:t>
            </a: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no switch</a:t>
            </a: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ip address 192.168.1.3 255.255.255.0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72080" y="386640"/>
            <a:ext cx="7488000" cy="488520"/>
          </a:xfrm>
          <a:prstGeom prst="rect">
            <a:avLst/>
          </a:prstGeom>
          <a:noFill/>
          <a:ln w="9360">
            <a:noFill/>
          </a:ln>
        </p:spPr>
        <p:txBody>
          <a:bodyPr lIns="89640" rIns="8964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配置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SDN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交换机连接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SDN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控制器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93560" y="1294560"/>
            <a:ext cx="7703640" cy="51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宋体"/>
              </a:rPr>
              <a:t>of control-ip 192.168.1.2 interface gi 0/1</a:t>
            </a:r>
            <a:endParaRPr/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9560" y="2086920"/>
            <a:ext cx="8726040" cy="1361880"/>
          </a:xfrm>
          <a:prstGeom prst="rect">
            <a:avLst/>
          </a:prstGeom>
          <a:ln>
            <a:noFill/>
          </a:ln>
        </p:spPr>
      </p:pic>
      <p:pic>
        <p:nvPicPr>
          <p:cNvPr id="108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080" y="3886920"/>
            <a:ext cx="8821440" cy="239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72080" y="386640"/>
            <a:ext cx="7797600" cy="488520"/>
          </a:xfrm>
          <a:prstGeom prst="rect">
            <a:avLst/>
          </a:prstGeom>
          <a:noFill/>
          <a:ln w="9360">
            <a:noFill/>
          </a:ln>
        </p:spPr>
        <p:txBody>
          <a:bodyPr lIns="89640" rIns="8964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通过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RG-ONC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控制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SDN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交换机下发流表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207720" y="1438920"/>
            <a:ext cx="4722120" cy="199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205920" y="1438200"/>
            <a:ext cx="9437760" cy="47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b="1" lang="en-US" sz="48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b="1" lang="en-US" sz="48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b="1" lang="en-US" sz="48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b="1" lang="en-US" sz="48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b="1" lang="en-US" sz="480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39720"/>
            <a:ext cx="10059480" cy="458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131120" y="2042280"/>
            <a:ext cx="8928720" cy="1993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1" lang="en-US" sz="3200">
                <a:solidFill>
                  <a:srgbClr val="000000"/>
                </a:solidFill>
                <a:latin typeface="楷体_GB2312"/>
                <a:ea typeface="楷体_GB2312"/>
              </a:rPr>
              <a:t>本实验有两台主机、两台交换机、</a:t>
            </a:r>
            <a:endParaRPr/>
          </a:p>
          <a:p>
            <a:pPr>
              <a:lnSpc>
                <a:spcPct val="60000"/>
              </a:lnSpc>
            </a:pPr>
            <a:r>
              <a:rPr b="1" lang="en-US" sz="3200">
                <a:solidFill>
                  <a:srgbClr val="000000"/>
                </a:solidFill>
                <a:latin typeface="楷体_GB2312"/>
                <a:ea typeface="楷体_GB2312"/>
              </a:rPr>
              <a:t>一台</a:t>
            </a:r>
            <a:r>
              <a:rPr b="1" lang="en-US" sz="3200">
                <a:solidFill>
                  <a:srgbClr val="000000"/>
                </a:solidFill>
                <a:latin typeface="楷体_GB2312"/>
                <a:ea typeface="楷体_GB2312"/>
              </a:rPr>
              <a:t>SDN</a:t>
            </a:r>
            <a:r>
              <a:rPr b="1" lang="en-US" sz="3200">
                <a:solidFill>
                  <a:srgbClr val="000000"/>
                </a:solidFill>
                <a:latin typeface="楷体_GB2312"/>
                <a:ea typeface="楷体_GB2312"/>
              </a:rPr>
              <a:t>控制器联合部署，两人一队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6" name="图片 2" descr=""/>
          <p:cNvPicPr/>
          <p:nvPr/>
        </p:nvPicPr>
        <p:blipFill>
          <a:blip r:embed="rId1"/>
          <a:srcRect l="4944" t="23076" r="4598" b="23529"/>
          <a:stretch>
            <a:fillRect/>
          </a:stretch>
        </p:blipFill>
        <p:spPr>
          <a:xfrm>
            <a:off x="3742200" y="4548240"/>
            <a:ext cx="2915280" cy="297000"/>
          </a:xfrm>
          <a:prstGeom prst="rect">
            <a:avLst/>
          </a:prstGeom>
          <a:ln>
            <a:noFill/>
          </a:ln>
        </p:spPr>
      </p:pic>
      <p:pic>
        <p:nvPicPr>
          <p:cNvPr id="47" name="图片 3" descr=""/>
          <p:cNvPicPr/>
          <p:nvPr/>
        </p:nvPicPr>
        <p:blipFill>
          <a:blip r:embed="rId2"/>
          <a:srcRect l="6514" t="39163" r="6246" b="34420"/>
          <a:stretch>
            <a:fillRect/>
          </a:stretch>
        </p:blipFill>
        <p:spPr>
          <a:xfrm>
            <a:off x="3691440" y="3965040"/>
            <a:ext cx="2927160" cy="289080"/>
          </a:xfrm>
          <a:prstGeom prst="rect">
            <a:avLst/>
          </a:prstGeom>
          <a:ln>
            <a:noFill/>
          </a:ln>
        </p:spPr>
      </p:pic>
      <p:pic>
        <p:nvPicPr>
          <p:cNvPr id="48" name="图片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47080" y="3965040"/>
            <a:ext cx="1030320" cy="1030320"/>
          </a:xfrm>
          <a:prstGeom prst="rect">
            <a:avLst/>
          </a:prstGeom>
          <a:ln>
            <a:noFill/>
          </a:ln>
        </p:spPr>
      </p:pic>
      <p:pic>
        <p:nvPicPr>
          <p:cNvPr id="49" name="图片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622280" y="3814920"/>
            <a:ext cx="1030320" cy="1030320"/>
          </a:xfrm>
          <a:prstGeom prst="rect">
            <a:avLst/>
          </a:prstGeom>
          <a:ln>
            <a:noFill/>
          </a:ln>
        </p:spPr>
      </p:pic>
      <p:pic>
        <p:nvPicPr>
          <p:cNvPr id="50" name="图片 6" descr=""/>
          <p:cNvPicPr/>
          <p:nvPr/>
        </p:nvPicPr>
        <p:blipFill>
          <a:blip r:embed="rId5"/>
          <a:srcRect l="7381" t="22959" r="6860" b="25000"/>
          <a:stretch>
            <a:fillRect/>
          </a:stretch>
        </p:blipFill>
        <p:spPr>
          <a:xfrm>
            <a:off x="3735000" y="5287320"/>
            <a:ext cx="2922840" cy="51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66560" y="1689840"/>
            <a:ext cx="3278520" cy="4358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52" name="CustomShape 2"/>
          <p:cNvSpPr/>
          <p:nvPr/>
        </p:nvSpPr>
        <p:spPr>
          <a:xfrm>
            <a:off x="172080" y="386640"/>
            <a:ext cx="7488000" cy="488520"/>
          </a:xfrm>
          <a:prstGeom prst="rect">
            <a:avLst/>
          </a:prstGeom>
          <a:noFill/>
          <a:ln w="9360">
            <a:noFill/>
          </a:ln>
        </p:spPr>
        <p:txBody>
          <a:bodyPr lIns="89640" rIns="8964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实验拓扑</a:t>
            </a:r>
            <a:endParaRPr/>
          </a:p>
        </p:txBody>
      </p:sp>
      <p:pic>
        <p:nvPicPr>
          <p:cNvPr id="53" name="图片 7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1840" y="498024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832680" y="5147280"/>
            <a:ext cx="136836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Virtual Box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XP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系统</a:t>
            </a:r>
            <a:endParaRPr/>
          </a:p>
        </p:txBody>
      </p:sp>
      <p:pic>
        <p:nvPicPr>
          <p:cNvPr id="55" name="图片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31960" y="462276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6230520" y="4909680"/>
            <a:ext cx="107064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微软雅黑"/>
                <a:ea typeface="微软雅黑"/>
              </a:rPr>
              <a:t>外部主机</a:t>
            </a:r>
            <a:endParaRPr/>
          </a:p>
        </p:txBody>
      </p:sp>
      <p:pic>
        <p:nvPicPr>
          <p:cNvPr id="57" name="图片 1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55240" y="2751480"/>
            <a:ext cx="941040" cy="940680"/>
          </a:xfrm>
          <a:prstGeom prst="rect">
            <a:avLst/>
          </a:prstGeom>
          <a:ln>
            <a:noFill/>
          </a:ln>
        </p:spPr>
      </p:pic>
      <p:sp>
        <p:nvSpPr>
          <p:cNvPr id="58" name="CustomShape 5"/>
          <p:cNvSpPr/>
          <p:nvPr/>
        </p:nvSpPr>
        <p:spPr>
          <a:xfrm>
            <a:off x="2198880" y="3039120"/>
            <a:ext cx="8172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微软雅黑"/>
                <a:ea typeface="微软雅黑"/>
              </a:rPr>
              <a:t>OVS</a:t>
            </a:r>
            <a:endParaRPr/>
          </a:p>
        </p:txBody>
      </p:sp>
      <p:sp>
        <p:nvSpPr>
          <p:cNvPr id="59" name="CustomShape 6"/>
          <p:cNvSpPr/>
          <p:nvPr/>
        </p:nvSpPr>
        <p:spPr>
          <a:xfrm>
            <a:off x="4897080" y="1404000"/>
            <a:ext cx="1527840" cy="46584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微软雅黑"/>
                <a:ea typeface="微软雅黑"/>
              </a:rPr>
              <a:t>RG-ONC</a:t>
            </a:r>
            <a:endParaRPr/>
          </a:p>
        </p:txBody>
      </p:sp>
      <p:sp>
        <p:nvSpPr>
          <p:cNvPr id="60" name="Line 7"/>
          <p:cNvSpPr/>
          <p:nvPr/>
        </p:nvSpPr>
        <p:spPr>
          <a:xfrm>
            <a:off x="2996280" y="3206520"/>
            <a:ext cx="1866960" cy="277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61" name="Line 8"/>
          <p:cNvSpPr/>
          <p:nvPr/>
        </p:nvSpPr>
        <p:spPr>
          <a:xfrm flipV="1">
            <a:off x="6765840" y="3813480"/>
            <a:ext cx="0" cy="9518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62" name="Line 9"/>
          <p:cNvSpPr/>
          <p:nvPr/>
        </p:nvSpPr>
        <p:spPr>
          <a:xfrm>
            <a:off x="1166040" y="3220560"/>
            <a:ext cx="48960" cy="18871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63" name="Line 10"/>
          <p:cNvSpPr/>
          <p:nvPr/>
        </p:nvSpPr>
        <p:spPr>
          <a:xfrm>
            <a:off x="5660640" y="1869840"/>
            <a:ext cx="0" cy="1157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pic>
        <p:nvPicPr>
          <p:cNvPr id="64" name="图片 28" descr=""/>
          <p:cNvPicPr/>
          <p:nvPr/>
        </p:nvPicPr>
        <p:blipFill>
          <a:blip r:embed="rId4"/>
          <a:srcRect l="4944" t="23076" r="4598" b="23529"/>
          <a:stretch>
            <a:fillRect/>
          </a:stretch>
        </p:blipFill>
        <p:spPr>
          <a:xfrm>
            <a:off x="4478040" y="3590640"/>
            <a:ext cx="2915280" cy="297000"/>
          </a:xfrm>
          <a:prstGeom prst="rect">
            <a:avLst/>
          </a:prstGeom>
          <a:ln>
            <a:noFill/>
          </a:ln>
        </p:spPr>
      </p:pic>
      <p:pic>
        <p:nvPicPr>
          <p:cNvPr id="65" name="图片 29" descr=""/>
          <p:cNvPicPr/>
          <p:nvPr/>
        </p:nvPicPr>
        <p:blipFill>
          <a:blip r:embed="rId5"/>
          <a:srcRect l="6514" t="39163" r="6246" b="34420"/>
          <a:stretch>
            <a:fillRect/>
          </a:stretch>
        </p:blipFill>
        <p:spPr>
          <a:xfrm>
            <a:off x="4427280" y="3007800"/>
            <a:ext cx="2927160" cy="289080"/>
          </a:xfrm>
          <a:prstGeom prst="rect">
            <a:avLst/>
          </a:prstGeom>
          <a:ln>
            <a:noFill/>
          </a:ln>
        </p:spPr>
      </p:pic>
      <p:sp>
        <p:nvSpPr>
          <p:cNvPr id="66" name="Line 11"/>
          <p:cNvSpPr/>
          <p:nvPr/>
        </p:nvSpPr>
        <p:spPr>
          <a:xfrm>
            <a:off x="3729600" y="4648680"/>
            <a:ext cx="1866600" cy="280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67" name="Line 12"/>
          <p:cNvSpPr/>
          <p:nvPr/>
        </p:nvSpPr>
        <p:spPr>
          <a:xfrm flipV="1">
            <a:off x="5596200" y="3888000"/>
            <a:ext cx="0" cy="7887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68" name="CustomShape 13"/>
          <p:cNvSpPr/>
          <p:nvPr/>
        </p:nvSpPr>
        <p:spPr>
          <a:xfrm>
            <a:off x="3732840" y="2441880"/>
            <a:ext cx="1125720" cy="437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微软雅黑"/>
                <a:ea typeface="微软雅黑"/>
              </a:rPr>
              <a:t>ETH1</a:t>
            </a:r>
            <a:endParaRPr/>
          </a:p>
        </p:txBody>
      </p:sp>
      <p:sp>
        <p:nvSpPr>
          <p:cNvPr id="69" name="CustomShape 14"/>
          <p:cNvSpPr/>
          <p:nvPr/>
        </p:nvSpPr>
        <p:spPr>
          <a:xfrm>
            <a:off x="3762360" y="4767120"/>
            <a:ext cx="1096200" cy="437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微软雅黑"/>
                <a:ea typeface="微软雅黑"/>
              </a:rPr>
              <a:t>ETH(X)</a:t>
            </a:r>
            <a:endParaRPr/>
          </a:p>
        </p:txBody>
      </p:sp>
      <p:sp>
        <p:nvSpPr>
          <p:cNvPr id="70" name="Line 15"/>
          <p:cNvSpPr/>
          <p:nvPr/>
        </p:nvSpPr>
        <p:spPr>
          <a:xfrm>
            <a:off x="5006880" y="3096000"/>
            <a:ext cx="0" cy="611280"/>
          </a:xfrm>
          <a:prstGeom prst="line">
            <a:avLst/>
          </a:prstGeom>
          <a:ln w="60480">
            <a:solidFill>
              <a:srgbClr val="fa06d7"/>
            </a:solidFill>
            <a:round/>
          </a:ln>
        </p:spPr>
      </p:sp>
      <p:sp>
        <p:nvSpPr>
          <p:cNvPr id="71" name="CustomShape 16"/>
          <p:cNvSpPr/>
          <p:nvPr/>
        </p:nvSpPr>
        <p:spPr>
          <a:xfrm>
            <a:off x="1188720" y="6226560"/>
            <a:ext cx="21042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宿主机 </a:t>
            </a: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PC1 Ubuntu</a:t>
            </a:r>
            <a:endParaRPr/>
          </a:p>
        </p:txBody>
      </p:sp>
      <p:sp>
        <p:nvSpPr>
          <p:cNvPr id="72" name="CustomShape 17"/>
          <p:cNvSpPr/>
          <p:nvPr/>
        </p:nvSpPr>
        <p:spPr>
          <a:xfrm>
            <a:off x="5733360" y="5773680"/>
            <a:ext cx="187092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主机 </a:t>
            </a: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PC2 XP</a:t>
            </a: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系统</a:t>
            </a:r>
            <a:endParaRPr/>
          </a:p>
        </p:txBody>
      </p:sp>
      <p:sp>
        <p:nvSpPr>
          <p:cNvPr id="73" name="CustomShape 18"/>
          <p:cNvSpPr/>
          <p:nvPr/>
        </p:nvSpPr>
        <p:spPr>
          <a:xfrm>
            <a:off x="7387560" y="3607200"/>
            <a:ext cx="23184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S5750C</a:t>
            </a: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SDN</a:t>
            </a: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交换机</a:t>
            </a:r>
            <a:endParaRPr/>
          </a:p>
        </p:txBody>
      </p:sp>
      <p:sp>
        <p:nvSpPr>
          <p:cNvPr id="74" name="CustomShape 19"/>
          <p:cNvSpPr/>
          <p:nvPr/>
        </p:nvSpPr>
        <p:spPr>
          <a:xfrm>
            <a:off x="7406280" y="2970000"/>
            <a:ext cx="22446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S2928G</a:t>
            </a: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，传统交换机</a:t>
            </a:r>
            <a:endParaRPr/>
          </a:p>
        </p:txBody>
      </p:sp>
      <p:sp>
        <p:nvSpPr>
          <p:cNvPr id="75" name="CustomShape 20"/>
          <p:cNvSpPr/>
          <p:nvPr/>
        </p:nvSpPr>
        <p:spPr>
          <a:xfrm>
            <a:off x="3736080" y="5348520"/>
            <a:ext cx="15249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外接</a:t>
            </a: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USB</a:t>
            </a: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网卡</a:t>
            </a:r>
            <a:endParaRPr/>
          </a:p>
        </p:txBody>
      </p:sp>
      <p:sp>
        <p:nvSpPr>
          <p:cNvPr id="76" name="CustomShape 21"/>
          <p:cNvSpPr/>
          <p:nvPr/>
        </p:nvSpPr>
        <p:spPr>
          <a:xfrm>
            <a:off x="3734640" y="2027520"/>
            <a:ext cx="10270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微软雅黑"/>
                <a:ea typeface="微软雅黑"/>
              </a:rPr>
              <a:t>板载网卡</a:t>
            </a:r>
            <a:endParaRPr/>
          </a:p>
        </p:txBody>
      </p:sp>
      <p:sp>
        <p:nvSpPr>
          <p:cNvPr id="77" name="CustomShape 22"/>
          <p:cNvSpPr/>
          <p:nvPr/>
        </p:nvSpPr>
        <p:spPr>
          <a:xfrm>
            <a:off x="5632560" y="3892320"/>
            <a:ext cx="460800" cy="437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微软雅黑"/>
                <a:ea typeface="微软雅黑"/>
              </a:rPr>
              <a:t>11</a:t>
            </a:r>
            <a:endParaRPr/>
          </a:p>
        </p:txBody>
      </p:sp>
      <p:sp>
        <p:nvSpPr>
          <p:cNvPr id="78" name="CustomShape 23"/>
          <p:cNvSpPr/>
          <p:nvPr/>
        </p:nvSpPr>
        <p:spPr>
          <a:xfrm>
            <a:off x="6758280" y="3888000"/>
            <a:ext cx="460800" cy="437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微软雅黑"/>
                <a:ea typeface="微软雅黑"/>
              </a:rPr>
              <a:t>22</a:t>
            </a:r>
            <a:endParaRPr/>
          </a:p>
        </p:txBody>
      </p:sp>
      <p:sp>
        <p:nvSpPr>
          <p:cNvPr id="79" name="CustomShape 24"/>
          <p:cNvSpPr/>
          <p:nvPr/>
        </p:nvSpPr>
        <p:spPr>
          <a:xfrm>
            <a:off x="4725360" y="3882600"/>
            <a:ext cx="460800" cy="437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endParaRPr/>
          </a:p>
        </p:txBody>
      </p:sp>
      <p:sp>
        <p:nvSpPr>
          <p:cNvPr id="80" name="Line 25"/>
          <p:cNvSpPr/>
          <p:nvPr/>
        </p:nvSpPr>
        <p:spPr>
          <a:xfrm flipH="1">
            <a:off x="1186920" y="3221640"/>
            <a:ext cx="868320" cy="100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81" name="Line 26"/>
          <p:cNvSpPr/>
          <p:nvPr/>
        </p:nvSpPr>
        <p:spPr>
          <a:xfrm>
            <a:off x="2547720" y="4606920"/>
            <a:ext cx="1866600" cy="280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82" name="Line 27"/>
          <p:cNvSpPr/>
          <p:nvPr/>
        </p:nvSpPr>
        <p:spPr>
          <a:xfrm flipV="1">
            <a:off x="2547720" y="3670920"/>
            <a:ext cx="33840" cy="9777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83" name="CustomShape 28"/>
          <p:cNvSpPr/>
          <p:nvPr/>
        </p:nvSpPr>
        <p:spPr>
          <a:xfrm>
            <a:off x="2637720" y="3675600"/>
            <a:ext cx="938520" cy="437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微软雅黑"/>
                <a:ea typeface="微软雅黑"/>
              </a:rPr>
              <a:t>PORT2</a:t>
            </a:r>
            <a:endParaRPr/>
          </a:p>
        </p:txBody>
      </p:sp>
      <p:sp>
        <p:nvSpPr>
          <p:cNvPr id="84" name="CustomShape 29"/>
          <p:cNvSpPr/>
          <p:nvPr/>
        </p:nvSpPr>
        <p:spPr>
          <a:xfrm>
            <a:off x="1003320" y="2700360"/>
            <a:ext cx="938520" cy="437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微软雅黑"/>
                <a:ea typeface="微软雅黑"/>
              </a:rPr>
              <a:t>PORT1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005200" y="1942560"/>
            <a:ext cx="7776720" cy="4141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1" lang="en-US" sz="3200">
                <a:solidFill>
                  <a:srgbClr val="000000"/>
                </a:solidFill>
                <a:latin typeface="楷体_GB2312"/>
                <a:ea typeface="楷体_GB2312"/>
              </a:rPr>
              <a:t>	</a:t>
            </a:r>
            <a:r>
              <a:rPr b="1" lang="en-US" sz="3200">
                <a:solidFill>
                  <a:srgbClr val="000000"/>
                </a:solidFill>
                <a:latin typeface="楷体_GB2312"/>
                <a:ea typeface="楷体_GB2312"/>
              </a:rPr>
              <a:t>	</a:t>
            </a:r>
            <a:endParaRPr/>
          </a:p>
          <a:p>
            <a:pPr>
              <a:lnSpc>
                <a:spcPct val="60000"/>
              </a:lnSpc>
            </a:pP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实验开始之前，请各位老师先执行：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sudo mn –c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注：宿主机 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PC1 Ubuntu</a:t>
            </a:r>
            <a:r>
              <a:rPr b="1" lang="en-US" sz="3200">
                <a:solidFill>
                  <a:srgbClr val="cc0000"/>
                </a:solidFill>
                <a:latin typeface="Arial"/>
                <a:ea typeface="楷体_GB2312"/>
              </a:rPr>
              <a:t>电脑需要！！！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005200" y="1942560"/>
            <a:ext cx="6482520" cy="5392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微软雅黑"/>
                <a:ea typeface="微软雅黑"/>
              </a:rPr>
              <a:t>宿主机 </a:t>
            </a:r>
            <a:r>
              <a:rPr b="1" lang="en-US" sz="3200">
                <a:solidFill>
                  <a:srgbClr val="000000"/>
                </a:solidFill>
                <a:latin typeface="微软雅黑"/>
                <a:ea typeface="微软雅黑"/>
              </a:rPr>
              <a:t>PC1 Ubuntu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请各位老师，通过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ubuntu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系统内置的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virtual BOX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来安装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xp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系统。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在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/home/ruijie/installationpackage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目录下找到 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xp.ISO</a:t>
            </a:r>
            <a:r>
              <a:rPr b="1" lang="en-US" sz="3200">
                <a:solidFill>
                  <a:srgbClr val="cc0000"/>
                </a:solidFill>
                <a:latin typeface="Times New Roman"/>
                <a:ea typeface="楷体_GB2312"/>
              </a:rPr>
              <a:t>镜像和密钥文件。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72080" y="386640"/>
            <a:ext cx="7488000" cy="488520"/>
          </a:xfrm>
          <a:prstGeom prst="rect">
            <a:avLst/>
          </a:prstGeom>
          <a:noFill/>
          <a:ln w="9360">
            <a:noFill/>
          </a:ln>
        </p:spPr>
        <p:txBody>
          <a:bodyPr lIns="89640" rIns="8964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配置网卡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33200" y="1366560"/>
            <a:ext cx="9399600" cy="46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微软雅黑"/>
                <a:ea typeface="微软雅黑"/>
              </a:rPr>
              <a:t>宿主机 </a:t>
            </a:r>
            <a:r>
              <a:rPr b="1" lang="en-US" sz="2400">
                <a:solidFill>
                  <a:srgbClr val="000000"/>
                </a:solidFill>
                <a:latin typeface="微软雅黑"/>
                <a:ea typeface="微软雅黑"/>
              </a:rPr>
              <a:t>PC1 Ubuntu</a:t>
            </a:r>
            <a:r>
              <a:rPr b="1" lang="en-US" sz="2400">
                <a:solidFill>
                  <a:srgbClr val="000000"/>
                </a:solidFill>
                <a:latin typeface="微软雅黑"/>
                <a:ea typeface="微软雅黑"/>
              </a:rPr>
              <a:t>的</a:t>
            </a:r>
            <a:r>
              <a:rPr b="1" lang="en-US" sz="240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b="1" lang="en-US" sz="2400">
                <a:solidFill>
                  <a:srgbClr val="000000"/>
                </a:solidFill>
                <a:latin typeface="微软雅黑"/>
                <a:ea typeface="微软雅黑"/>
              </a:rPr>
              <a:t>地址配置：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第一组将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eth1 ip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配置成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192.168.1.11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第二组将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eth1 ip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配置成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192.168.1.13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ifconfig eth1 192.168.1.11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（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13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第一组将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USB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网卡 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配置成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172.16.1.12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第二组将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USB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网卡 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配置成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172.16.1.14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ifconfig eth(x) 172.16.1.12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（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14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注：这里需通过 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ifconfig /ipconfig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命令查看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ip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是否正确修改，否则请通过右上（下）角进行网络配置进行图形界面设置。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73520" y="386640"/>
            <a:ext cx="8443080" cy="488520"/>
          </a:xfrm>
          <a:prstGeom prst="rect">
            <a:avLst/>
          </a:prstGeom>
          <a:noFill/>
          <a:ln w="9360">
            <a:noFill/>
          </a:ln>
        </p:spPr>
        <p:txBody>
          <a:bodyPr lIns="89640" rIns="8964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设置虚拟机和真实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PC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的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IP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地址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205200" y="1438200"/>
            <a:ext cx="9399600" cy="469728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3"/>
          <p:cNvSpPr/>
          <p:nvPr/>
        </p:nvSpPr>
        <p:spPr>
          <a:xfrm>
            <a:off x="345240" y="1222560"/>
            <a:ext cx="8271360" cy="609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将宿主机 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PC1 Ubuntu 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内虚拟机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ip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设置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172.16.1.11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，并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XP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系统默认自带的防火墙功能，否则会禁止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ping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的操作，影响实验结果。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将主机 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PC2 XP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系统地址设置成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172.16.1.22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，关闭防火墙功能。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注意：其中宿主机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PC1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，外接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USB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网卡连接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SDN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交换机的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11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口，主机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PC2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连接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SDN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交换机的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22</a:t>
            </a:r>
            <a:r>
              <a:rPr lang="en-US" sz="3200">
                <a:solidFill>
                  <a:srgbClr val="000000"/>
                </a:solidFill>
                <a:latin typeface="Arial"/>
                <a:ea typeface="宋体"/>
              </a:rPr>
              <a:t>口。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72080" y="386640"/>
            <a:ext cx="9433800" cy="488520"/>
          </a:xfrm>
          <a:prstGeom prst="rect">
            <a:avLst/>
          </a:prstGeom>
          <a:noFill/>
          <a:ln w="9360">
            <a:noFill/>
          </a:ln>
        </p:spPr>
        <p:txBody>
          <a:bodyPr lIns="89640" rIns="8964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宿主机 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PC1 Ubuntu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通过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Open vSwitch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建立网桥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06280" y="1438920"/>
            <a:ext cx="9399600" cy="62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在本机建立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OVS 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网桥：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ovs-vsctl add-br ovs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将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usb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网卡桥接到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OVS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网桥上：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ovs-vsctl add-port ovs eth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（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x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创建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OVS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虚拟机网桥新的的网卡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port1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port2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ip tuntap add mode tap port1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ip link set port1 up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ovs-vsctl add-port ovs port1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ip tuntap add mode tap port2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ip link set port1 up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ovs-vsctl add-port ovs port2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sudo  ovs-vsctl list-ports ovs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查看陈列出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ovs</a:t>
            </a:r>
            <a:r>
              <a:rPr b="1" lang="en-US" sz="2000">
                <a:solidFill>
                  <a:srgbClr val="ff0000"/>
                </a:solidFill>
                <a:latin typeface="微软雅黑"/>
                <a:ea typeface="微软雅黑"/>
              </a:rPr>
              <a:t>交换机接口信息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72080" y="386640"/>
            <a:ext cx="7488000" cy="488520"/>
          </a:xfrm>
          <a:prstGeom prst="rect">
            <a:avLst/>
          </a:prstGeom>
          <a:noFill/>
          <a:ln w="9360">
            <a:noFill/>
          </a:ln>
        </p:spPr>
        <p:txBody>
          <a:bodyPr lIns="89640" rIns="8964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将虚拟机网卡桥接到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ovs</a:t>
            </a:r>
            <a:r>
              <a:rPr b="1" lang="en-US" sz="3200">
                <a:solidFill>
                  <a:srgbClr val="333399"/>
                </a:solidFill>
                <a:latin typeface="微软雅黑"/>
                <a:ea typeface="微软雅黑"/>
              </a:rPr>
              <a:t>上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207720" y="1438920"/>
            <a:ext cx="4722120" cy="199116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3"/>
          <p:cNvSpPr/>
          <p:nvPr/>
        </p:nvSpPr>
        <p:spPr>
          <a:xfrm>
            <a:off x="205200" y="1438200"/>
            <a:ext cx="9399600" cy="46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开启虚拟机设置，点击上面 设备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-&gt;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网络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-&gt;</a:t>
            </a:r>
            <a:r>
              <a:rPr lang="en-US" sz="2400">
                <a:solidFill>
                  <a:srgbClr val="000000"/>
                </a:solidFill>
                <a:latin typeface="微软雅黑"/>
                <a:ea typeface="微软雅黑"/>
              </a:rPr>
              <a:t>网络，出现下图：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8496000" y="2950560"/>
            <a:ext cx="1541520" cy="23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"/>
                <a:ea typeface="宋体"/>
              </a:rPr>
              <a:t>将连接方式选择为：桥接网卡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"/>
                <a:ea typeface="宋体"/>
              </a:rPr>
              <a:t>并将界面名称选择</a:t>
            </a:r>
            <a:r>
              <a:rPr b="1" lang="en-US" sz="1600">
                <a:solidFill>
                  <a:srgbClr val="000000"/>
                </a:solidFill>
                <a:latin typeface="Arial"/>
                <a:ea typeface="宋体"/>
              </a:rPr>
              <a:t>OVS</a:t>
            </a:r>
            <a:r>
              <a:rPr b="1" lang="en-US" sz="1600">
                <a:solidFill>
                  <a:srgbClr val="000000"/>
                </a:solidFill>
                <a:latin typeface="Arial"/>
                <a:ea typeface="宋体"/>
              </a:rPr>
              <a:t>网卡 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0" y="2125440"/>
            <a:ext cx="8291520" cy="482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