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5" r:id="rId4"/>
    <p:sldId id="274" r:id="rId5"/>
    <p:sldId id="273" r:id="rId6"/>
    <p:sldId id="272" r:id="rId7"/>
    <p:sldId id="271" r:id="rId8"/>
    <p:sldId id="270" r:id="rId9"/>
    <p:sldId id="267" r:id="rId10"/>
    <p:sldId id="269" r:id="rId11"/>
    <p:sldId id="266" r:id="rId12"/>
    <p:sldId id="265" r:id="rId13"/>
    <p:sldId id="264" r:id="rId14"/>
    <p:sldId id="263" r:id="rId15"/>
    <p:sldId id="262" r:id="rId16"/>
    <p:sldId id="261" r:id="rId17"/>
    <p:sldId id="260" r:id="rId18"/>
    <p:sldId id="257" r:id="rId19"/>
    <p:sldId id="259"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40"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00A52C-79CA-4600-B2B5-06A99BDB7CEC}"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zh-CN" altLang="en-US"/>
        </a:p>
      </dgm:t>
    </dgm:pt>
    <dgm:pt modelId="{45FB3182-17C6-4F6F-BA27-55C0B65D985E}">
      <dgm:prSet phldrT="[文本]"/>
      <dgm:spPr/>
      <dgm:t>
        <a:bodyPr/>
        <a:lstStyle/>
        <a:p>
          <a:r>
            <a:rPr lang="zh-CN" altLang="en-US" dirty="0">
              <a:solidFill>
                <a:schemeClr val="accent1">
                  <a:lumMod val="75000"/>
                </a:schemeClr>
              </a:solidFill>
            </a:rPr>
            <a:t>起步</a:t>
          </a:r>
        </a:p>
      </dgm:t>
    </dgm:pt>
    <dgm:pt modelId="{0266255E-0FA8-4E4B-8D3F-B5F79C13F3ED}" type="parTrans" cxnId="{D4922B9E-2310-4C1D-ABED-018C9A5AFC01}">
      <dgm:prSet/>
      <dgm:spPr/>
      <dgm:t>
        <a:bodyPr/>
        <a:lstStyle/>
        <a:p>
          <a:endParaRPr lang="zh-CN" altLang="en-US"/>
        </a:p>
      </dgm:t>
    </dgm:pt>
    <dgm:pt modelId="{D2BAF743-79B1-4FCF-A80C-304F31BB361B}" type="sibTrans" cxnId="{D4922B9E-2310-4C1D-ABED-018C9A5AFC01}">
      <dgm:prSet/>
      <dgm:spPr/>
      <dgm:t>
        <a:bodyPr/>
        <a:lstStyle/>
        <a:p>
          <a:endParaRPr lang="zh-CN" altLang="en-US"/>
        </a:p>
      </dgm:t>
    </dgm:pt>
    <dgm:pt modelId="{A0B57CE7-FF67-40D4-85B4-9EC6A89607C3}">
      <dgm:prSet phldrT="[文本]"/>
      <dgm:spPr/>
      <dgm:t>
        <a:bodyPr/>
        <a:lstStyle/>
        <a:p>
          <a:r>
            <a:rPr lang="zh-CN" altLang="en-US" dirty="0">
              <a:solidFill>
                <a:schemeClr val="accent1">
                  <a:lumMod val="75000"/>
                </a:schemeClr>
              </a:solidFill>
            </a:rPr>
            <a:t>熟练</a:t>
          </a:r>
        </a:p>
      </dgm:t>
    </dgm:pt>
    <dgm:pt modelId="{A5C4CA02-EEFB-4669-9680-4590F4A0161D}" type="parTrans" cxnId="{C554EAAF-0396-45CF-8905-32278DCFCC5A}">
      <dgm:prSet/>
      <dgm:spPr/>
      <dgm:t>
        <a:bodyPr/>
        <a:lstStyle/>
        <a:p>
          <a:endParaRPr lang="zh-CN" altLang="en-US"/>
        </a:p>
      </dgm:t>
    </dgm:pt>
    <dgm:pt modelId="{575B38CA-98D8-4015-A85B-CA79F680A644}" type="sibTrans" cxnId="{C554EAAF-0396-45CF-8905-32278DCFCC5A}">
      <dgm:prSet/>
      <dgm:spPr/>
      <dgm:t>
        <a:bodyPr/>
        <a:lstStyle/>
        <a:p>
          <a:endParaRPr lang="zh-CN" altLang="en-US"/>
        </a:p>
      </dgm:t>
    </dgm:pt>
    <dgm:pt modelId="{53D36DB0-D3DE-471B-BAED-4D3A332EE8C6}">
      <dgm:prSet phldrT="[文本]"/>
      <dgm:spPr/>
      <dgm:t>
        <a:bodyPr/>
        <a:lstStyle/>
        <a:p>
          <a:r>
            <a:rPr lang="zh-CN" altLang="en-US" dirty="0">
              <a:solidFill>
                <a:schemeClr val="accent1">
                  <a:lumMod val="75000"/>
                </a:schemeClr>
              </a:solidFill>
            </a:rPr>
            <a:t>实现</a:t>
          </a:r>
        </a:p>
      </dgm:t>
    </dgm:pt>
    <dgm:pt modelId="{61B04080-0FF1-4A7D-B08B-50BC36AC3794}" type="parTrans" cxnId="{BA25E843-58AD-4964-A28A-D97656B7B07F}">
      <dgm:prSet/>
      <dgm:spPr/>
      <dgm:t>
        <a:bodyPr/>
        <a:lstStyle/>
        <a:p>
          <a:endParaRPr lang="zh-CN" altLang="en-US"/>
        </a:p>
      </dgm:t>
    </dgm:pt>
    <dgm:pt modelId="{48214C1D-A3B1-4907-81DD-BA710BC7B8C2}" type="sibTrans" cxnId="{BA25E843-58AD-4964-A28A-D97656B7B07F}">
      <dgm:prSet/>
      <dgm:spPr/>
      <dgm:t>
        <a:bodyPr/>
        <a:lstStyle/>
        <a:p>
          <a:endParaRPr lang="zh-CN" altLang="en-US"/>
        </a:p>
      </dgm:t>
    </dgm:pt>
    <dgm:pt modelId="{67608043-D205-448B-9D40-31624B7B5EE1}" type="pres">
      <dgm:prSet presAssocID="{CD00A52C-79CA-4600-B2B5-06A99BDB7CEC}" presName="rootnode" presStyleCnt="0">
        <dgm:presLayoutVars>
          <dgm:chMax/>
          <dgm:chPref/>
          <dgm:dir/>
          <dgm:animLvl val="lvl"/>
        </dgm:presLayoutVars>
      </dgm:prSet>
      <dgm:spPr/>
    </dgm:pt>
    <dgm:pt modelId="{157630EA-B31A-41D4-B9AC-90783656253F}" type="pres">
      <dgm:prSet presAssocID="{45FB3182-17C6-4F6F-BA27-55C0B65D985E}" presName="composite" presStyleCnt="0"/>
      <dgm:spPr/>
    </dgm:pt>
    <dgm:pt modelId="{71FAE8C7-4F56-4CCD-8EEA-2730FD9A3095}" type="pres">
      <dgm:prSet presAssocID="{45FB3182-17C6-4F6F-BA27-55C0B65D985E}" presName="LShape" presStyleLbl="alignNode1" presStyleIdx="0" presStyleCnt="5"/>
      <dgm:spPr/>
    </dgm:pt>
    <dgm:pt modelId="{065CABC6-FA9C-40D7-9DFB-6089D39CDA55}" type="pres">
      <dgm:prSet presAssocID="{45FB3182-17C6-4F6F-BA27-55C0B65D985E}" presName="ParentText" presStyleLbl="revTx" presStyleIdx="0" presStyleCnt="3">
        <dgm:presLayoutVars>
          <dgm:chMax val="0"/>
          <dgm:chPref val="0"/>
          <dgm:bulletEnabled val="1"/>
        </dgm:presLayoutVars>
      </dgm:prSet>
      <dgm:spPr/>
    </dgm:pt>
    <dgm:pt modelId="{24073EA6-5D9F-4CBE-B199-695A0CAC322A}" type="pres">
      <dgm:prSet presAssocID="{45FB3182-17C6-4F6F-BA27-55C0B65D985E}" presName="Triangle" presStyleLbl="alignNode1" presStyleIdx="1" presStyleCnt="5"/>
      <dgm:spPr/>
    </dgm:pt>
    <dgm:pt modelId="{80040718-C57A-4298-B582-ECACB693832B}" type="pres">
      <dgm:prSet presAssocID="{D2BAF743-79B1-4FCF-A80C-304F31BB361B}" presName="sibTrans" presStyleCnt="0"/>
      <dgm:spPr/>
    </dgm:pt>
    <dgm:pt modelId="{32BD5E71-449B-406B-94C1-694C530263F9}" type="pres">
      <dgm:prSet presAssocID="{D2BAF743-79B1-4FCF-A80C-304F31BB361B}" presName="space" presStyleCnt="0"/>
      <dgm:spPr/>
    </dgm:pt>
    <dgm:pt modelId="{4B1A3190-1DA4-4C2D-8CD8-96C6B34E8537}" type="pres">
      <dgm:prSet presAssocID="{A0B57CE7-FF67-40D4-85B4-9EC6A89607C3}" presName="composite" presStyleCnt="0"/>
      <dgm:spPr/>
    </dgm:pt>
    <dgm:pt modelId="{0BD138DE-D7F2-4CFB-85AA-BB60C79F6742}" type="pres">
      <dgm:prSet presAssocID="{A0B57CE7-FF67-40D4-85B4-9EC6A89607C3}" presName="LShape" presStyleLbl="alignNode1" presStyleIdx="2" presStyleCnt="5"/>
      <dgm:spPr/>
    </dgm:pt>
    <dgm:pt modelId="{304B6D87-0BE0-4980-B269-ABF20B750DBA}" type="pres">
      <dgm:prSet presAssocID="{A0B57CE7-FF67-40D4-85B4-9EC6A89607C3}" presName="ParentText" presStyleLbl="revTx" presStyleIdx="1" presStyleCnt="3">
        <dgm:presLayoutVars>
          <dgm:chMax val="0"/>
          <dgm:chPref val="0"/>
          <dgm:bulletEnabled val="1"/>
        </dgm:presLayoutVars>
      </dgm:prSet>
      <dgm:spPr/>
    </dgm:pt>
    <dgm:pt modelId="{EF732704-2F85-488B-8F3B-4B7807D4B25F}" type="pres">
      <dgm:prSet presAssocID="{A0B57CE7-FF67-40D4-85B4-9EC6A89607C3}" presName="Triangle" presStyleLbl="alignNode1" presStyleIdx="3" presStyleCnt="5"/>
      <dgm:spPr/>
    </dgm:pt>
    <dgm:pt modelId="{B623F949-73B6-4C57-9379-875B0B83ABBB}" type="pres">
      <dgm:prSet presAssocID="{575B38CA-98D8-4015-A85B-CA79F680A644}" presName="sibTrans" presStyleCnt="0"/>
      <dgm:spPr/>
    </dgm:pt>
    <dgm:pt modelId="{B21781FA-31D2-4DA3-96E6-785AC47F6D3F}" type="pres">
      <dgm:prSet presAssocID="{575B38CA-98D8-4015-A85B-CA79F680A644}" presName="space" presStyleCnt="0"/>
      <dgm:spPr/>
    </dgm:pt>
    <dgm:pt modelId="{8AB487E5-9AAD-498F-B5DD-C8534B6B23AC}" type="pres">
      <dgm:prSet presAssocID="{53D36DB0-D3DE-471B-BAED-4D3A332EE8C6}" presName="composite" presStyleCnt="0"/>
      <dgm:spPr/>
    </dgm:pt>
    <dgm:pt modelId="{A2E88EC4-6298-492B-AB5E-1A783367E83A}" type="pres">
      <dgm:prSet presAssocID="{53D36DB0-D3DE-471B-BAED-4D3A332EE8C6}" presName="LShape" presStyleLbl="alignNode1" presStyleIdx="4" presStyleCnt="5"/>
      <dgm:spPr/>
    </dgm:pt>
    <dgm:pt modelId="{F990867E-1A1F-45E8-ABC5-AA9DAF42B9A3}" type="pres">
      <dgm:prSet presAssocID="{53D36DB0-D3DE-471B-BAED-4D3A332EE8C6}" presName="ParentText" presStyleLbl="revTx" presStyleIdx="2" presStyleCnt="3">
        <dgm:presLayoutVars>
          <dgm:chMax val="0"/>
          <dgm:chPref val="0"/>
          <dgm:bulletEnabled val="1"/>
        </dgm:presLayoutVars>
      </dgm:prSet>
      <dgm:spPr/>
    </dgm:pt>
  </dgm:ptLst>
  <dgm:cxnLst>
    <dgm:cxn modelId="{D506D632-69E8-45FD-B6AC-99813EF08EFE}" type="presOf" srcId="{45FB3182-17C6-4F6F-BA27-55C0B65D985E}" destId="{065CABC6-FA9C-40D7-9DFB-6089D39CDA55}" srcOrd="0" destOrd="0" presId="urn:microsoft.com/office/officeart/2009/3/layout/StepUpProcess"/>
    <dgm:cxn modelId="{BA25E843-58AD-4964-A28A-D97656B7B07F}" srcId="{CD00A52C-79CA-4600-B2B5-06A99BDB7CEC}" destId="{53D36DB0-D3DE-471B-BAED-4D3A332EE8C6}" srcOrd="2" destOrd="0" parTransId="{61B04080-0FF1-4A7D-B08B-50BC36AC3794}" sibTransId="{48214C1D-A3B1-4907-81DD-BA710BC7B8C2}"/>
    <dgm:cxn modelId="{D4922B9E-2310-4C1D-ABED-018C9A5AFC01}" srcId="{CD00A52C-79CA-4600-B2B5-06A99BDB7CEC}" destId="{45FB3182-17C6-4F6F-BA27-55C0B65D985E}" srcOrd="0" destOrd="0" parTransId="{0266255E-0FA8-4E4B-8D3F-B5F79C13F3ED}" sibTransId="{D2BAF743-79B1-4FCF-A80C-304F31BB361B}"/>
    <dgm:cxn modelId="{C554EAAF-0396-45CF-8905-32278DCFCC5A}" srcId="{CD00A52C-79CA-4600-B2B5-06A99BDB7CEC}" destId="{A0B57CE7-FF67-40D4-85B4-9EC6A89607C3}" srcOrd="1" destOrd="0" parTransId="{A5C4CA02-EEFB-4669-9680-4590F4A0161D}" sibTransId="{575B38CA-98D8-4015-A85B-CA79F680A644}"/>
    <dgm:cxn modelId="{864DDDBC-899B-4858-B12C-7542F3F241E4}" type="presOf" srcId="{A0B57CE7-FF67-40D4-85B4-9EC6A89607C3}" destId="{304B6D87-0BE0-4980-B269-ABF20B750DBA}" srcOrd="0" destOrd="0" presId="urn:microsoft.com/office/officeart/2009/3/layout/StepUpProcess"/>
    <dgm:cxn modelId="{830690CA-8A07-4A97-9107-7708953D30BF}" type="presOf" srcId="{CD00A52C-79CA-4600-B2B5-06A99BDB7CEC}" destId="{67608043-D205-448B-9D40-31624B7B5EE1}" srcOrd="0" destOrd="0" presId="urn:microsoft.com/office/officeart/2009/3/layout/StepUpProcess"/>
    <dgm:cxn modelId="{EA15B6FB-54FB-40CE-A48A-7E99D6D792F1}" type="presOf" srcId="{53D36DB0-D3DE-471B-BAED-4D3A332EE8C6}" destId="{F990867E-1A1F-45E8-ABC5-AA9DAF42B9A3}" srcOrd="0" destOrd="0" presId="urn:microsoft.com/office/officeart/2009/3/layout/StepUpProcess"/>
    <dgm:cxn modelId="{0E135A66-F35A-431E-A8D3-8CA8F466D9F0}" type="presParOf" srcId="{67608043-D205-448B-9D40-31624B7B5EE1}" destId="{157630EA-B31A-41D4-B9AC-90783656253F}" srcOrd="0" destOrd="0" presId="urn:microsoft.com/office/officeart/2009/3/layout/StepUpProcess"/>
    <dgm:cxn modelId="{F1573E32-FBE7-45BE-93E2-5F1EA5862601}" type="presParOf" srcId="{157630EA-B31A-41D4-B9AC-90783656253F}" destId="{71FAE8C7-4F56-4CCD-8EEA-2730FD9A3095}" srcOrd="0" destOrd="0" presId="urn:microsoft.com/office/officeart/2009/3/layout/StepUpProcess"/>
    <dgm:cxn modelId="{FE83EE51-B7B8-4447-A688-16BEA4AF3DB2}" type="presParOf" srcId="{157630EA-B31A-41D4-B9AC-90783656253F}" destId="{065CABC6-FA9C-40D7-9DFB-6089D39CDA55}" srcOrd="1" destOrd="0" presId="urn:microsoft.com/office/officeart/2009/3/layout/StepUpProcess"/>
    <dgm:cxn modelId="{5B7371B5-17E5-4AE5-AFE6-27A321ED0712}" type="presParOf" srcId="{157630EA-B31A-41D4-B9AC-90783656253F}" destId="{24073EA6-5D9F-4CBE-B199-695A0CAC322A}" srcOrd="2" destOrd="0" presId="urn:microsoft.com/office/officeart/2009/3/layout/StepUpProcess"/>
    <dgm:cxn modelId="{686ED9AA-65E0-4DF9-89F1-5EB463650CCA}" type="presParOf" srcId="{67608043-D205-448B-9D40-31624B7B5EE1}" destId="{80040718-C57A-4298-B582-ECACB693832B}" srcOrd="1" destOrd="0" presId="urn:microsoft.com/office/officeart/2009/3/layout/StepUpProcess"/>
    <dgm:cxn modelId="{AE758377-28D4-4E81-8AC0-F4854E337821}" type="presParOf" srcId="{80040718-C57A-4298-B582-ECACB693832B}" destId="{32BD5E71-449B-406B-94C1-694C530263F9}" srcOrd="0" destOrd="0" presId="urn:microsoft.com/office/officeart/2009/3/layout/StepUpProcess"/>
    <dgm:cxn modelId="{D8D872F0-B973-47DF-9AC2-527DC9089B36}" type="presParOf" srcId="{67608043-D205-448B-9D40-31624B7B5EE1}" destId="{4B1A3190-1DA4-4C2D-8CD8-96C6B34E8537}" srcOrd="2" destOrd="0" presId="urn:microsoft.com/office/officeart/2009/3/layout/StepUpProcess"/>
    <dgm:cxn modelId="{A35A76B2-10E3-47F2-8106-6DAC593A8ED0}" type="presParOf" srcId="{4B1A3190-1DA4-4C2D-8CD8-96C6B34E8537}" destId="{0BD138DE-D7F2-4CFB-85AA-BB60C79F6742}" srcOrd="0" destOrd="0" presId="urn:microsoft.com/office/officeart/2009/3/layout/StepUpProcess"/>
    <dgm:cxn modelId="{4619AB7F-8265-40F3-84BC-1577BC2BEEA9}" type="presParOf" srcId="{4B1A3190-1DA4-4C2D-8CD8-96C6B34E8537}" destId="{304B6D87-0BE0-4980-B269-ABF20B750DBA}" srcOrd="1" destOrd="0" presId="urn:microsoft.com/office/officeart/2009/3/layout/StepUpProcess"/>
    <dgm:cxn modelId="{308DF9F4-10A9-4D80-8802-45BE43D58607}" type="presParOf" srcId="{4B1A3190-1DA4-4C2D-8CD8-96C6B34E8537}" destId="{EF732704-2F85-488B-8F3B-4B7807D4B25F}" srcOrd="2" destOrd="0" presId="urn:microsoft.com/office/officeart/2009/3/layout/StepUpProcess"/>
    <dgm:cxn modelId="{F8987B8E-5E42-4471-8738-FE45EBBF45A8}" type="presParOf" srcId="{67608043-D205-448B-9D40-31624B7B5EE1}" destId="{B623F949-73B6-4C57-9379-875B0B83ABBB}" srcOrd="3" destOrd="0" presId="urn:microsoft.com/office/officeart/2009/3/layout/StepUpProcess"/>
    <dgm:cxn modelId="{F36DCA89-1341-4D87-9A07-83E2F536729A}" type="presParOf" srcId="{B623F949-73B6-4C57-9379-875B0B83ABBB}" destId="{B21781FA-31D2-4DA3-96E6-785AC47F6D3F}" srcOrd="0" destOrd="0" presId="urn:microsoft.com/office/officeart/2009/3/layout/StepUpProcess"/>
    <dgm:cxn modelId="{D87AB816-5730-409D-BC34-F19E0956ACDA}" type="presParOf" srcId="{67608043-D205-448B-9D40-31624B7B5EE1}" destId="{8AB487E5-9AAD-498F-B5DD-C8534B6B23AC}" srcOrd="4" destOrd="0" presId="urn:microsoft.com/office/officeart/2009/3/layout/StepUpProcess"/>
    <dgm:cxn modelId="{C1E7CE7D-D0A9-4189-8663-BA98E72ECE45}" type="presParOf" srcId="{8AB487E5-9AAD-498F-B5DD-C8534B6B23AC}" destId="{A2E88EC4-6298-492B-AB5E-1A783367E83A}" srcOrd="0" destOrd="0" presId="urn:microsoft.com/office/officeart/2009/3/layout/StepUpProcess"/>
    <dgm:cxn modelId="{DD3E8557-554E-435C-9DF9-1112AD7BF8A3}" type="presParOf" srcId="{8AB487E5-9AAD-498F-B5DD-C8534B6B23AC}" destId="{F990867E-1A1F-45E8-ABC5-AA9DAF42B9A3}"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FAE8C7-4F56-4CCD-8EEA-2730FD9A3095}">
      <dsp:nvSpPr>
        <dsp:cNvPr id="0" name=""/>
        <dsp:cNvSpPr/>
      </dsp:nvSpPr>
      <dsp:spPr>
        <a:xfrm rot="5400000">
          <a:off x="92382" y="230638"/>
          <a:ext cx="275222" cy="45796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5CABC6-FA9C-40D7-9DFB-6089D39CDA55}">
      <dsp:nvSpPr>
        <dsp:cNvPr id="0" name=""/>
        <dsp:cNvSpPr/>
      </dsp:nvSpPr>
      <dsp:spPr>
        <a:xfrm>
          <a:off x="46441" y="367470"/>
          <a:ext cx="413452" cy="36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solidFill>
                <a:schemeClr val="accent1">
                  <a:lumMod val="75000"/>
                </a:schemeClr>
              </a:solidFill>
            </a:rPr>
            <a:t>起步</a:t>
          </a:r>
        </a:p>
      </dsp:txBody>
      <dsp:txXfrm>
        <a:off x="46441" y="367470"/>
        <a:ext cx="413452" cy="362415"/>
      </dsp:txXfrm>
    </dsp:sp>
    <dsp:sp modelId="{24073EA6-5D9F-4CBE-B199-695A0CAC322A}">
      <dsp:nvSpPr>
        <dsp:cNvPr id="0" name=""/>
        <dsp:cNvSpPr/>
      </dsp:nvSpPr>
      <dsp:spPr>
        <a:xfrm>
          <a:off x="381883" y="196922"/>
          <a:ext cx="78009" cy="7800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138DE-D7F2-4CFB-85AA-BB60C79F6742}">
      <dsp:nvSpPr>
        <dsp:cNvPr id="0" name=""/>
        <dsp:cNvSpPr/>
      </dsp:nvSpPr>
      <dsp:spPr>
        <a:xfrm rot="5400000">
          <a:off x="598529" y="105391"/>
          <a:ext cx="275222" cy="45796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4B6D87-0BE0-4980-B269-ABF20B750DBA}">
      <dsp:nvSpPr>
        <dsp:cNvPr id="0" name=""/>
        <dsp:cNvSpPr/>
      </dsp:nvSpPr>
      <dsp:spPr>
        <a:xfrm>
          <a:off x="552587" y="242224"/>
          <a:ext cx="413452" cy="36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solidFill>
                <a:schemeClr val="accent1">
                  <a:lumMod val="75000"/>
                </a:schemeClr>
              </a:solidFill>
            </a:rPr>
            <a:t>熟练</a:t>
          </a:r>
        </a:p>
      </dsp:txBody>
      <dsp:txXfrm>
        <a:off x="552587" y="242224"/>
        <a:ext cx="413452" cy="362415"/>
      </dsp:txXfrm>
    </dsp:sp>
    <dsp:sp modelId="{EF732704-2F85-488B-8F3B-4B7807D4B25F}">
      <dsp:nvSpPr>
        <dsp:cNvPr id="0" name=""/>
        <dsp:cNvSpPr/>
      </dsp:nvSpPr>
      <dsp:spPr>
        <a:xfrm>
          <a:off x="888030" y="71675"/>
          <a:ext cx="78009" cy="78009"/>
        </a:xfrm>
        <a:prstGeom prst="triangle">
          <a:avLst>
            <a:gd name="adj" fmla="val 1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E88EC4-6298-492B-AB5E-1A783367E83A}">
      <dsp:nvSpPr>
        <dsp:cNvPr id="0" name=""/>
        <dsp:cNvSpPr/>
      </dsp:nvSpPr>
      <dsp:spPr>
        <a:xfrm rot="5400000">
          <a:off x="1104675" y="-19854"/>
          <a:ext cx="275222" cy="457963"/>
        </a:xfrm>
        <a:prstGeom prst="corner">
          <a:avLst>
            <a:gd name="adj1" fmla="val 16120"/>
            <a:gd name="adj2" fmla="val 1611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90867E-1A1F-45E8-ABC5-AA9DAF42B9A3}">
      <dsp:nvSpPr>
        <dsp:cNvPr id="0" name=""/>
        <dsp:cNvSpPr/>
      </dsp:nvSpPr>
      <dsp:spPr>
        <a:xfrm>
          <a:off x="1058734" y="116977"/>
          <a:ext cx="413452" cy="36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zh-CN" altLang="en-US" sz="1200" kern="1200" dirty="0">
              <a:solidFill>
                <a:schemeClr val="accent1">
                  <a:lumMod val="75000"/>
                </a:schemeClr>
              </a:solidFill>
            </a:rPr>
            <a:t>实现</a:t>
          </a:r>
        </a:p>
      </dsp:txBody>
      <dsp:txXfrm>
        <a:off x="1058734" y="116977"/>
        <a:ext cx="413452" cy="362415"/>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gradFill flip="none" rotWithShape="1">
          <a:gsLst>
            <a:gs pos="90000">
              <a:schemeClr val="accent4">
                <a:lumMod val="20000"/>
                <a:lumOff val="80000"/>
              </a:schemeClr>
            </a:gs>
            <a:gs pos="90000">
              <a:schemeClr val="accent1">
                <a:lumMod val="60000"/>
                <a:lumOff val="40000"/>
              </a:schemeClr>
            </a:gs>
            <a:gs pos="100000">
              <a:schemeClr val="accent5">
                <a:lumMod val="45000"/>
                <a:lumOff val="55000"/>
              </a:schemeClr>
            </a:gs>
            <a:gs pos="100000">
              <a:schemeClr val="accent6">
                <a:lumMod val="40000"/>
                <a:lumOff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855B5139-9B63-30A0-840A-9449FA0BA5D3}"/>
              </a:ext>
            </a:extLst>
          </p:cNvPr>
          <p:cNvSpPr txBox="1">
            <a:spLocks/>
          </p:cNvSpPr>
          <p:nvPr userDrawn="1"/>
        </p:nvSpPr>
        <p:spPr>
          <a:xfrm rot="900000">
            <a:off x="8673095" y="441249"/>
            <a:ext cx="3494805" cy="646331"/>
          </a:xfrm>
          <a:prstGeom prst="rect">
            <a:avLst/>
          </a:prstGeom>
          <a:noFill/>
          <a:ln>
            <a:noFill/>
          </a:ln>
          <a:effectLst>
            <a:glow rad="101600">
              <a:srgbClr val="00B0F0">
                <a:alpha val="60000"/>
              </a:srgbClr>
            </a:glow>
            <a:outerShdw blurRad="50800" dist="38100" algn="l" rotWithShape="0">
              <a:prstClr val="black">
                <a:alpha val="40000"/>
              </a:prstClr>
            </a:outerShdw>
          </a:effectLst>
        </p:spPr>
        <p:txBody>
          <a:bodyPr wrap="square" rtlCol="0">
            <a:spAutoFit/>
          </a:bodyPr>
          <a:lstStyle/>
          <a:p>
            <a:pPr algn="ctr"/>
            <a:r>
              <a:rPr lang="en-US" altLang="zh-CN" sz="3600" dirty="0">
                <a:solidFill>
                  <a:schemeClr val="accent2">
                    <a:lumMod val="75000"/>
                  </a:schemeClr>
                </a:solidFill>
                <a:latin typeface="Times New Roman" panose="02020603050405020304" pitchFamily="18" charset="0"/>
                <a:cs typeface="Times New Roman" panose="02020603050405020304" pitchFamily="18" charset="0"/>
              </a:rPr>
              <a:t>Keep Trying Go</a:t>
            </a:r>
            <a:endParaRPr lang="zh-CN" altLang="en-US" sz="36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11" name="图形 10" descr="兔子">
            <a:extLst>
              <a:ext uri="{FF2B5EF4-FFF2-40B4-BE49-F238E27FC236}">
                <a16:creationId xmlns:a16="http://schemas.microsoft.com/office/drawing/2014/main" id="{F7B0214A-E4B7-F8F3-DCD0-8BEAC19CC7F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846" y="149469"/>
            <a:ext cx="583223" cy="583223"/>
          </a:xfrm>
          <a:prstGeom prst="rect">
            <a:avLst/>
          </a:prstGeom>
        </p:spPr>
      </p:pic>
      <p:graphicFrame>
        <p:nvGraphicFramePr>
          <p:cNvPr id="13" name="图示 12">
            <a:extLst>
              <a:ext uri="{FF2B5EF4-FFF2-40B4-BE49-F238E27FC236}">
                <a16:creationId xmlns:a16="http://schemas.microsoft.com/office/drawing/2014/main" id="{C2F827F2-BEC6-ABE4-AF90-03046FF851F9}"/>
              </a:ext>
            </a:extLst>
          </p:cNvPr>
          <p:cNvGraphicFramePr/>
          <p:nvPr userDrawn="1">
            <p:extLst>
              <p:ext uri="{D42A27DB-BD31-4B8C-83A1-F6EECF244321}">
                <p14:modId xmlns:p14="http://schemas.microsoft.com/office/powerpoint/2010/main" val="953710211"/>
              </p:ext>
            </p:extLst>
          </p:nvPr>
        </p:nvGraphicFramePr>
        <p:xfrm>
          <a:off x="249117" y="346812"/>
          <a:ext cx="1473199" cy="801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5" name="图形 14" descr="奖杯">
            <a:extLst>
              <a:ext uri="{FF2B5EF4-FFF2-40B4-BE49-F238E27FC236}">
                <a16:creationId xmlns:a16="http://schemas.microsoft.com/office/drawing/2014/main" id="{25CBBF5B-0454-017A-BA8B-1C2061173919}"/>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65116" y="0"/>
            <a:ext cx="457200" cy="457200"/>
          </a:xfrm>
          <a:prstGeom prst="rect">
            <a:avLst/>
          </a:prstGeom>
        </p:spPr>
      </p:pic>
    </p:spTree>
    <p:extLst>
      <p:ext uri="{BB962C8B-B14F-4D97-AF65-F5344CB8AC3E}">
        <p14:creationId xmlns:p14="http://schemas.microsoft.com/office/powerpoint/2010/main" val="1893540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411241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2348704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96486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1854912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207355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13024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FE8FAE7-6F74-4A38-8335-90BA2916F7A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2669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FE8FAE7-6F74-4A38-8335-90BA2916F7A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99203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BC45F-69AF-2CD3-9245-9577B206035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A871A34-BE3A-2E74-7219-F499C8A08E5D}"/>
              </a:ext>
            </a:extLst>
          </p:cNvPr>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4" name="页脚占位符 3">
            <a:extLst>
              <a:ext uri="{FF2B5EF4-FFF2-40B4-BE49-F238E27FC236}">
                <a16:creationId xmlns:a16="http://schemas.microsoft.com/office/drawing/2014/main" id="{79B93959-EF4E-4E03-D2F3-3A2CA834EC4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AA0918-8B80-7685-6AFC-285EB26A7275}"/>
              </a:ext>
            </a:extLst>
          </p:cNvPr>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307902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153618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935E89B-F625-4CA3-8EA2-645BE7E735C1}" type="datetimeFigureOut">
              <a:rPr lang="zh-CN" altLang="en-US" smtClean="0"/>
              <a:t>2024/8/20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372923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935E89B-F625-4CA3-8EA2-645BE7E735C1}" type="datetimeFigureOut">
              <a:rPr lang="zh-CN" altLang="en-US" smtClean="0"/>
              <a:t>2024/8/20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E8FAE7-6F74-4A38-8335-90BA2916F7AE}" type="slidenum">
              <a:rPr lang="zh-CN" altLang="en-US" smtClean="0"/>
              <a:t>‹#›</a:t>
            </a:fld>
            <a:endParaRPr lang="zh-CN" altLang="en-US"/>
          </a:p>
        </p:txBody>
      </p:sp>
    </p:spTree>
    <p:extLst>
      <p:ext uri="{BB962C8B-B14F-4D97-AF65-F5344CB8AC3E}">
        <p14:creationId xmlns:p14="http://schemas.microsoft.com/office/powerpoint/2010/main" val="3669730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ydreamambitious.blog.csdn.net/article/details/141355068"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blog.csdn.net/qq_41129489/article/details/128830589" TargetMode="External"/><Relationship Id="rId4" Type="http://schemas.openxmlformats.org/officeDocument/2006/relationships/hyperlink" Target="https://arxiv.org/pdf/1803.00567v4"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xiv.org/pdf/2201.03545v2.pd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arxiv.org/pdf/2209.07947v1.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112C159-B25C-E58F-C25A-21D4736D839E}"/>
              </a:ext>
            </a:extLst>
          </p:cNvPr>
          <p:cNvSpPr txBox="1"/>
          <p:nvPr/>
        </p:nvSpPr>
        <p:spPr>
          <a:xfrm>
            <a:off x="381786" y="611178"/>
            <a:ext cx="10213942" cy="2169825"/>
          </a:xfrm>
          <a:prstGeom prst="rect">
            <a:avLst/>
          </a:prstGeom>
          <a:noFill/>
        </p:spPr>
        <p:txBody>
          <a:bodyPr wrap="square">
            <a:spAutoFit/>
          </a:bodyPr>
          <a:lstStyle/>
          <a:p>
            <a:pPr algn="ctr">
              <a:spcAft>
                <a:spcPts val="1800"/>
              </a:spcAft>
            </a:pPr>
            <a:r>
              <a:rPr lang="en-US" altLang="zh-CN" sz="4000" dirty="0">
                <a:latin typeface="Times New Roman" panose="02020603050405020304" pitchFamily="18" charset="0"/>
                <a:cs typeface="Times New Roman" panose="02020603050405020304" pitchFamily="18" charset="0"/>
              </a:rPr>
              <a:t>The Effectiveness of a Simplified Model Structure for Crowd Counting</a:t>
            </a:r>
          </a:p>
          <a:p>
            <a:pPr algn="ctr"/>
            <a:r>
              <a:rPr lang="en-US" altLang="zh-CN"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Lei Chen† , </a:t>
            </a:r>
            <a:r>
              <a:rPr lang="en-US" altLang="zh-CN" sz="2000" dirty="0" err="1">
                <a:latin typeface="Times New Roman" panose="02020603050405020304" pitchFamily="18" charset="0"/>
                <a:cs typeface="Times New Roman" panose="02020603050405020304" pitchFamily="18" charset="0"/>
              </a:rPr>
              <a:t>Xinghang</a:t>
            </a:r>
            <a:r>
              <a:rPr lang="en-US" altLang="zh-CN" sz="2000" dirty="0">
                <a:latin typeface="Times New Roman" panose="02020603050405020304" pitchFamily="18" charset="0"/>
                <a:cs typeface="Times New Roman" panose="02020603050405020304" pitchFamily="18" charset="0"/>
              </a:rPr>
              <a:t> Gao† , Fei Chao, Member, IEEE, Xiang Chang, Member, IEEE, </a:t>
            </a:r>
            <a:r>
              <a:rPr lang="en-US" altLang="zh-CN" sz="2000" dirty="0" err="1">
                <a:latin typeface="Times New Roman" panose="02020603050405020304" pitchFamily="18" charset="0"/>
                <a:cs typeface="Times New Roman" panose="02020603050405020304" pitchFamily="18" charset="0"/>
              </a:rPr>
              <a:t>Chih</a:t>
            </a:r>
            <a:r>
              <a:rPr lang="en-US" altLang="zh-CN" sz="2000" dirty="0">
                <a:latin typeface="Times New Roman" panose="02020603050405020304" pitchFamily="18" charset="0"/>
                <a:cs typeface="Times New Roman" panose="02020603050405020304" pitchFamily="18" charset="0"/>
              </a:rPr>
              <a:t>-Min Lin, Fellow, IEEE, </a:t>
            </a:r>
            <a:r>
              <a:rPr lang="en-US" altLang="zh-CN" sz="2000" dirty="0" err="1">
                <a:latin typeface="Times New Roman" panose="02020603050405020304" pitchFamily="18" charset="0"/>
                <a:cs typeface="Times New Roman" panose="02020603050405020304" pitchFamily="18" charset="0"/>
              </a:rPr>
              <a:t>Xingen</a:t>
            </a:r>
            <a:r>
              <a:rPr lang="en-US" altLang="zh-CN" sz="2000" dirty="0">
                <a:latin typeface="Times New Roman" panose="02020603050405020304" pitchFamily="18" charset="0"/>
                <a:cs typeface="Times New Roman" panose="02020603050405020304" pitchFamily="18" charset="0"/>
              </a:rPr>
              <a:t> Gao∗ , </a:t>
            </a:r>
            <a:r>
              <a:rPr lang="en-US" altLang="zh-CN" sz="2000" dirty="0" err="1">
                <a:latin typeface="Times New Roman" panose="02020603050405020304" pitchFamily="18" charset="0"/>
                <a:cs typeface="Times New Roman" panose="02020603050405020304" pitchFamily="18" charset="0"/>
              </a:rPr>
              <a:t>Shaopeng</a:t>
            </a:r>
            <a:r>
              <a:rPr lang="en-US" altLang="zh-CN" sz="2000" dirty="0">
                <a:latin typeface="Times New Roman" panose="02020603050405020304" pitchFamily="18" charset="0"/>
                <a:cs typeface="Times New Roman" panose="02020603050405020304" pitchFamily="18" charset="0"/>
              </a:rPr>
              <a:t> Lin, </a:t>
            </a:r>
            <a:r>
              <a:rPr lang="en-US" altLang="zh-CN" sz="2000" dirty="0" err="1">
                <a:latin typeface="Times New Roman" panose="02020603050405020304" pitchFamily="18" charset="0"/>
                <a:cs typeface="Times New Roman" panose="02020603050405020304" pitchFamily="18" charset="0"/>
              </a:rPr>
              <a:t>Hongyi</a:t>
            </a:r>
            <a:r>
              <a:rPr lang="en-US" altLang="zh-CN" sz="2000" dirty="0">
                <a:latin typeface="Times New Roman" panose="02020603050405020304" pitchFamily="18" charset="0"/>
                <a:cs typeface="Times New Roman" panose="02020603050405020304" pitchFamily="18" charset="0"/>
              </a:rPr>
              <a:t> Zhang, </a:t>
            </a:r>
            <a:r>
              <a:rPr lang="en-US" altLang="zh-CN" sz="2000" dirty="0" err="1">
                <a:latin typeface="Times New Roman" panose="02020603050405020304" pitchFamily="18" charset="0"/>
                <a:cs typeface="Times New Roman" panose="02020603050405020304" pitchFamily="18" charset="0"/>
              </a:rPr>
              <a:t>Juqiang</a:t>
            </a:r>
            <a:r>
              <a:rPr lang="en-US" altLang="zh-CN" sz="2000" dirty="0">
                <a:latin typeface="Times New Roman" panose="02020603050405020304" pitchFamily="18" charset="0"/>
                <a:cs typeface="Times New Roman" panose="02020603050405020304" pitchFamily="18" charset="0"/>
              </a:rPr>
              <a:t> Lin</a:t>
            </a:r>
            <a:endParaRPr lang="zh-CN" altLang="en-US" sz="20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ACB057FA-B4CA-9DF2-88A0-10CC0B9EA980}"/>
              </a:ext>
            </a:extLst>
          </p:cNvPr>
          <p:cNvPicPr>
            <a:picLocks noChangeAspect="1"/>
          </p:cNvPicPr>
          <p:nvPr/>
        </p:nvPicPr>
        <p:blipFill>
          <a:blip r:embed="rId2"/>
          <a:stretch>
            <a:fillRect/>
          </a:stretch>
        </p:blipFill>
        <p:spPr>
          <a:xfrm>
            <a:off x="1074568" y="2781003"/>
            <a:ext cx="9702869" cy="3634033"/>
          </a:xfrm>
          <a:prstGeom prst="rect">
            <a:avLst/>
          </a:prstGeom>
        </p:spPr>
      </p:pic>
      <p:sp>
        <p:nvSpPr>
          <p:cNvPr id="7" name="文本框 6">
            <a:extLst>
              <a:ext uri="{FF2B5EF4-FFF2-40B4-BE49-F238E27FC236}">
                <a16:creationId xmlns:a16="http://schemas.microsoft.com/office/drawing/2014/main" id="{BA855631-5A89-03EF-5125-7A3AD42EF564}"/>
              </a:ext>
            </a:extLst>
          </p:cNvPr>
          <p:cNvSpPr txBox="1"/>
          <p:nvPr/>
        </p:nvSpPr>
        <p:spPr>
          <a:xfrm>
            <a:off x="1074567" y="6488668"/>
            <a:ext cx="8464453" cy="369332"/>
          </a:xfrm>
          <a:prstGeom prst="rect">
            <a:avLst/>
          </a:prstGeom>
          <a:noFill/>
        </p:spPr>
        <p:txBody>
          <a:bodyPr wrap="square">
            <a:spAutoFit/>
          </a:bodyPr>
          <a:lstStyle/>
          <a:p>
            <a:r>
              <a:rPr lang="en-US" altLang="zh-CN" dirty="0" err="1"/>
              <a:t>FFNet:</a:t>
            </a:r>
            <a:r>
              <a:rPr lang="en-US" altLang="zh-CN" dirty="0" err="1">
                <a:hlinkClick r:id="rId3"/>
              </a:rPr>
              <a:t>https</a:t>
            </a:r>
            <a:r>
              <a:rPr lang="en-US" altLang="zh-CN" dirty="0">
                <a:hlinkClick r:id="rId3"/>
              </a:rPr>
              <a:t>://mydreamambitious.blog.csdn.net/article/details/141355068</a:t>
            </a:r>
            <a:endParaRPr lang="zh-CN" altLang="en-US" dirty="0"/>
          </a:p>
        </p:txBody>
      </p:sp>
    </p:spTree>
    <p:extLst>
      <p:ext uri="{BB962C8B-B14F-4D97-AF65-F5344CB8AC3E}">
        <p14:creationId xmlns:p14="http://schemas.microsoft.com/office/powerpoint/2010/main" val="347945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08D5F3F-882F-3B71-6F61-309E51B857F9}"/>
              </a:ext>
            </a:extLst>
          </p:cNvPr>
          <p:cNvSpPr txBox="1"/>
          <p:nvPr/>
        </p:nvSpPr>
        <p:spPr>
          <a:xfrm>
            <a:off x="1715414" y="467478"/>
            <a:ext cx="1697126" cy="523220"/>
          </a:xfrm>
          <a:prstGeom prst="rect">
            <a:avLst/>
          </a:prstGeom>
          <a:noFill/>
        </p:spPr>
        <p:txBody>
          <a:bodyPr wrap="square" rtlCol="0">
            <a:spAutoFit/>
          </a:bodyPr>
          <a:lstStyle/>
          <a:p>
            <a:pPr algn="ctr"/>
            <a:r>
              <a:rPr lang="zh-CN" altLang="en-US" sz="2800" dirty="0"/>
              <a:t>损失函数</a:t>
            </a:r>
          </a:p>
        </p:txBody>
      </p:sp>
      <p:sp>
        <p:nvSpPr>
          <p:cNvPr id="3" name="左大括号 2">
            <a:extLst>
              <a:ext uri="{FF2B5EF4-FFF2-40B4-BE49-F238E27FC236}">
                <a16:creationId xmlns:a16="http://schemas.microsoft.com/office/drawing/2014/main" id="{88A24994-313E-05F4-542D-225078BFC269}"/>
              </a:ext>
            </a:extLst>
          </p:cNvPr>
          <p:cNvSpPr/>
          <p:nvPr/>
        </p:nvSpPr>
        <p:spPr>
          <a:xfrm>
            <a:off x="1514246" y="1386852"/>
            <a:ext cx="402336" cy="40751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F41F3DB-0479-0AFD-FB7D-6EC8FDA64C3D}"/>
              </a:ext>
            </a:extLst>
          </p:cNvPr>
          <p:cNvSpPr txBox="1"/>
          <p:nvPr/>
        </p:nvSpPr>
        <p:spPr>
          <a:xfrm>
            <a:off x="168249" y="3967794"/>
            <a:ext cx="1199693"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Loss</a:t>
            </a:r>
            <a:endParaRPr lang="zh-CN" altLang="en-US" sz="28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C9DE535C-9A86-DD70-87B5-4F5075DCDA39}"/>
              </a:ext>
            </a:extLst>
          </p:cNvPr>
          <p:cNvSpPr txBox="1"/>
          <p:nvPr/>
        </p:nvSpPr>
        <p:spPr>
          <a:xfrm>
            <a:off x="1638604" y="1163890"/>
            <a:ext cx="3043124" cy="830997"/>
          </a:xfrm>
          <a:prstGeom prst="rect">
            <a:avLst/>
          </a:prstGeom>
          <a:noFill/>
        </p:spPr>
        <p:txBody>
          <a:bodyPr wrap="square" rtlCol="0">
            <a:spAutoFit/>
          </a:bodyPr>
          <a:lstStyle/>
          <a:p>
            <a:pPr algn="ctr"/>
            <a:r>
              <a:rPr lang="zh-CN" altLang="en-US" sz="2400" dirty="0">
                <a:latin typeface="Times New Roman" panose="02020603050405020304" pitchFamily="18" charset="0"/>
                <a:cs typeface="Times New Roman" panose="02020603050405020304" pitchFamily="18" charset="0"/>
              </a:rPr>
              <a:t>人群数统计损失</a:t>
            </a:r>
            <a:r>
              <a:rPr lang="en-US" altLang="zh-CN" sz="2400" dirty="0">
                <a:latin typeface="Times New Roman" panose="02020603050405020304" pitchFamily="18" charset="0"/>
                <a:cs typeface="Times New Roman" panose="02020603050405020304" pitchFamily="18" charset="0"/>
              </a:rPr>
              <a:t>(count loss)</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B73861CD-41CE-AE40-83EB-00FE1720A79A}"/>
              </a:ext>
            </a:extLst>
          </p:cNvPr>
          <p:cNvSpPr txBox="1"/>
          <p:nvPr/>
        </p:nvSpPr>
        <p:spPr>
          <a:xfrm>
            <a:off x="1799539" y="2993071"/>
            <a:ext cx="3534461" cy="830997"/>
          </a:xfrm>
          <a:prstGeom prst="rect">
            <a:avLst/>
          </a:prstGeom>
          <a:noFill/>
        </p:spPr>
        <p:txBody>
          <a:bodyPr wrap="square" rtlCol="0">
            <a:spAutoFit/>
          </a:bodyPr>
          <a:lstStyle/>
          <a:p>
            <a:pPr algn="ctr"/>
            <a:r>
              <a:rPr lang="zh-CN" altLang="en-US" sz="2400" dirty="0">
                <a:latin typeface="Times New Roman" panose="02020603050405020304" pitchFamily="18" charset="0"/>
                <a:cs typeface="Times New Roman" panose="02020603050405020304" pitchFamily="18" charset="0"/>
              </a:rPr>
              <a:t>最优化传输损失</a:t>
            </a:r>
            <a:r>
              <a:rPr lang="en-US" altLang="zh-CN" sz="2400" dirty="0">
                <a:latin typeface="Times New Roman" panose="02020603050405020304" pitchFamily="18" charset="0"/>
                <a:cs typeface="Times New Roman" panose="02020603050405020304" pitchFamily="18" charset="0"/>
              </a:rPr>
              <a:t>(optimal transport loss)</a:t>
            </a:r>
            <a:endParaRPr lang="zh-CN" altLang="en-US"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BAB6B0D4-10AB-25CE-AF15-35DD10E59314}"/>
              </a:ext>
            </a:extLst>
          </p:cNvPr>
          <p:cNvSpPr txBox="1"/>
          <p:nvPr/>
        </p:nvSpPr>
        <p:spPr>
          <a:xfrm>
            <a:off x="1799539" y="5192889"/>
            <a:ext cx="3534461" cy="461665"/>
          </a:xfrm>
          <a:prstGeom prst="rect">
            <a:avLst/>
          </a:prstGeom>
          <a:noFill/>
        </p:spPr>
        <p:txBody>
          <a:bodyPr wrap="square" rtlCol="0">
            <a:spAutoFit/>
          </a:bodyPr>
          <a:lstStyle/>
          <a:p>
            <a:pPr algn="ctr"/>
            <a:r>
              <a:rPr lang="zh-CN" altLang="en-US" sz="2400" dirty="0">
                <a:latin typeface="Times New Roman" panose="02020603050405020304" pitchFamily="18" charset="0"/>
                <a:cs typeface="Times New Roman" panose="02020603050405020304" pitchFamily="18" charset="0"/>
              </a:rPr>
              <a:t>变化损失</a:t>
            </a:r>
            <a:r>
              <a:rPr lang="en-US" altLang="zh-CN" sz="2400" dirty="0">
                <a:latin typeface="Times New Roman" panose="02020603050405020304" pitchFamily="18" charset="0"/>
                <a:cs typeface="Times New Roman" panose="02020603050405020304" pitchFamily="18" charset="0"/>
              </a:rPr>
              <a:t>(variation loss)</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E72C1711-F7BB-7102-CF80-41439ED0B9E5}"/>
              </a:ext>
            </a:extLst>
          </p:cNvPr>
          <p:cNvPicPr>
            <a:picLocks noChangeAspect="1"/>
          </p:cNvPicPr>
          <p:nvPr/>
        </p:nvPicPr>
        <p:blipFill>
          <a:blip r:embed="rId2"/>
          <a:stretch>
            <a:fillRect/>
          </a:stretch>
        </p:blipFill>
        <p:spPr>
          <a:xfrm>
            <a:off x="5207204" y="1203446"/>
            <a:ext cx="3003704" cy="584230"/>
          </a:xfrm>
          <a:prstGeom prst="rect">
            <a:avLst/>
          </a:prstGeom>
        </p:spPr>
      </p:pic>
      <p:pic>
        <p:nvPicPr>
          <p:cNvPr id="11" name="图片 10">
            <a:extLst>
              <a:ext uri="{FF2B5EF4-FFF2-40B4-BE49-F238E27FC236}">
                <a16:creationId xmlns:a16="http://schemas.microsoft.com/office/drawing/2014/main" id="{30A4C30F-72FE-D42A-D2C0-11436D6458BD}"/>
              </a:ext>
            </a:extLst>
          </p:cNvPr>
          <p:cNvPicPr>
            <a:picLocks noChangeAspect="1"/>
          </p:cNvPicPr>
          <p:nvPr/>
        </p:nvPicPr>
        <p:blipFill>
          <a:blip r:embed="rId3"/>
          <a:stretch>
            <a:fillRect/>
          </a:stretch>
        </p:blipFill>
        <p:spPr>
          <a:xfrm>
            <a:off x="5368139" y="2993071"/>
            <a:ext cx="3333921" cy="666784"/>
          </a:xfrm>
          <a:prstGeom prst="rect">
            <a:avLst/>
          </a:prstGeom>
        </p:spPr>
      </p:pic>
      <p:sp>
        <p:nvSpPr>
          <p:cNvPr id="12" name="文本框 11">
            <a:extLst>
              <a:ext uri="{FF2B5EF4-FFF2-40B4-BE49-F238E27FC236}">
                <a16:creationId xmlns:a16="http://schemas.microsoft.com/office/drawing/2014/main" id="{E4C8A834-FC46-EC7B-AC6A-C337257F95D0}"/>
              </a:ext>
            </a:extLst>
          </p:cNvPr>
          <p:cNvSpPr txBox="1"/>
          <p:nvPr/>
        </p:nvSpPr>
        <p:spPr>
          <a:xfrm>
            <a:off x="8725500" y="1691053"/>
            <a:ext cx="3333921" cy="286232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用于评估两个概率分布之间的差异，作为损失函数，让预测的概率分布尽可能的靠近真实概率分布；原理是通过</a:t>
            </a:r>
            <a:r>
              <a:rPr lang="en-US" altLang="zh-CN" dirty="0" err="1">
                <a:latin typeface="Times New Roman" panose="02020603050405020304" pitchFamily="18" charset="0"/>
                <a:cs typeface="Times New Roman" panose="02020603050405020304" pitchFamily="18" charset="0"/>
              </a:rPr>
              <a:t>Sinkhorn</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算法在预测分布和真实分布之间找到一个</a:t>
            </a:r>
            <a:r>
              <a:rPr lang="zh-CN" altLang="en-US" b="0" i="0" dirty="0">
                <a:solidFill>
                  <a:srgbClr val="05073B"/>
                </a:solidFill>
                <a:effectLst/>
                <a:highlight>
                  <a:srgbClr val="FDFDFE"/>
                </a:highlight>
                <a:latin typeface="-apple-system"/>
              </a:rPr>
              <a:t>最优的转移方案，使得从一个分布到另一个分布的转移成本最小。这个最优的转移方案可以表示为一个传输矩阵</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11D5F3AA-504B-6357-8A28-5123E75559D2}"/>
              </a:ext>
            </a:extLst>
          </p:cNvPr>
          <p:cNvSpPr txBox="1"/>
          <p:nvPr/>
        </p:nvSpPr>
        <p:spPr>
          <a:xfrm>
            <a:off x="1514246" y="6137035"/>
            <a:ext cx="7130490" cy="646331"/>
          </a:xfrm>
          <a:prstGeom prst="rect">
            <a:avLst/>
          </a:prstGeom>
          <a:noFill/>
        </p:spPr>
        <p:txBody>
          <a:bodyPr wrap="square">
            <a:spAutoFit/>
          </a:bodyPr>
          <a:lstStyle/>
          <a:p>
            <a:r>
              <a:rPr lang="en-US" altLang="zh-CN" dirty="0"/>
              <a:t>OT</a:t>
            </a:r>
            <a:r>
              <a:rPr lang="zh-CN" altLang="en-US" dirty="0"/>
              <a:t>：</a:t>
            </a:r>
            <a:r>
              <a:rPr lang="en-US" altLang="zh-CN" dirty="0">
                <a:hlinkClick r:id="rId4"/>
              </a:rPr>
              <a:t>https://arxiv.org/pdf/1803.00567v4</a:t>
            </a:r>
            <a:endParaRPr lang="en-US" altLang="zh-CN" dirty="0"/>
          </a:p>
          <a:p>
            <a:r>
              <a:rPr lang="en-US" altLang="zh-CN" dirty="0">
                <a:hlinkClick r:id="rId5"/>
              </a:rPr>
              <a:t>https://blog.csdn.net/qq_41129489/article/details/128830589</a:t>
            </a:r>
            <a:endParaRPr lang="en-US" altLang="zh-CN" dirty="0"/>
          </a:p>
        </p:txBody>
      </p:sp>
      <p:pic>
        <p:nvPicPr>
          <p:cNvPr id="18" name="图片 17">
            <a:extLst>
              <a:ext uri="{FF2B5EF4-FFF2-40B4-BE49-F238E27FC236}">
                <a16:creationId xmlns:a16="http://schemas.microsoft.com/office/drawing/2014/main" id="{0F8BD837-2063-643D-BC8E-A8F4D8C8D63B}"/>
              </a:ext>
            </a:extLst>
          </p:cNvPr>
          <p:cNvPicPr>
            <a:picLocks noChangeAspect="1"/>
          </p:cNvPicPr>
          <p:nvPr/>
        </p:nvPicPr>
        <p:blipFill>
          <a:blip r:embed="rId6"/>
          <a:stretch>
            <a:fillRect/>
          </a:stretch>
        </p:blipFill>
        <p:spPr>
          <a:xfrm>
            <a:off x="5357440" y="5158810"/>
            <a:ext cx="2965602" cy="482625"/>
          </a:xfrm>
          <a:prstGeom prst="rect">
            <a:avLst/>
          </a:prstGeom>
        </p:spPr>
      </p:pic>
      <p:sp>
        <p:nvSpPr>
          <p:cNvPr id="19" name="文本框 18">
            <a:extLst>
              <a:ext uri="{FF2B5EF4-FFF2-40B4-BE49-F238E27FC236}">
                <a16:creationId xmlns:a16="http://schemas.microsoft.com/office/drawing/2014/main" id="{9F70F63D-4BB9-8691-27C6-65C96F8B3775}"/>
              </a:ext>
            </a:extLst>
          </p:cNvPr>
          <p:cNvSpPr txBox="1"/>
          <p:nvPr/>
        </p:nvSpPr>
        <p:spPr>
          <a:xfrm>
            <a:off x="8725500" y="4794623"/>
            <a:ext cx="3333921" cy="1477328"/>
          </a:xfrm>
          <a:prstGeom prst="rect">
            <a:avLst/>
          </a:prstGeom>
          <a:noFill/>
        </p:spPr>
        <p:txBody>
          <a:bodyPr wrap="square" rtlCol="0">
            <a:spAutoFit/>
          </a:bodyPr>
          <a:lstStyle/>
          <a:p>
            <a:pPr algn="ctr"/>
            <a:r>
              <a:rPr lang="zh-CN" altLang="en-US" dirty="0">
                <a:latin typeface="Times New Roman" panose="02020603050405020304" pitchFamily="18" charset="0"/>
                <a:cs typeface="Times New Roman" panose="02020603050405020304" pitchFamily="18" charset="0"/>
              </a:rPr>
              <a:t>（变化损失通过评估预测密度图和真实密度图相邻像素之间密度或者灰度的变化，从而提升图像的平滑度，同时抑制了潜在噪声的负面影响。）</a:t>
            </a:r>
          </a:p>
        </p:txBody>
      </p:sp>
    </p:spTree>
    <p:extLst>
      <p:ext uri="{BB962C8B-B14F-4D97-AF65-F5344CB8AC3E}">
        <p14:creationId xmlns:p14="http://schemas.microsoft.com/office/powerpoint/2010/main" val="26702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7A5164C-1AE3-982F-8992-28BAE145B54D}"/>
              </a:ext>
            </a:extLst>
          </p:cNvPr>
          <p:cNvPicPr>
            <a:picLocks noChangeAspect="1"/>
          </p:cNvPicPr>
          <p:nvPr/>
        </p:nvPicPr>
        <p:blipFill>
          <a:blip r:embed="rId2"/>
          <a:stretch>
            <a:fillRect/>
          </a:stretch>
        </p:blipFill>
        <p:spPr>
          <a:xfrm>
            <a:off x="2473061" y="1828800"/>
            <a:ext cx="6270396" cy="2265773"/>
          </a:xfrm>
          <a:prstGeom prst="rect">
            <a:avLst/>
          </a:prstGeom>
        </p:spPr>
      </p:pic>
    </p:spTree>
    <p:extLst>
      <p:ext uri="{BB962C8B-B14F-4D97-AF65-F5344CB8AC3E}">
        <p14:creationId xmlns:p14="http://schemas.microsoft.com/office/powerpoint/2010/main" val="1256441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9EECA7-8281-BE82-5752-18D54C3D6766}"/>
              </a:ext>
            </a:extLst>
          </p:cNvPr>
          <p:cNvPicPr>
            <a:picLocks noChangeAspect="1"/>
          </p:cNvPicPr>
          <p:nvPr/>
        </p:nvPicPr>
        <p:blipFill>
          <a:blip r:embed="rId2"/>
          <a:stretch>
            <a:fillRect/>
          </a:stretch>
        </p:blipFill>
        <p:spPr>
          <a:xfrm>
            <a:off x="843536" y="1726387"/>
            <a:ext cx="10397488" cy="3991752"/>
          </a:xfrm>
          <a:prstGeom prst="rect">
            <a:avLst/>
          </a:prstGeom>
        </p:spPr>
      </p:pic>
    </p:spTree>
    <p:extLst>
      <p:ext uri="{BB962C8B-B14F-4D97-AF65-F5344CB8AC3E}">
        <p14:creationId xmlns:p14="http://schemas.microsoft.com/office/powerpoint/2010/main" val="339749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A8EBA2-53D4-D692-1443-3D1C59C78D94}"/>
              </a:ext>
            </a:extLst>
          </p:cNvPr>
          <p:cNvPicPr>
            <a:picLocks noChangeAspect="1"/>
          </p:cNvPicPr>
          <p:nvPr/>
        </p:nvPicPr>
        <p:blipFill>
          <a:blip r:embed="rId2"/>
          <a:stretch>
            <a:fillRect/>
          </a:stretch>
        </p:blipFill>
        <p:spPr>
          <a:xfrm>
            <a:off x="921715" y="1587430"/>
            <a:ext cx="10666700" cy="1699734"/>
          </a:xfrm>
          <a:prstGeom prst="rect">
            <a:avLst/>
          </a:prstGeom>
        </p:spPr>
      </p:pic>
      <p:pic>
        <p:nvPicPr>
          <p:cNvPr id="5" name="图片 4">
            <a:extLst>
              <a:ext uri="{FF2B5EF4-FFF2-40B4-BE49-F238E27FC236}">
                <a16:creationId xmlns:a16="http://schemas.microsoft.com/office/drawing/2014/main" id="{6E709023-12EA-D58F-AB2A-99E154C01D2E}"/>
              </a:ext>
            </a:extLst>
          </p:cNvPr>
          <p:cNvPicPr>
            <a:picLocks noChangeAspect="1"/>
          </p:cNvPicPr>
          <p:nvPr/>
        </p:nvPicPr>
        <p:blipFill>
          <a:blip r:embed="rId3"/>
          <a:stretch>
            <a:fillRect/>
          </a:stretch>
        </p:blipFill>
        <p:spPr>
          <a:xfrm>
            <a:off x="921715" y="3741015"/>
            <a:ext cx="6083613" cy="1892397"/>
          </a:xfrm>
          <a:prstGeom prst="rect">
            <a:avLst/>
          </a:prstGeom>
        </p:spPr>
      </p:pic>
    </p:spTree>
    <p:extLst>
      <p:ext uri="{BB962C8B-B14F-4D97-AF65-F5344CB8AC3E}">
        <p14:creationId xmlns:p14="http://schemas.microsoft.com/office/powerpoint/2010/main" val="155087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16BADC9-3356-EF66-5E9B-B98014CF1854}"/>
              </a:ext>
            </a:extLst>
          </p:cNvPr>
          <p:cNvPicPr>
            <a:picLocks noChangeAspect="1"/>
          </p:cNvPicPr>
          <p:nvPr/>
        </p:nvPicPr>
        <p:blipFill>
          <a:blip r:embed="rId2"/>
          <a:stretch>
            <a:fillRect/>
          </a:stretch>
        </p:blipFill>
        <p:spPr>
          <a:xfrm>
            <a:off x="2275027" y="1389108"/>
            <a:ext cx="6639115" cy="3914976"/>
          </a:xfrm>
          <a:prstGeom prst="rect">
            <a:avLst/>
          </a:prstGeom>
        </p:spPr>
      </p:pic>
    </p:spTree>
    <p:extLst>
      <p:ext uri="{BB962C8B-B14F-4D97-AF65-F5344CB8AC3E}">
        <p14:creationId xmlns:p14="http://schemas.microsoft.com/office/powerpoint/2010/main" val="175262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65364E9-9CD7-6941-5BA6-F22060103C2D}"/>
              </a:ext>
            </a:extLst>
          </p:cNvPr>
          <p:cNvSpPr txBox="1"/>
          <p:nvPr/>
        </p:nvSpPr>
        <p:spPr>
          <a:xfrm>
            <a:off x="1185062" y="847266"/>
            <a:ext cx="1653235" cy="646331"/>
          </a:xfrm>
          <a:prstGeom prst="rect">
            <a:avLst/>
          </a:prstGeom>
          <a:noFill/>
        </p:spPr>
        <p:txBody>
          <a:bodyPr wrap="square" rtlCol="0">
            <a:spAutoFit/>
          </a:bodyPr>
          <a:lstStyle/>
          <a:p>
            <a:pPr algn="ctr"/>
            <a:r>
              <a:rPr lang="zh-CN" altLang="en-US" sz="3600" dirty="0"/>
              <a:t>总结</a:t>
            </a:r>
          </a:p>
        </p:txBody>
      </p:sp>
      <p:sp>
        <p:nvSpPr>
          <p:cNvPr id="3" name="文本框 2">
            <a:extLst>
              <a:ext uri="{FF2B5EF4-FFF2-40B4-BE49-F238E27FC236}">
                <a16:creationId xmlns:a16="http://schemas.microsoft.com/office/drawing/2014/main" id="{D6990801-DF03-B7DA-290A-4169E90761F0}"/>
              </a:ext>
            </a:extLst>
          </p:cNvPr>
          <p:cNvSpPr txBox="1"/>
          <p:nvPr/>
        </p:nvSpPr>
        <p:spPr>
          <a:xfrm>
            <a:off x="1682495" y="2026310"/>
            <a:ext cx="8317383" cy="3365537"/>
          </a:xfrm>
          <a:prstGeom prst="rect">
            <a:avLst/>
          </a:prstGeom>
          <a:noFill/>
        </p:spPr>
        <p:txBody>
          <a:bodyPr wrap="square" rtlCol="0">
            <a:spAutoFit/>
          </a:bodyPr>
          <a:lstStyle/>
          <a:p>
            <a:pPr marL="285750" indent="-285750" algn="ctr">
              <a:lnSpc>
                <a:spcPct val="150000"/>
              </a:lnSpc>
              <a:buFont typeface="Wingdings" panose="05000000000000000000" pitchFamily="2" charset="2"/>
              <a:buChar char="Ø"/>
            </a:pPr>
            <a:r>
              <a:rPr lang="zh-CN" altLang="en-US" dirty="0"/>
              <a:t>本文提出了采用已有的轻量化分类模型和本文提出的采用多尺度特征融合，并且在多尺度特征融合的过程中采用动态卷积的方法进一步提升模型的性能；</a:t>
            </a:r>
            <a:endParaRPr lang="en-US" altLang="zh-CN" dirty="0"/>
          </a:p>
          <a:p>
            <a:pPr marL="285750" indent="-285750" algn="ctr">
              <a:lnSpc>
                <a:spcPct val="150000"/>
              </a:lnSpc>
              <a:buFont typeface="Wingdings" panose="05000000000000000000" pitchFamily="2" charset="2"/>
              <a:buChar char="Ø"/>
            </a:pPr>
            <a:r>
              <a:rPr lang="zh-CN" altLang="en-US" dirty="0"/>
              <a:t>采用已有的损失函数 </a:t>
            </a:r>
            <a:r>
              <a:rPr lang="en-US" altLang="zh-CN" dirty="0"/>
              <a:t>= </a:t>
            </a:r>
            <a:r>
              <a:rPr lang="zh-CN" altLang="en-US" dirty="0"/>
              <a:t>人群数统计损失 </a:t>
            </a:r>
            <a:r>
              <a:rPr lang="en-US" altLang="zh-CN" dirty="0"/>
              <a:t>+ </a:t>
            </a:r>
            <a:r>
              <a:rPr lang="zh-CN" altLang="en-US" dirty="0"/>
              <a:t>概率分布最优化传输损失 </a:t>
            </a:r>
            <a:r>
              <a:rPr lang="en-US" altLang="zh-CN" dirty="0"/>
              <a:t>+ </a:t>
            </a:r>
            <a:r>
              <a:rPr lang="zh-CN" altLang="en-US" dirty="0"/>
              <a:t>变化损失提升了最终算法的性能；</a:t>
            </a:r>
            <a:endParaRPr lang="en-US" altLang="zh-CN" dirty="0"/>
          </a:p>
          <a:p>
            <a:pPr marL="285750" indent="-285750" algn="ctr">
              <a:lnSpc>
                <a:spcPct val="150000"/>
              </a:lnSpc>
              <a:buFont typeface="Wingdings" panose="05000000000000000000" pitchFamily="2" charset="2"/>
              <a:buChar char="Ø"/>
            </a:pPr>
            <a:r>
              <a:rPr lang="zh-CN" altLang="en-US" dirty="0"/>
              <a:t>从目前来讲的话，该篇论文提出的方法还是比较好理解，并且最终算法的性能在同类中也达到了最好的结果。</a:t>
            </a:r>
            <a:endParaRPr lang="en-US" altLang="zh-CN" dirty="0"/>
          </a:p>
          <a:p>
            <a:pPr marL="285750" indent="-285750" algn="ctr">
              <a:lnSpc>
                <a:spcPct val="150000"/>
              </a:lnSpc>
              <a:buFont typeface="Wingdings" panose="05000000000000000000" pitchFamily="2" charset="2"/>
              <a:buChar char="Ø"/>
            </a:pPr>
            <a:r>
              <a:rPr lang="zh-CN" altLang="en-US" dirty="0"/>
              <a:t>虽然在同类算法中达到了比较好结果，其实在其他领域该算法的性能会降低很多。</a:t>
            </a:r>
          </a:p>
        </p:txBody>
      </p:sp>
    </p:spTree>
    <p:extLst>
      <p:ext uri="{BB962C8B-B14F-4D97-AF65-F5344CB8AC3E}">
        <p14:creationId xmlns:p14="http://schemas.microsoft.com/office/powerpoint/2010/main" val="2847208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140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01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22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13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AE37C7A-10DE-9AF3-53AD-77C86323ABF5}"/>
              </a:ext>
            </a:extLst>
          </p:cNvPr>
          <p:cNvSpPr txBox="1"/>
          <p:nvPr/>
        </p:nvSpPr>
        <p:spPr>
          <a:xfrm>
            <a:off x="1263192" y="1112362"/>
            <a:ext cx="7711125" cy="1200329"/>
          </a:xfrm>
          <a:prstGeom prst="rect">
            <a:avLst/>
          </a:prstGeom>
          <a:noFill/>
        </p:spPr>
        <p:txBody>
          <a:bodyPr wrap="square" rtlCol="0">
            <a:spAutoFit/>
          </a:bodyPr>
          <a:lstStyle/>
          <a:p>
            <a:r>
              <a:rPr lang="zh-CN" altLang="en-US" sz="2400" dirty="0"/>
              <a:t>提出目的：</a:t>
            </a:r>
            <a:endParaRPr lang="en-US" altLang="zh-CN" sz="2400" dirty="0"/>
          </a:p>
          <a:p>
            <a:r>
              <a:rPr lang="en-US" altLang="zh-CN" sz="2400" dirty="0"/>
              <a:t>	</a:t>
            </a:r>
            <a:r>
              <a:rPr lang="zh-CN" altLang="en-US" sz="2400" dirty="0"/>
              <a:t>当前的人群统计模型方法比较复杂，使用简单的</a:t>
            </a:r>
            <a:r>
              <a:rPr lang="en-US" altLang="zh-CN" sz="2400" dirty="0"/>
              <a:t>	</a:t>
            </a:r>
            <a:r>
              <a:rPr lang="zh-CN" altLang="en-US" sz="2400" dirty="0"/>
              <a:t>结构构建一个高性能的人群统计模型。</a:t>
            </a:r>
          </a:p>
        </p:txBody>
      </p:sp>
      <p:sp>
        <p:nvSpPr>
          <p:cNvPr id="4" name="文本框 3">
            <a:extLst>
              <a:ext uri="{FF2B5EF4-FFF2-40B4-BE49-F238E27FC236}">
                <a16:creationId xmlns:a16="http://schemas.microsoft.com/office/drawing/2014/main" id="{7136A817-85C2-FDFE-D731-03EC420706D2}"/>
              </a:ext>
            </a:extLst>
          </p:cNvPr>
          <p:cNvSpPr txBox="1"/>
          <p:nvPr/>
        </p:nvSpPr>
        <p:spPr>
          <a:xfrm>
            <a:off x="1263191" y="3206683"/>
            <a:ext cx="7711125" cy="2677656"/>
          </a:xfrm>
          <a:prstGeom prst="rect">
            <a:avLst/>
          </a:prstGeom>
          <a:noFill/>
        </p:spPr>
        <p:txBody>
          <a:bodyPr wrap="square" rtlCol="0">
            <a:spAutoFit/>
          </a:bodyPr>
          <a:lstStyle/>
          <a:p>
            <a:r>
              <a:rPr lang="zh-CN" altLang="en-US" sz="2400" dirty="0"/>
              <a:t>提出方法：</a:t>
            </a:r>
            <a:endParaRPr lang="en-US" altLang="zh-CN" sz="2400" dirty="0"/>
          </a:p>
          <a:p>
            <a:r>
              <a:rPr lang="en-US" altLang="zh-CN" sz="2400" dirty="0"/>
              <a:t>	</a:t>
            </a:r>
            <a:r>
              <a:rPr lang="zh-CN" altLang="en-US" sz="2400" dirty="0"/>
              <a:t>采用已有的分类模型</a:t>
            </a:r>
            <a:r>
              <a:rPr lang="en-US" altLang="zh-CN" sz="2400" dirty="0" err="1"/>
              <a:t>convNeXt</a:t>
            </a:r>
            <a:r>
              <a:rPr lang="en-US" altLang="zh-CN" sz="2400" dirty="0"/>
              <a:t>-tiny</a:t>
            </a:r>
            <a:r>
              <a:rPr lang="zh-CN" altLang="en-US" sz="2400" dirty="0"/>
              <a:t>作为主干网络模</a:t>
            </a:r>
            <a:r>
              <a:rPr lang="en-US" altLang="zh-CN" sz="2400" dirty="0"/>
              <a:t>	</a:t>
            </a:r>
            <a:r>
              <a:rPr lang="zh-CN" altLang="en-US" sz="2400" dirty="0"/>
              <a:t>型和一个多尺度特征融合结构，这个多尺度特征</a:t>
            </a:r>
            <a:r>
              <a:rPr lang="en-US" altLang="zh-CN" sz="2400" dirty="0"/>
              <a:t>	</a:t>
            </a:r>
            <a:r>
              <a:rPr lang="zh-CN" altLang="en-US" sz="2400" dirty="0"/>
              <a:t>融合结构包含三个分支，并且融合的方法采用直</a:t>
            </a:r>
            <a:r>
              <a:rPr lang="en-US" altLang="zh-CN" sz="2400" dirty="0"/>
              <a:t>	</a:t>
            </a:r>
            <a:r>
              <a:rPr lang="zh-CN" altLang="en-US" sz="2400" dirty="0"/>
              <a:t>接按照通道拼接。</a:t>
            </a:r>
            <a:endParaRPr lang="en-US" altLang="zh-CN" sz="2400" dirty="0"/>
          </a:p>
          <a:p>
            <a:r>
              <a:rPr lang="en-US" altLang="zh-CN" sz="2400" dirty="0"/>
              <a:t>	</a:t>
            </a:r>
            <a:r>
              <a:rPr lang="zh-CN" altLang="en-US" sz="2400" dirty="0"/>
              <a:t>采用多尺度特征融合的方法主要目的是对不同尺</a:t>
            </a:r>
            <a:r>
              <a:rPr lang="en-US" altLang="zh-CN" sz="2400" dirty="0"/>
              <a:t>	</a:t>
            </a:r>
            <a:r>
              <a:rPr lang="zh-CN" altLang="en-US" sz="2400" dirty="0"/>
              <a:t>度的人群进行检测。</a:t>
            </a:r>
          </a:p>
        </p:txBody>
      </p:sp>
      <p:sp>
        <p:nvSpPr>
          <p:cNvPr id="6" name="文本框 5">
            <a:extLst>
              <a:ext uri="{FF2B5EF4-FFF2-40B4-BE49-F238E27FC236}">
                <a16:creationId xmlns:a16="http://schemas.microsoft.com/office/drawing/2014/main" id="{9A2E2D6C-16AA-2DA2-F0CE-A07091A19119}"/>
              </a:ext>
            </a:extLst>
          </p:cNvPr>
          <p:cNvSpPr txBox="1"/>
          <p:nvPr/>
        </p:nvSpPr>
        <p:spPr>
          <a:xfrm>
            <a:off x="2158738" y="6315114"/>
            <a:ext cx="7244499" cy="369332"/>
          </a:xfrm>
          <a:prstGeom prst="rect">
            <a:avLst/>
          </a:prstGeom>
          <a:noFill/>
        </p:spPr>
        <p:txBody>
          <a:bodyPr wrap="square">
            <a:spAutoFit/>
          </a:bodyPr>
          <a:lstStyle/>
          <a:p>
            <a:r>
              <a:rPr lang="en-US" altLang="zh-CN" sz="1800" dirty="0" err="1"/>
              <a:t>convNeXt</a:t>
            </a:r>
            <a:r>
              <a:rPr lang="en-US" altLang="zh-CN" sz="1800" dirty="0"/>
              <a:t>-tiny </a:t>
            </a:r>
            <a:r>
              <a:rPr lang="zh-CN" altLang="en-US" sz="1800" dirty="0"/>
              <a:t>：</a:t>
            </a:r>
            <a:r>
              <a:rPr lang="en-US" altLang="zh-CN" sz="1800" dirty="0">
                <a:hlinkClick r:id="rId2"/>
              </a:rPr>
              <a:t>https://arxiv.org/pdf/2201.03545v2.pdf</a:t>
            </a:r>
            <a:endParaRPr lang="zh-CN" altLang="en-US" dirty="0"/>
          </a:p>
        </p:txBody>
      </p:sp>
    </p:spTree>
    <p:extLst>
      <p:ext uri="{BB962C8B-B14F-4D97-AF65-F5344CB8AC3E}">
        <p14:creationId xmlns:p14="http://schemas.microsoft.com/office/powerpoint/2010/main" val="266196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796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7F4F884-1A99-B183-C301-FE64C545E9E8}"/>
              </a:ext>
            </a:extLst>
          </p:cNvPr>
          <p:cNvPicPr>
            <a:picLocks noChangeAspect="1"/>
          </p:cNvPicPr>
          <p:nvPr/>
        </p:nvPicPr>
        <p:blipFill>
          <a:blip r:embed="rId2"/>
          <a:stretch>
            <a:fillRect/>
          </a:stretch>
        </p:blipFill>
        <p:spPr>
          <a:xfrm>
            <a:off x="926571" y="1711904"/>
            <a:ext cx="10112616" cy="2812024"/>
          </a:xfrm>
          <a:prstGeom prst="rect">
            <a:avLst/>
          </a:prstGeom>
        </p:spPr>
      </p:pic>
    </p:spTree>
    <p:extLst>
      <p:ext uri="{BB962C8B-B14F-4D97-AF65-F5344CB8AC3E}">
        <p14:creationId xmlns:p14="http://schemas.microsoft.com/office/powerpoint/2010/main" val="2939467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988D870-71FF-34B2-3AED-6ACCDD7F6ABD}"/>
              </a:ext>
            </a:extLst>
          </p:cNvPr>
          <p:cNvPicPr>
            <a:picLocks noChangeAspect="1"/>
          </p:cNvPicPr>
          <p:nvPr/>
        </p:nvPicPr>
        <p:blipFill>
          <a:blip r:embed="rId2"/>
          <a:stretch>
            <a:fillRect/>
          </a:stretch>
        </p:blipFill>
        <p:spPr>
          <a:xfrm>
            <a:off x="1620280" y="761579"/>
            <a:ext cx="7806524" cy="3138107"/>
          </a:xfrm>
          <a:prstGeom prst="rect">
            <a:avLst/>
          </a:prstGeom>
        </p:spPr>
      </p:pic>
      <p:pic>
        <p:nvPicPr>
          <p:cNvPr id="7" name="图片 6">
            <a:extLst>
              <a:ext uri="{FF2B5EF4-FFF2-40B4-BE49-F238E27FC236}">
                <a16:creationId xmlns:a16="http://schemas.microsoft.com/office/drawing/2014/main" id="{C363BC7E-3390-27BB-DA25-0FAE85FAFE94}"/>
              </a:ext>
            </a:extLst>
          </p:cNvPr>
          <p:cNvPicPr>
            <a:picLocks noChangeAspect="1"/>
          </p:cNvPicPr>
          <p:nvPr/>
        </p:nvPicPr>
        <p:blipFill>
          <a:blip r:embed="rId3"/>
          <a:stretch>
            <a:fillRect/>
          </a:stretch>
        </p:blipFill>
        <p:spPr>
          <a:xfrm>
            <a:off x="1620280" y="4052942"/>
            <a:ext cx="6637600" cy="2733129"/>
          </a:xfrm>
          <a:prstGeom prst="rect">
            <a:avLst/>
          </a:prstGeom>
        </p:spPr>
      </p:pic>
    </p:spTree>
    <p:extLst>
      <p:ext uri="{BB962C8B-B14F-4D97-AF65-F5344CB8AC3E}">
        <p14:creationId xmlns:p14="http://schemas.microsoft.com/office/powerpoint/2010/main" val="210997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5F673E9-9F89-927A-3B93-10AB0D28B359}"/>
              </a:ext>
            </a:extLst>
          </p:cNvPr>
          <p:cNvPicPr>
            <a:picLocks noChangeAspect="1"/>
          </p:cNvPicPr>
          <p:nvPr/>
        </p:nvPicPr>
        <p:blipFill>
          <a:blip r:embed="rId2"/>
          <a:stretch>
            <a:fillRect/>
          </a:stretch>
        </p:blipFill>
        <p:spPr>
          <a:xfrm>
            <a:off x="922363" y="1371097"/>
            <a:ext cx="10196444" cy="5265876"/>
          </a:xfrm>
          <a:prstGeom prst="rect">
            <a:avLst/>
          </a:prstGeom>
        </p:spPr>
      </p:pic>
    </p:spTree>
    <p:extLst>
      <p:ext uri="{BB962C8B-B14F-4D97-AF65-F5344CB8AC3E}">
        <p14:creationId xmlns:p14="http://schemas.microsoft.com/office/powerpoint/2010/main" val="286238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5F86A1-BDC2-F8E0-BA51-88CEEDA278F9}"/>
              </a:ext>
            </a:extLst>
          </p:cNvPr>
          <p:cNvSpPr txBox="1"/>
          <p:nvPr/>
        </p:nvSpPr>
        <p:spPr>
          <a:xfrm>
            <a:off x="914399" y="885276"/>
            <a:ext cx="7305774" cy="523220"/>
          </a:xfrm>
          <a:prstGeom prst="rect">
            <a:avLst/>
          </a:prstGeom>
          <a:noFill/>
        </p:spPr>
        <p:txBody>
          <a:bodyPr wrap="square">
            <a:spAutoFit/>
          </a:bodyPr>
          <a:lstStyle/>
          <a:p>
            <a:pPr algn="ctr"/>
            <a:r>
              <a:rPr lang="zh-CN" altLang="en-US" sz="2800" dirty="0">
                <a:latin typeface="Times New Roman" panose="02020603050405020304" pitchFamily="18" charset="0"/>
                <a:cs typeface="Times New Roman" panose="02020603050405020304" pitchFamily="18" charset="0"/>
              </a:rPr>
              <a:t>“集中转换模块”（</a:t>
            </a:r>
            <a:r>
              <a:rPr lang="en-US" altLang="zh-CN" sz="2800" dirty="0">
                <a:latin typeface="Times New Roman" panose="02020603050405020304" pitchFamily="18" charset="0"/>
                <a:cs typeface="Times New Roman" panose="02020603050405020304" pitchFamily="18" charset="0"/>
              </a:rPr>
              <a:t>Focus Transition Module</a:t>
            </a:r>
            <a:r>
              <a:rPr lang="zh-CN" altLang="en-US" sz="2800" dirty="0">
                <a:latin typeface="Times New Roman" panose="02020603050405020304" pitchFamily="18" charset="0"/>
                <a:cs typeface="Times New Roman" panose="02020603050405020304" pitchFamily="18" charset="0"/>
              </a:rPr>
              <a:t>）</a:t>
            </a:r>
          </a:p>
        </p:txBody>
      </p:sp>
      <p:sp>
        <p:nvSpPr>
          <p:cNvPr id="4" name="文本框 3">
            <a:extLst>
              <a:ext uri="{FF2B5EF4-FFF2-40B4-BE49-F238E27FC236}">
                <a16:creationId xmlns:a16="http://schemas.microsoft.com/office/drawing/2014/main" id="{BD44E11F-7312-DDCD-5980-816D32B4FC86}"/>
              </a:ext>
            </a:extLst>
          </p:cNvPr>
          <p:cNvSpPr txBox="1"/>
          <p:nvPr/>
        </p:nvSpPr>
        <p:spPr>
          <a:xfrm>
            <a:off x="914399" y="1706094"/>
            <a:ext cx="8908330" cy="1569660"/>
          </a:xfrm>
          <a:prstGeom prst="rect">
            <a:avLst/>
          </a:prstGeom>
          <a:noFill/>
        </p:spPr>
        <p:txBody>
          <a:bodyPr wrap="square" rtlCol="0">
            <a:spAutoFit/>
          </a:bodyPr>
          <a:lstStyle/>
          <a:p>
            <a:r>
              <a:rPr lang="en-US" altLang="zh-CN" sz="2400" dirty="0"/>
              <a:t>	</a:t>
            </a:r>
            <a:r>
              <a:rPr lang="zh-CN" altLang="en-US" sz="2400" dirty="0"/>
              <a:t>如果直接融合来自主干网络三个分支的特征的话容易导致特征图中包含冗余的信息，从而降低学习的效率，因此进一步提出采用“集中转换模块”可以有效的集中在动态和静态特征，支持有效的降维和特征提取，以促进转换。</a:t>
            </a:r>
          </a:p>
        </p:txBody>
      </p:sp>
      <p:sp>
        <p:nvSpPr>
          <p:cNvPr id="5" name="文本框 4">
            <a:extLst>
              <a:ext uri="{FF2B5EF4-FFF2-40B4-BE49-F238E27FC236}">
                <a16:creationId xmlns:a16="http://schemas.microsoft.com/office/drawing/2014/main" id="{B6B805B5-811D-6E4F-647E-DFABB24F3B32}"/>
              </a:ext>
            </a:extLst>
          </p:cNvPr>
          <p:cNvSpPr txBox="1"/>
          <p:nvPr/>
        </p:nvSpPr>
        <p:spPr>
          <a:xfrm>
            <a:off x="782422" y="6468428"/>
            <a:ext cx="7437751"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Channel attention &amp; spatial </a:t>
            </a:r>
            <a:r>
              <a:rPr lang="en-US" altLang="zh-CN" dirty="0" err="1">
                <a:latin typeface="Times New Roman" panose="02020603050405020304" pitchFamily="18" charset="0"/>
                <a:cs typeface="Times New Roman" panose="02020603050405020304" pitchFamily="18" charset="0"/>
              </a:rPr>
              <a:t>attention:</a:t>
            </a:r>
            <a:r>
              <a:rPr lang="en-US" altLang="zh-CN" dirty="0" err="1">
                <a:latin typeface="Times New Roman" panose="02020603050405020304" pitchFamily="18" charset="0"/>
                <a:cs typeface="Times New Roman" panose="02020603050405020304" pitchFamily="18" charset="0"/>
                <a:hlinkClick r:id="rId2"/>
              </a:rPr>
              <a:t>https</a:t>
            </a:r>
            <a:r>
              <a:rPr lang="en-US" altLang="zh-CN" dirty="0">
                <a:latin typeface="Times New Roman" panose="02020603050405020304" pitchFamily="18" charset="0"/>
                <a:cs typeface="Times New Roman" panose="02020603050405020304" pitchFamily="18" charset="0"/>
                <a:hlinkClick r:id="rId2"/>
              </a:rPr>
              <a:t>://arxiv.org/pdf/2209.07947v1.pdf</a:t>
            </a:r>
            <a:endParaRPr lang="zh-CN" altLang="en-US" dirty="0">
              <a:latin typeface="Times New Roman" panose="02020603050405020304" pitchFamily="18" charset="0"/>
              <a:cs typeface="Times New Roman" panose="02020603050405020304" pitchFamily="18" charset="0"/>
            </a:endParaRPr>
          </a:p>
        </p:txBody>
      </p:sp>
      <p:sp>
        <p:nvSpPr>
          <p:cNvPr id="6" name="左大括号 5">
            <a:extLst>
              <a:ext uri="{FF2B5EF4-FFF2-40B4-BE49-F238E27FC236}">
                <a16:creationId xmlns:a16="http://schemas.microsoft.com/office/drawing/2014/main" id="{C5218D59-4D72-532C-96DE-3196C826022D}"/>
              </a:ext>
            </a:extLst>
          </p:cNvPr>
          <p:cNvSpPr/>
          <p:nvPr/>
        </p:nvSpPr>
        <p:spPr>
          <a:xfrm>
            <a:off x="2059757" y="3626186"/>
            <a:ext cx="443060" cy="26018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4451CCEB-3913-3196-FBDB-E13A5EBDEE3D}"/>
              </a:ext>
            </a:extLst>
          </p:cNvPr>
          <p:cNvSpPr txBox="1"/>
          <p:nvPr/>
        </p:nvSpPr>
        <p:spPr>
          <a:xfrm>
            <a:off x="2502817" y="3516183"/>
            <a:ext cx="4868944" cy="1200329"/>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Channel attention : </a:t>
            </a:r>
            <a:r>
              <a:rPr lang="zh-CN" altLang="en-US" dirty="0">
                <a:latin typeface="Times New Roman" panose="02020603050405020304" pitchFamily="18" charset="0"/>
                <a:cs typeface="Times New Roman" panose="02020603050405020304" pitchFamily="18" charset="0"/>
              </a:rPr>
              <a:t>捕获特征图不同通道之间的依赖，也就是根据不同通道对模型性能的贡献分配不同的权重，集中在相关的特征，抑制那些不相关的特征。</a:t>
            </a:r>
          </a:p>
        </p:txBody>
      </p:sp>
      <p:sp>
        <p:nvSpPr>
          <p:cNvPr id="9" name="文本框 8">
            <a:extLst>
              <a:ext uri="{FF2B5EF4-FFF2-40B4-BE49-F238E27FC236}">
                <a16:creationId xmlns:a16="http://schemas.microsoft.com/office/drawing/2014/main" id="{ED503070-038F-03B3-BBCA-C8626389B853}"/>
              </a:ext>
            </a:extLst>
          </p:cNvPr>
          <p:cNvSpPr txBox="1"/>
          <p:nvPr/>
        </p:nvSpPr>
        <p:spPr>
          <a:xfrm>
            <a:off x="1003956" y="4716512"/>
            <a:ext cx="1022808"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attention</a:t>
            </a:r>
            <a:endParaRPr lang="zh-CN" altLang="en-US" dirty="0"/>
          </a:p>
        </p:txBody>
      </p:sp>
      <p:sp>
        <p:nvSpPr>
          <p:cNvPr id="11" name="文本框 10">
            <a:extLst>
              <a:ext uri="{FF2B5EF4-FFF2-40B4-BE49-F238E27FC236}">
                <a16:creationId xmlns:a16="http://schemas.microsoft.com/office/drawing/2014/main" id="{157CE9BA-CA03-7757-8738-DA6F41A6A5A6}"/>
              </a:ext>
            </a:extLst>
          </p:cNvPr>
          <p:cNvSpPr txBox="1"/>
          <p:nvPr/>
        </p:nvSpPr>
        <p:spPr>
          <a:xfrm>
            <a:off x="2573518" y="5445148"/>
            <a:ext cx="4661555"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spatial attention: </a:t>
            </a:r>
            <a:r>
              <a:rPr lang="zh-CN" altLang="en-US" dirty="0">
                <a:latin typeface="Times New Roman" panose="02020603050405020304" pitchFamily="18" charset="0"/>
                <a:cs typeface="Times New Roman" panose="02020603050405020304" pitchFamily="18" charset="0"/>
              </a:rPr>
              <a:t>捕获特征图的空间相关性，对于不同的空间位置分配不同的权重，从而抑制那些不相关的噪声</a:t>
            </a:r>
            <a:r>
              <a:rPr lang="en-US" altLang="zh-CN" dirty="0">
                <a:latin typeface="Times New Roman" panose="02020603050405020304" pitchFamily="18" charset="0"/>
                <a:cs typeface="Times New Roman" panose="02020603050405020304" pitchFamily="18" charset="0"/>
              </a:rPr>
              <a:t>  </a:t>
            </a:r>
            <a:endParaRPr lang="zh-CN" altLang="en-US" dirty="0"/>
          </a:p>
        </p:txBody>
      </p:sp>
      <p:sp>
        <p:nvSpPr>
          <p:cNvPr id="12" name="右大括号 11">
            <a:extLst>
              <a:ext uri="{FF2B5EF4-FFF2-40B4-BE49-F238E27FC236}">
                <a16:creationId xmlns:a16="http://schemas.microsoft.com/office/drawing/2014/main" id="{7A7D6CBA-E63B-E64C-7FAF-87740D489D4F}"/>
              </a:ext>
            </a:extLst>
          </p:cNvPr>
          <p:cNvSpPr/>
          <p:nvPr/>
        </p:nvSpPr>
        <p:spPr>
          <a:xfrm>
            <a:off x="7371761" y="3659019"/>
            <a:ext cx="358217" cy="2350668"/>
          </a:xfrm>
          <a:prstGeom prst="rightBrace">
            <a:avLst>
              <a:gd name="adj1" fmla="val 2207"/>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107239F-531D-CC4F-391B-71208800C2B7}"/>
              </a:ext>
            </a:extLst>
          </p:cNvPr>
          <p:cNvSpPr txBox="1"/>
          <p:nvPr/>
        </p:nvSpPr>
        <p:spPr>
          <a:xfrm>
            <a:off x="7729978" y="4319568"/>
            <a:ext cx="3223965" cy="923330"/>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通过动态卷积对特征图进行转换，可以在变化的场景中有效的捕获动态和静态特征。</a:t>
            </a:r>
            <a:endParaRPr lang="zh-CN" altLang="en-US" dirty="0"/>
          </a:p>
        </p:txBody>
      </p:sp>
    </p:spTree>
    <p:extLst>
      <p:ext uri="{BB962C8B-B14F-4D97-AF65-F5344CB8AC3E}">
        <p14:creationId xmlns:p14="http://schemas.microsoft.com/office/powerpoint/2010/main" val="261718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BEC031-04B7-CB9B-6BEB-DAE1188D438C}"/>
              </a:ext>
            </a:extLst>
          </p:cNvPr>
          <p:cNvPicPr>
            <a:picLocks noChangeAspect="1"/>
          </p:cNvPicPr>
          <p:nvPr/>
        </p:nvPicPr>
        <p:blipFill>
          <a:blip r:embed="rId2"/>
          <a:stretch>
            <a:fillRect/>
          </a:stretch>
        </p:blipFill>
        <p:spPr>
          <a:xfrm>
            <a:off x="1176649" y="1148450"/>
            <a:ext cx="6614733" cy="2034716"/>
          </a:xfrm>
          <a:prstGeom prst="rect">
            <a:avLst/>
          </a:prstGeom>
        </p:spPr>
      </p:pic>
      <p:pic>
        <p:nvPicPr>
          <p:cNvPr id="5" name="图片 4">
            <a:extLst>
              <a:ext uri="{FF2B5EF4-FFF2-40B4-BE49-F238E27FC236}">
                <a16:creationId xmlns:a16="http://schemas.microsoft.com/office/drawing/2014/main" id="{DACAB479-C22F-4C4F-61C6-347B77921641}"/>
              </a:ext>
            </a:extLst>
          </p:cNvPr>
          <p:cNvPicPr>
            <a:picLocks noChangeAspect="1"/>
          </p:cNvPicPr>
          <p:nvPr/>
        </p:nvPicPr>
        <p:blipFill>
          <a:blip r:embed="rId3"/>
          <a:stretch>
            <a:fillRect/>
          </a:stretch>
        </p:blipFill>
        <p:spPr>
          <a:xfrm>
            <a:off x="1176649" y="4448576"/>
            <a:ext cx="6597440" cy="1367762"/>
          </a:xfrm>
          <a:prstGeom prst="rect">
            <a:avLst/>
          </a:prstGeom>
        </p:spPr>
      </p:pic>
      <p:sp>
        <p:nvSpPr>
          <p:cNvPr id="6" name="箭头: 下 5">
            <a:extLst>
              <a:ext uri="{FF2B5EF4-FFF2-40B4-BE49-F238E27FC236}">
                <a16:creationId xmlns:a16="http://schemas.microsoft.com/office/drawing/2014/main" id="{D9AC319A-C56E-AE6C-E8E9-59A44757E465}"/>
              </a:ext>
            </a:extLst>
          </p:cNvPr>
          <p:cNvSpPr/>
          <p:nvPr/>
        </p:nvSpPr>
        <p:spPr>
          <a:xfrm>
            <a:off x="2469823" y="3429000"/>
            <a:ext cx="405352" cy="7847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87D9CEED-AA92-5B04-22A1-AF27B5E7F0C0}"/>
              </a:ext>
            </a:extLst>
          </p:cNvPr>
          <p:cNvSpPr/>
          <p:nvPr/>
        </p:nvSpPr>
        <p:spPr>
          <a:xfrm>
            <a:off x="7927942" y="4892511"/>
            <a:ext cx="301658" cy="3770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5E543C88-8223-404E-F12D-B254C003AF57}"/>
                  </a:ext>
                </a:extLst>
              </p:cNvPr>
              <p:cNvSpPr txBox="1"/>
              <p:nvPr/>
            </p:nvSpPr>
            <p:spPr>
              <a:xfrm>
                <a:off x="8383453" y="3264691"/>
                <a:ext cx="3487918" cy="2837572"/>
              </a:xfrm>
              <a:prstGeom prst="rect">
                <a:avLst/>
              </a:prstGeom>
              <a:noFill/>
            </p:spPr>
            <p:txBody>
              <a:bodyPr wrap="square" rtlCol="0">
                <a:spAutoFit/>
              </a:bodyPr>
              <a:lstStyle/>
              <a:p>
                <a:pPr>
                  <a:lnSpc>
                    <a:spcPct val="125000"/>
                  </a:lnSpc>
                </a:pPr>
                <a14:m>
                  <m:oMath xmlns:m="http://schemas.openxmlformats.org/officeDocument/2006/math">
                    <m:r>
                      <a:rPr lang="en-US" altLang="zh-CN" b="0" i="1" smtClean="0">
                        <a:latin typeface="Cambria Math" panose="02040503050406030204" pitchFamily="18" charset="0"/>
                      </a:rPr>
                      <m:t>𝐹</m:t>
                    </m:r>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a:t>输入的特征图</a:t>
                </a:r>
                <a:r>
                  <a:rPr lang="en-US" altLang="zh-CN" dirty="0"/>
                  <a:t>;</a:t>
                </a:r>
                <a:endParaRPr lang="en-US" altLang="zh-CN" b="0" i="0" dirty="0">
                  <a:latin typeface="Cambria Math" panose="02040503050406030204" pitchFamily="18" charset="0"/>
                </a:endParaRPr>
              </a:p>
              <a:p>
                <a:pPr>
                  <a:lnSpc>
                    <a:spcPct val="125000"/>
                  </a:lnSpc>
                </a:pPr>
                <a14:m>
                  <m:oMath xmlns:m="http://schemas.openxmlformats.org/officeDocument/2006/math">
                    <m:r>
                      <m:rPr>
                        <m:sty m:val="p"/>
                      </m:rPr>
                      <a:rPr lang="en-US" altLang="zh-CN" b="0" i="0" smtClean="0">
                        <a:latin typeface="Cambria Math" panose="02040503050406030204" pitchFamily="18" charset="0"/>
                      </a:rPr>
                      <m:t>C</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smtClean="0">
                        <a:latin typeface="Cambria Math" panose="02040503050406030204" pitchFamily="18" charset="0"/>
                      </a:rPr>
                      <m:t>对通道</m:t>
                    </m:r>
                  </m:oMath>
                </a14:m>
                <a:r>
                  <a:rPr lang="zh-CN" altLang="en-US" dirty="0"/>
                  <a:t>特征权重优化；</a:t>
                </a:r>
                <a:r>
                  <a:rPr lang="en-US" altLang="zh-CN" dirty="0"/>
                  <a:t> </a:t>
                </a:r>
                <a14:m>
                  <m:oMath xmlns:m="http://schemas.openxmlformats.org/officeDocument/2006/math">
                    <m:r>
                      <m:rPr>
                        <m:sty m:val="p"/>
                      </m:rPr>
                      <a:rPr lang="en-US" altLang="zh-CN" dirty="0" smtClean="0">
                        <a:latin typeface="Cambria Math" panose="02040503050406030204" pitchFamily="18" charset="0"/>
                      </a:rPr>
                      <m:t>Y</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zh-CN" altLang="en-US" i="1" smtClean="0">
                        <a:latin typeface="Cambria Math" panose="02040503050406030204" pitchFamily="18" charset="0"/>
                      </a:rPr>
                      <m:t>表示</m:t>
                    </m:r>
                  </m:oMath>
                </a14:m>
                <a:r>
                  <a:rPr lang="zh-CN" altLang="en-US" dirty="0"/>
                  <a:t>动态卷积；</a:t>
                </a:r>
                <a:endParaRPr lang="en-US" altLang="zh-CN" dirty="0">
                  <a:latin typeface="Cambria Math" panose="02040503050406030204" pitchFamily="18" charset="0"/>
                </a:endParaRPr>
              </a:p>
              <a:p>
                <a:pPr>
                  <a:lnSpc>
                    <a:spcPct val="125000"/>
                  </a:lnSpc>
                </a:pPr>
                <a14:m>
                  <m:oMath xmlns:m="http://schemas.openxmlformats.org/officeDocument/2006/math">
                    <m:r>
                      <m:rPr>
                        <m:sty m:val="p"/>
                      </m:rPr>
                      <a:rPr lang="en-US" altLang="zh-CN">
                        <a:latin typeface="Cambria Math" panose="02040503050406030204" pitchFamily="18" charset="0"/>
                      </a:rPr>
                      <m:t>P</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表示</m:t>
                    </m:r>
                  </m:oMath>
                </a14:m>
                <a:r>
                  <a:rPr lang="zh-CN" altLang="en-US" dirty="0"/>
                  <a:t>将动态卷积给堆叠起来；</a:t>
                </a:r>
                <a:r>
                  <a:rPr lang="en-US" altLang="zh-CN" dirty="0"/>
                  <a:t> </a:t>
                </a:r>
                <a:endParaRPr lang="en-US" altLang="zh-CN" dirty="0">
                  <a:latin typeface="Cambria Math" panose="02040503050406030204" pitchFamily="18" charset="0"/>
                </a:endParaRPr>
              </a:p>
              <a:p>
                <a:pPr>
                  <a:lnSpc>
                    <a:spcPct val="125000"/>
                  </a:lnSpc>
                </a:pPr>
                <a14:m>
                  <m:oMath xmlns:m="http://schemas.openxmlformats.org/officeDocument/2006/math">
                    <m:r>
                      <m:rPr>
                        <m:sty m:val="p"/>
                      </m:rPr>
                      <a:rPr lang="en-US" altLang="zh-CN" dirty="0" smtClean="0">
                        <a:latin typeface="Cambria Math" panose="02040503050406030204" pitchFamily="18" charset="0"/>
                      </a:rPr>
                      <m:t>S</m:t>
                    </m:r>
                    <m: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zh-CN" altLang="en-US" i="1" smtClean="0">
                        <a:latin typeface="Cambria Math" panose="02040503050406030204" pitchFamily="18" charset="0"/>
                      </a:rPr>
                      <m:t>表示</m:t>
                    </m:r>
                  </m:oMath>
                </a14:m>
                <a:r>
                  <a:rPr lang="zh-CN" altLang="en-US" dirty="0"/>
                  <a:t>对空间特征权重优化；</a:t>
                </a:r>
                <a:r>
                  <a:rPr lang="en-US" altLang="zh-CN" dirty="0"/>
                  <a:t> </a:t>
                </a:r>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𝑃</m:t>
                        </m:r>
                      </m:e>
                    </m:acc>
                    <m:r>
                      <a:rPr lang="zh-CN" altLang="en-US" i="1" smtClean="0">
                        <a:latin typeface="Cambria Math" panose="02040503050406030204" pitchFamily="18" charset="0"/>
                      </a:rPr>
                      <m:t>表示</m:t>
                    </m:r>
                  </m:oMath>
                </a14:m>
                <a:r>
                  <a:rPr lang="en-US" altLang="zh-CN" dirty="0"/>
                  <a:t>P</a:t>
                </a:r>
                <a:r>
                  <a:rPr lang="zh-CN" altLang="en-US" dirty="0"/>
                  <a:t>的平均值；</a:t>
                </a:r>
                <a:endParaRPr lang="en-US" altLang="zh-CN" dirty="0"/>
              </a:p>
              <a:p>
                <a:pPr>
                  <a:lnSpc>
                    <a:spcPct val="125000"/>
                  </a:lnSpc>
                </a:pPr>
                <a:r>
                  <a:rPr lang="en-US" altLang="zh-CN" dirty="0"/>
                  <a:t>MLP</a:t>
                </a:r>
                <a:r>
                  <a:rPr lang="zh-CN" altLang="en-US" dirty="0"/>
                  <a:t>表示通常的多层感知机（全连接层）；</a:t>
                </a:r>
              </a:p>
            </p:txBody>
          </p:sp>
        </mc:Choice>
        <mc:Fallback>
          <p:sp>
            <p:nvSpPr>
              <p:cNvPr id="8" name="文本框 7">
                <a:extLst>
                  <a:ext uri="{FF2B5EF4-FFF2-40B4-BE49-F238E27FC236}">
                    <a16:creationId xmlns:a16="http://schemas.microsoft.com/office/drawing/2014/main" id="{5E543C88-8223-404E-F12D-B254C003AF57}"/>
                  </a:ext>
                </a:extLst>
              </p:cNvPr>
              <p:cNvSpPr txBox="1">
                <a:spLocks noRot="1" noChangeAspect="1" noMove="1" noResize="1" noEditPoints="1" noAdjustHandles="1" noChangeArrowheads="1" noChangeShapeType="1" noTextEdit="1"/>
              </p:cNvSpPr>
              <p:nvPr/>
            </p:nvSpPr>
            <p:spPr>
              <a:xfrm>
                <a:off x="8383453" y="3264691"/>
                <a:ext cx="3487918" cy="2837572"/>
              </a:xfrm>
              <a:prstGeom prst="rect">
                <a:avLst/>
              </a:prstGeom>
              <a:blipFill>
                <a:blip r:embed="rId4"/>
                <a:stretch>
                  <a:fillRect l="-1399" r="-8217" b="-279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02F4C0B-6461-345A-1AD3-A4DD75D51ED6}"/>
              </a:ext>
            </a:extLst>
          </p:cNvPr>
          <p:cNvSpPr txBox="1"/>
          <p:nvPr/>
        </p:nvSpPr>
        <p:spPr>
          <a:xfrm>
            <a:off x="3686861" y="3752698"/>
            <a:ext cx="3057753" cy="369332"/>
          </a:xfrm>
          <a:prstGeom prst="rect">
            <a:avLst/>
          </a:prstGeom>
          <a:noFill/>
        </p:spPr>
        <p:txBody>
          <a:bodyPr wrap="square" rtlCol="0">
            <a:spAutoFit/>
          </a:bodyPr>
          <a:lstStyle/>
          <a:p>
            <a:r>
              <a:rPr lang="zh-CN" altLang="en-US" dirty="0"/>
              <a:t>通道注意力</a:t>
            </a:r>
            <a:r>
              <a:rPr lang="en-US" altLang="zh-CN" dirty="0"/>
              <a:t>channel attention</a:t>
            </a:r>
            <a:endParaRPr lang="zh-CN" altLang="en-US" dirty="0"/>
          </a:p>
        </p:txBody>
      </p:sp>
      <p:sp>
        <p:nvSpPr>
          <p:cNvPr id="4" name="文本框 3">
            <a:extLst>
              <a:ext uri="{FF2B5EF4-FFF2-40B4-BE49-F238E27FC236}">
                <a16:creationId xmlns:a16="http://schemas.microsoft.com/office/drawing/2014/main" id="{126B8538-1DF7-9797-16FF-BD5376A2E02F}"/>
              </a:ext>
            </a:extLst>
          </p:cNvPr>
          <p:cNvSpPr txBox="1"/>
          <p:nvPr/>
        </p:nvSpPr>
        <p:spPr>
          <a:xfrm>
            <a:off x="3583229" y="6057229"/>
            <a:ext cx="3057753" cy="369332"/>
          </a:xfrm>
          <a:prstGeom prst="rect">
            <a:avLst/>
          </a:prstGeom>
          <a:noFill/>
        </p:spPr>
        <p:txBody>
          <a:bodyPr wrap="square" rtlCol="0">
            <a:spAutoFit/>
          </a:bodyPr>
          <a:lstStyle/>
          <a:p>
            <a:r>
              <a:rPr lang="zh-CN" altLang="en-US" dirty="0"/>
              <a:t>空间注意力</a:t>
            </a:r>
            <a:r>
              <a:rPr lang="en-US" altLang="zh-CN" dirty="0"/>
              <a:t>spatial attention</a:t>
            </a:r>
            <a:endParaRPr lang="zh-CN" altLang="en-US" dirty="0"/>
          </a:p>
        </p:txBody>
      </p:sp>
      <p:cxnSp>
        <p:nvCxnSpPr>
          <p:cNvPr id="10" name="连接符: 肘形 9">
            <a:extLst>
              <a:ext uri="{FF2B5EF4-FFF2-40B4-BE49-F238E27FC236}">
                <a16:creationId xmlns:a16="http://schemas.microsoft.com/office/drawing/2014/main" id="{9914852C-3F58-F858-2E52-C8B15464924B}"/>
              </a:ext>
            </a:extLst>
          </p:cNvPr>
          <p:cNvCxnSpPr>
            <a:endCxn id="2" idx="1"/>
          </p:cNvCxnSpPr>
          <p:nvPr/>
        </p:nvCxnSpPr>
        <p:spPr>
          <a:xfrm flipV="1">
            <a:off x="3174797" y="3937364"/>
            <a:ext cx="512064" cy="511212"/>
          </a:xfrm>
          <a:prstGeom prst="bentConnector3">
            <a:avLst>
              <a:gd name="adj1" fmla="val 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1D0089BD-4188-932E-8BFD-2218B7C365F1}"/>
              </a:ext>
            </a:extLst>
          </p:cNvPr>
          <p:cNvCxnSpPr>
            <a:endCxn id="4" idx="1"/>
          </p:cNvCxnSpPr>
          <p:nvPr/>
        </p:nvCxnSpPr>
        <p:spPr>
          <a:xfrm rot="16200000" flipH="1">
            <a:off x="3166235" y="5824900"/>
            <a:ext cx="425557" cy="4084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37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A4A4D8-A467-2C87-AD9C-B2F331195480}"/>
              </a:ext>
            </a:extLst>
          </p:cNvPr>
          <p:cNvPicPr>
            <a:picLocks noChangeAspect="1"/>
          </p:cNvPicPr>
          <p:nvPr/>
        </p:nvPicPr>
        <p:blipFill>
          <a:blip r:embed="rId2"/>
          <a:stretch>
            <a:fillRect/>
          </a:stretch>
        </p:blipFill>
        <p:spPr>
          <a:xfrm>
            <a:off x="1121789" y="3784227"/>
            <a:ext cx="5959356" cy="1257409"/>
          </a:xfrm>
          <a:prstGeom prst="rect">
            <a:avLst/>
          </a:prstGeom>
        </p:spPr>
      </p:pic>
      <p:sp>
        <p:nvSpPr>
          <p:cNvPr id="4" name="文本框 3">
            <a:extLst>
              <a:ext uri="{FF2B5EF4-FFF2-40B4-BE49-F238E27FC236}">
                <a16:creationId xmlns:a16="http://schemas.microsoft.com/office/drawing/2014/main" id="{11796D8B-792F-A28C-F77C-92EBF636EC20}"/>
              </a:ext>
            </a:extLst>
          </p:cNvPr>
          <p:cNvSpPr txBox="1"/>
          <p:nvPr/>
        </p:nvSpPr>
        <p:spPr>
          <a:xfrm>
            <a:off x="1121789" y="615259"/>
            <a:ext cx="8851769" cy="1815882"/>
          </a:xfrm>
          <a:prstGeom prst="rect">
            <a:avLst/>
          </a:prstGeom>
          <a:noFill/>
        </p:spPr>
        <p:txBody>
          <a:bodyPr wrap="square" rtlCol="0">
            <a:spAutoFit/>
          </a:bodyPr>
          <a:lstStyle/>
          <a:p>
            <a:r>
              <a:rPr lang="zh-CN" altLang="en-US" sz="2800" dirty="0"/>
              <a:t>本文动态卷积思想</a:t>
            </a:r>
            <a:r>
              <a:rPr lang="zh-CN" altLang="en-US" sz="2400" dirty="0"/>
              <a:t>：</a:t>
            </a:r>
            <a:endParaRPr lang="en-US" altLang="zh-CN" sz="2400" dirty="0"/>
          </a:p>
          <a:p>
            <a:r>
              <a:rPr lang="en-US" altLang="zh-CN" sz="2400" dirty="0"/>
              <a:t>	</a:t>
            </a:r>
            <a:r>
              <a:rPr lang="zh-CN" altLang="en-US" sz="2000" dirty="0"/>
              <a:t>本文所提到的动态卷积的概念是动态联合多个并行的注意力卷积核，对于不同的输入特征图，模型自适应的生成卷积核权重。</a:t>
            </a:r>
            <a:endParaRPr lang="en-US" altLang="zh-CN" sz="2000" dirty="0"/>
          </a:p>
          <a:p>
            <a:r>
              <a:rPr lang="en-US" altLang="zh-CN" sz="2000" dirty="0"/>
              <a:t>	</a:t>
            </a:r>
            <a:r>
              <a:rPr lang="zh-CN" altLang="en-US" sz="2000" dirty="0"/>
              <a:t>在本文中在输入通道，输出通道，卷积核大小以及卷积核数量几个维度获取特征。</a:t>
            </a:r>
          </a:p>
        </p:txBody>
      </p:sp>
      <p:sp>
        <p:nvSpPr>
          <p:cNvPr id="2" name="箭头: 下 1">
            <a:extLst>
              <a:ext uri="{FF2B5EF4-FFF2-40B4-BE49-F238E27FC236}">
                <a16:creationId xmlns:a16="http://schemas.microsoft.com/office/drawing/2014/main" id="{FD3F0E73-DA2A-C3FF-76F3-8DEB26BCBBCD}"/>
              </a:ext>
            </a:extLst>
          </p:cNvPr>
          <p:cNvSpPr/>
          <p:nvPr/>
        </p:nvSpPr>
        <p:spPr>
          <a:xfrm>
            <a:off x="2457907" y="2860243"/>
            <a:ext cx="343815" cy="5687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6F3D1D2-A671-E7B1-E583-B6D68FBAAE30}"/>
                  </a:ext>
                </a:extLst>
              </p:cNvPr>
              <p:cNvSpPr txBox="1"/>
              <p:nvPr/>
            </p:nvSpPr>
            <p:spPr>
              <a:xfrm>
                <a:off x="8118498" y="2076440"/>
                <a:ext cx="3844168" cy="4568815"/>
              </a:xfrm>
              <a:prstGeom prst="rect">
                <a:avLst/>
              </a:prstGeom>
              <a:noFill/>
            </p:spPr>
            <p:txBody>
              <a:bodyPr wrap="square">
                <a:spAutoFit/>
              </a:bodyPr>
              <a:lstStyle/>
              <a:p>
                <a:pPr>
                  <a:lnSpc>
                    <a:spcPct val="125000"/>
                  </a:lnSpc>
                </a:pPr>
                <a14:m>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𝐴</m:t>
                    </m:r>
                    <m:r>
                      <a:rPr lang="zh-CN" altLang="en-US" i="1">
                        <a:latin typeface="Cambria Math" panose="02040503050406030204" pitchFamily="18" charset="0"/>
                      </a:rPr>
                      <m:t>（</m:t>
                    </m:r>
                    <m:r>
                      <a:rPr lang="zh-CN" altLang="en-US" i="1" smtClean="0">
                        <a:latin typeface="Cambria Math" panose="02040503050406030204" pitchFamily="18" charset="0"/>
                      </a:rPr>
                      <m:t>∙</m:t>
                    </m:r>
                    <m:r>
                      <a:rPr lang="zh-CN" altLang="en-US" i="1" smtClean="0">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zh-CN" altLang="en-US" dirty="0"/>
                  <a:t>对输入的特征图进行注意力的计算</a:t>
                </a:r>
                <a:r>
                  <a:rPr lang="en-US" altLang="zh-CN" dirty="0"/>
                  <a:t>;</a:t>
                </a:r>
              </a:p>
              <a:p>
                <a:pPr>
                  <a:lnSpc>
                    <a:spcPct val="125000"/>
                  </a:lnSpc>
                </a:pPr>
                <a:r>
                  <a:rPr lang="en-US" altLang="zh-CN" dirty="0">
                    <a:latin typeface="Cambria Math" panose="02040503050406030204" pitchFamily="18" charset="0"/>
                  </a:rPr>
                  <a:t>n</a:t>
                </a:r>
                <a:r>
                  <a:rPr lang="en-US" altLang="zh-CN" b="0" i="0" dirty="0">
                    <a:latin typeface="Cambria Math" panose="02040503050406030204" pitchFamily="18" charset="0"/>
                  </a:rPr>
                  <a:t>: </a:t>
                </a:r>
                <a:r>
                  <a:rPr lang="zh-CN" altLang="en-US" b="0" i="0" dirty="0">
                    <a:latin typeface="Cambria Math" panose="02040503050406030204" pitchFamily="18" charset="0"/>
                  </a:rPr>
                  <a:t>表示卷积核的数量；</a:t>
                </a:r>
                <a:endParaRPr lang="en-US" altLang="zh-CN" b="0" i="0" dirty="0">
                  <a:latin typeface="Cambria Math" panose="02040503050406030204" pitchFamily="18" charset="0"/>
                </a:endParaRPr>
              </a:p>
              <a:p>
                <a:pPr>
                  <a:lnSpc>
                    <a:spcPct val="125000"/>
                  </a:lnSpc>
                </a:pPr>
                <a14:m>
                  <m:oMath xmlns:m="http://schemas.openxmlformats.org/officeDocument/2006/math">
                    <m:r>
                      <m:rPr>
                        <m:sty m:val="p"/>
                      </m:rPr>
                      <a:rPr lang="en-US" altLang="zh-CN">
                        <a:latin typeface="Cambria Math" panose="02040503050406030204" pitchFamily="18" charset="0"/>
                      </a:rPr>
                      <m:t>Y</m:t>
                    </m:r>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m:t>
                    </m:r>
                    <m:r>
                      <a:rPr lang="zh-CN" altLang="en-US" i="1">
                        <a:latin typeface="Cambria Math" panose="02040503050406030204" pitchFamily="18" charset="0"/>
                      </a:rPr>
                      <m:t>表示</m:t>
                    </m:r>
                    <m:r>
                      <a:rPr lang="zh-CN" altLang="en-US" i="1">
                        <a:latin typeface="Cambria Math" panose="02040503050406030204" pitchFamily="18" charset="0"/>
                      </a:rPr>
                      <m:t>动态</m:t>
                    </m:r>
                  </m:oMath>
                </a14:m>
                <a:r>
                  <a:rPr lang="zh-CN" altLang="en-US" dirty="0"/>
                  <a:t>卷积加权处理；</a:t>
                </a:r>
                <a:endParaRPr lang="en-US" altLang="zh-CN" dirty="0"/>
              </a:p>
              <a:p>
                <a:pPr>
                  <a:lnSpc>
                    <a:spcPct val="125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𝑏𝑘</m:t>
                        </m:r>
                      </m:sub>
                    </m:sSub>
                    <m:r>
                      <a:rPr lang="zh-CN" altLang="en-US" i="1">
                        <a:latin typeface="Cambria Math" panose="02040503050406030204" pitchFamily="18" charset="0"/>
                      </a:rPr>
                      <m:t>表示</m:t>
                    </m:r>
                  </m:oMath>
                </a14:m>
                <a:r>
                  <a:rPr lang="zh-CN" altLang="en-US" dirty="0"/>
                  <a:t>卷积核数量维度的注意力权重；</a:t>
                </a:r>
                <a:endParaRPr lang="en-US" altLang="zh-CN" dirty="0"/>
              </a:p>
              <a:p>
                <a:pPr>
                  <a:lnSpc>
                    <a:spcPct val="125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i="1">
                            <a:latin typeface="Cambria Math" panose="02040503050406030204" pitchFamily="18" charset="0"/>
                          </a:rPr>
                          <m:t>s</m:t>
                        </m:r>
                        <m:r>
                          <a:rPr lang="en-US" altLang="zh-CN" b="0" i="1" smtClean="0">
                            <a:latin typeface="Cambria Math" panose="02040503050406030204" pitchFamily="18" charset="0"/>
                          </a:rPr>
                          <m:t>𝑘</m:t>
                        </m:r>
                      </m:sub>
                    </m:sSub>
                    <m:r>
                      <a:rPr lang="zh-CN" altLang="en-US" i="1">
                        <a:latin typeface="Cambria Math" panose="02040503050406030204" pitchFamily="18" charset="0"/>
                      </a:rPr>
                      <m:t>表示</m:t>
                    </m:r>
                  </m:oMath>
                </a14:m>
                <a:r>
                  <a:rPr lang="zh-CN" altLang="en-US" dirty="0"/>
                  <a:t>卷积核大小维度的注意力权重；</a:t>
                </a:r>
                <a:endParaRPr lang="en-US" altLang="zh-CN" dirty="0"/>
              </a:p>
              <a:p>
                <a:pPr>
                  <a:lnSpc>
                    <a:spcPct val="125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𝑘</m:t>
                        </m:r>
                      </m:sub>
                    </m:sSub>
                    <m:r>
                      <a:rPr lang="zh-CN" altLang="en-US" i="1">
                        <a:latin typeface="Cambria Math" panose="02040503050406030204" pitchFamily="18" charset="0"/>
                      </a:rPr>
                      <m:t>表示</m:t>
                    </m:r>
                  </m:oMath>
                </a14:m>
                <a:r>
                  <a:rPr lang="zh-CN" altLang="en-US" dirty="0"/>
                  <a:t>卷积输入通道维度的注意力权重；</a:t>
                </a:r>
                <a:endParaRPr lang="en-US" altLang="zh-CN" dirty="0"/>
              </a:p>
              <a:p>
                <a:pPr>
                  <a:lnSpc>
                    <a:spcPct val="125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𝑜</m:t>
                        </m:r>
                        <m:r>
                          <a:rPr lang="en-US" altLang="zh-CN" b="0" i="1" smtClean="0">
                            <a:latin typeface="Cambria Math" panose="02040503050406030204" pitchFamily="18" charset="0"/>
                          </a:rPr>
                          <m:t>𝑘</m:t>
                        </m:r>
                      </m:sub>
                    </m:sSub>
                    <m:r>
                      <a:rPr lang="zh-CN" altLang="en-US" i="1">
                        <a:latin typeface="Cambria Math" panose="02040503050406030204" pitchFamily="18" charset="0"/>
                      </a:rPr>
                      <m:t>表示</m:t>
                    </m:r>
                  </m:oMath>
                </a14:m>
                <a:r>
                  <a:rPr lang="zh-CN" altLang="en-US" dirty="0"/>
                  <a:t>卷积输出通道维度的注意力权重；</a:t>
                </a:r>
                <a:endParaRPr lang="en-US" altLang="zh-CN" dirty="0"/>
              </a:p>
              <a:p>
                <a:pPr>
                  <a:lnSpc>
                    <a:spcPct val="125000"/>
                  </a:lnSpc>
                </a:pP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m:rPr>
                            <m:sty m:val="p"/>
                          </m:rPr>
                          <a:rPr lang="en-US" altLang="zh-CN" i="1">
                            <a:latin typeface="Cambria Math" panose="02040503050406030204" pitchFamily="18" charset="0"/>
                          </a:rPr>
                          <m:t>k</m:t>
                        </m:r>
                      </m:sub>
                    </m:sSub>
                    <m:r>
                      <a:rPr lang="zh-CN" altLang="en-US" i="1">
                        <a:latin typeface="Cambria Math" panose="02040503050406030204" pitchFamily="18" charset="0"/>
                      </a:rPr>
                      <m:t>表示</m:t>
                    </m:r>
                  </m:oMath>
                </a14:m>
                <a:r>
                  <a:rPr lang="zh-CN" altLang="en-US" dirty="0"/>
                  <a:t>不同卷积核的权重；</a:t>
                </a:r>
              </a:p>
            </p:txBody>
          </p:sp>
        </mc:Choice>
        <mc:Fallback>
          <p:sp>
            <p:nvSpPr>
              <p:cNvPr id="6" name="文本框 5">
                <a:extLst>
                  <a:ext uri="{FF2B5EF4-FFF2-40B4-BE49-F238E27FC236}">
                    <a16:creationId xmlns:a16="http://schemas.microsoft.com/office/drawing/2014/main" id="{A6F3D1D2-A671-E7B1-E583-B6D68FBAAE30}"/>
                  </a:ext>
                </a:extLst>
              </p:cNvPr>
              <p:cNvSpPr txBox="1">
                <a:spLocks noRot="1" noChangeAspect="1" noMove="1" noResize="1" noEditPoints="1" noAdjustHandles="1" noChangeArrowheads="1" noChangeShapeType="1" noTextEdit="1"/>
              </p:cNvSpPr>
              <p:nvPr/>
            </p:nvSpPr>
            <p:spPr>
              <a:xfrm>
                <a:off x="8118498" y="2076440"/>
                <a:ext cx="3844168" cy="4568815"/>
              </a:xfrm>
              <a:prstGeom prst="rect">
                <a:avLst/>
              </a:prstGeom>
              <a:blipFill>
                <a:blip r:embed="rId3"/>
                <a:stretch>
                  <a:fillRect l="-1429" b="-1335"/>
                </a:stretch>
              </a:blipFill>
            </p:spPr>
            <p:txBody>
              <a:bodyPr/>
              <a:lstStyle/>
              <a:p>
                <a:r>
                  <a:rPr lang="zh-CN" altLang="en-US">
                    <a:noFill/>
                  </a:rPr>
                  <a:t> </a:t>
                </a:r>
              </a:p>
            </p:txBody>
          </p:sp>
        </mc:Fallback>
      </mc:AlternateContent>
      <p:sp>
        <p:nvSpPr>
          <p:cNvPr id="7" name="箭头: 右 6">
            <a:extLst>
              <a:ext uri="{FF2B5EF4-FFF2-40B4-BE49-F238E27FC236}">
                <a16:creationId xmlns:a16="http://schemas.microsoft.com/office/drawing/2014/main" id="{7D6F3E96-4388-0A9D-6115-C0D8E451F924}"/>
              </a:ext>
            </a:extLst>
          </p:cNvPr>
          <p:cNvSpPr/>
          <p:nvPr/>
        </p:nvSpPr>
        <p:spPr>
          <a:xfrm>
            <a:off x="7388352" y="4118458"/>
            <a:ext cx="409651" cy="387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786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CE9B7C2-CE00-5333-C3DC-1481F671E3E7}"/>
              </a:ext>
            </a:extLst>
          </p:cNvPr>
          <p:cNvPicPr>
            <a:picLocks noChangeAspect="1"/>
          </p:cNvPicPr>
          <p:nvPr/>
        </p:nvPicPr>
        <p:blipFill>
          <a:blip r:embed="rId2"/>
          <a:stretch>
            <a:fillRect/>
          </a:stretch>
        </p:blipFill>
        <p:spPr>
          <a:xfrm>
            <a:off x="1567525" y="918280"/>
            <a:ext cx="6493826" cy="2292320"/>
          </a:xfrm>
          <a:prstGeom prst="rect">
            <a:avLst/>
          </a:prstGeom>
        </p:spPr>
      </p:pic>
      <p:pic>
        <p:nvPicPr>
          <p:cNvPr id="7" name="图片 6">
            <a:extLst>
              <a:ext uri="{FF2B5EF4-FFF2-40B4-BE49-F238E27FC236}">
                <a16:creationId xmlns:a16="http://schemas.microsoft.com/office/drawing/2014/main" id="{ECDD7BF8-02DA-F81C-5C25-27F755761970}"/>
              </a:ext>
            </a:extLst>
          </p:cNvPr>
          <p:cNvPicPr>
            <a:picLocks noChangeAspect="1"/>
          </p:cNvPicPr>
          <p:nvPr/>
        </p:nvPicPr>
        <p:blipFill>
          <a:blip r:embed="rId3"/>
          <a:stretch>
            <a:fillRect/>
          </a:stretch>
        </p:blipFill>
        <p:spPr>
          <a:xfrm>
            <a:off x="1567525" y="3429000"/>
            <a:ext cx="5181866" cy="2101958"/>
          </a:xfrm>
          <a:prstGeom prst="rect">
            <a:avLst/>
          </a:prstGeom>
        </p:spPr>
      </p:pic>
      <p:pic>
        <p:nvPicPr>
          <p:cNvPr id="9" name="图片 8">
            <a:extLst>
              <a:ext uri="{FF2B5EF4-FFF2-40B4-BE49-F238E27FC236}">
                <a16:creationId xmlns:a16="http://schemas.microsoft.com/office/drawing/2014/main" id="{BDD8741B-C124-5EB7-8025-D9D151C3CF7D}"/>
              </a:ext>
            </a:extLst>
          </p:cNvPr>
          <p:cNvPicPr>
            <a:picLocks noChangeAspect="1"/>
          </p:cNvPicPr>
          <p:nvPr/>
        </p:nvPicPr>
        <p:blipFill>
          <a:blip r:embed="rId4"/>
          <a:stretch>
            <a:fillRect/>
          </a:stretch>
        </p:blipFill>
        <p:spPr>
          <a:xfrm>
            <a:off x="307677" y="5811915"/>
            <a:ext cx="11576645" cy="457223"/>
          </a:xfrm>
          <a:prstGeom prst="rect">
            <a:avLst/>
          </a:prstGeom>
        </p:spPr>
      </p:pic>
      <p:pic>
        <p:nvPicPr>
          <p:cNvPr id="11" name="图片 10">
            <a:extLst>
              <a:ext uri="{FF2B5EF4-FFF2-40B4-BE49-F238E27FC236}">
                <a16:creationId xmlns:a16="http://schemas.microsoft.com/office/drawing/2014/main" id="{AFFFB607-AD81-B768-1921-4364A84AA3D8}"/>
              </a:ext>
            </a:extLst>
          </p:cNvPr>
          <p:cNvPicPr>
            <a:picLocks noChangeAspect="1"/>
          </p:cNvPicPr>
          <p:nvPr/>
        </p:nvPicPr>
        <p:blipFill>
          <a:blip r:embed="rId5"/>
          <a:stretch>
            <a:fillRect/>
          </a:stretch>
        </p:blipFill>
        <p:spPr>
          <a:xfrm>
            <a:off x="7015028" y="4116492"/>
            <a:ext cx="4730993" cy="1346269"/>
          </a:xfrm>
          <a:prstGeom prst="rect">
            <a:avLst/>
          </a:prstGeom>
        </p:spPr>
      </p:pic>
    </p:spTree>
    <p:extLst>
      <p:ext uri="{BB962C8B-B14F-4D97-AF65-F5344CB8AC3E}">
        <p14:creationId xmlns:p14="http://schemas.microsoft.com/office/powerpoint/2010/main" val="606141871"/>
      </p:ext>
    </p:extLst>
  </p:cSld>
  <p:clrMapOvr>
    <a:masterClrMapping/>
  </p:clrMapOvr>
</p:sld>
</file>

<file path=ppt/theme/theme1.xml><?xml version="1.0" encoding="utf-8"?>
<a:theme xmlns:a="http://schemas.openxmlformats.org/drawingml/2006/main" name="HDOfficeLightV0">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图像分类1.pptx" id="{C66340EA-7EB5-42C5-8506-A566F0B48AD4}" vid="{C617A826-497F-440A-88C1-05C419F06A73}"/>
    </a:ext>
  </a:extLst>
</a:theme>
</file>

<file path=docProps/app.xml><?xml version="1.0" encoding="utf-8"?>
<Properties xmlns="http://schemas.openxmlformats.org/officeDocument/2006/extended-properties" xmlns:vt="http://schemas.openxmlformats.org/officeDocument/2006/docPropsVTypes">
  <Template>KeepTryingGo</Template>
  <TotalTime>1074</TotalTime>
  <Words>855</Words>
  <Application>Microsoft Office PowerPoint</Application>
  <PresentationFormat>宽屏</PresentationFormat>
  <Paragraphs>48</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-apple-system</vt:lpstr>
      <vt:lpstr>Cambria Math</vt:lpstr>
      <vt:lpstr>Constantia</vt:lpstr>
      <vt:lpstr>Franklin Gothic Book</vt:lpstr>
      <vt:lpstr>Times New Roman</vt:lpstr>
      <vt:lpstr>Wingdings</vt:lpstr>
      <vt:lpstr>Wingdings 2</vt:lpstr>
      <vt:lpstr>HDOfficeLightV0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196637235@qq.com</dc:creator>
  <cp:lastModifiedBy>TryingGo Keep</cp:lastModifiedBy>
  <cp:revision>35</cp:revision>
  <dcterms:created xsi:type="dcterms:W3CDTF">2024-08-19T12:57:14Z</dcterms:created>
  <dcterms:modified xsi:type="dcterms:W3CDTF">2024-08-20T06:55:59Z</dcterms:modified>
</cp:coreProperties>
</file>