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</p:sldIdLst>
  <p:sldSz cx="9144000" cy="6858000" type="screen4x3"/>
  <p:notesSz cx="9874250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 userDrawn="1">
          <p15:clr>
            <a:srgbClr val="A4A3A4"/>
          </p15:clr>
        </p15:guide>
        <p15:guide id="2" pos="31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SEUL" initials="H" lastIdx="1" clrIdx="0">
    <p:extLst>
      <p:ext uri="{19B8F6BF-5375-455C-9EA6-DF929625EA0E}">
        <p15:presenceInfo xmlns:p15="http://schemas.microsoft.com/office/powerpoint/2012/main" userId="HANSEU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83781" autoAdjust="0"/>
  </p:normalViewPr>
  <p:slideViewPr>
    <p:cSldViewPr>
      <p:cViewPr varScale="1">
        <p:scale>
          <a:sx n="75" d="100"/>
          <a:sy n="75" d="100"/>
        </p:scale>
        <p:origin x="1362" y="66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2140"/>
        <p:guide pos="31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9918" cy="341297"/>
          </a:xfrm>
          <a:prstGeom prst="rect">
            <a:avLst/>
          </a:prstGeom>
        </p:spPr>
        <p:txBody>
          <a:bodyPr vert="horz" lIns="91138" tIns="45568" rIns="91138" bIns="4556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1"/>
            <a:ext cx="4279918" cy="341297"/>
          </a:xfrm>
          <a:prstGeom prst="rect">
            <a:avLst/>
          </a:prstGeom>
        </p:spPr>
        <p:txBody>
          <a:bodyPr vert="horz" lIns="91138" tIns="45568" rIns="91138" bIns="45568" rtlCol="0"/>
          <a:lstStyle>
            <a:lvl1pPr algn="r">
              <a:defRPr sz="1200"/>
            </a:lvl1pPr>
          </a:lstStyle>
          <a:p>
            <a:fld id="{C9E7819E-E9F5-4B8B-9868-5F5A5294103D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378"/>
            <a:ext cx="4279918" cy="341297"/>
          </a:xfrm>
          <a:prstGeom prst="rect">
            <a:avLst/>
          </a:prstGeom>
        </p:spPr>
        <p:txBody>
          <a:bodyPr vert="horz" lIns="91138" tIns="45568" rIns="91138" bIns="4556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378"/>
            <a:ext cx="4279918" cy="341297"/>
          </a:xfrm>
          <a:prstGeom prst="rect">
            <a:avLst/>
          </a:prstGeom>
        </p:spPr>
        <p:txBody>
          <a:bodyPr vert="horz" lIns="91138" tIns="45568" rIns="91138" bIns="45568" rtlCol="0" anchor="b"/>
          <a:lstStyle>
            <a:lvl1pPr algn="r">
              <a:defRPr sz="1200"/>
            </a:lvl1pPr>
          </a:lstStyle>
          <a:p>
            <a:fld id="{B1F6DCD3-CC48-4804-B5CC-1E543C8F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520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2" cy="339884"/>
          </a:xfrm>
          <a:prstGeom prst="rect">
            <a:avLst/>
          </a:prstGeom>
        </p:spPr>
        <p:txBody>
          <a:bodyPr vert="horz" lIns="91138" tIns="45568" rIns="91138" bIns="45568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2" cy="339884"/>
          </a:xfrm>
          <a:prstGeom prst="rect">
            <a:avLst/>
          </a:prstGeom>
        </p:spPr>
        <p:txBody>
          <a:bodyPr vert="horz" lIns="91138" tIns="45568" rIns="91138" bIns="45568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2019-04-09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38" tIns="45568" rIns="91138" bIns="45568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138" tIns="45568" rIns="91138" bIns="45568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56613"/>
            <a:ext cx="4278842" cy="339884"/>
          </a:xfrm>
          <a:prstGeom prst="rect">
            <a:avLst/>
          </a:prstGeom>
        </p:spPr>
        <p:txBody>
          <a:bodyPr vert="horz" lIns="91138" tIns="45568" rIns="91138" bIns="45568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6" y="6456613"/>
            <a:ext cx="4278842" cy="339884"/>
          </a:xfrm>
          <a:prstGeom prst="rect">
            <a:avLst/>
          </a:prstGeom>
        </p:spPr>
        <p:txBody>
          <a:bodyPr vert="horz" lIns="91138" tIns="45568" rIns="91138" bIns="45568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88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1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8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6F2D3-5EBF-4646-8D54-57B4640E3544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3C06-01D0-4FD7-A36D-E12577D0C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95046-5271-4B15-989B-96D72EE80534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24567-5A97-401E-93F2-17881287B515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defRPr sz="1800" b="1" baseline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>
              <a:defRPr baseline="0">
                <a:latin typeface="Arial" pitchFamily="34" charset="0"/>
                <a:ea typeface="굴림" pitchFamily="50" charset="-127"/>
              </a:defRPr>
            </a:lvl2pPr>
            <a:lvl3pPr>
              <a:defRPr baseline="0">
                <a:latin typeface="Arial" pitchFamily="34" charset="0"/>
                <a:ea typeface="굴림" pitchFamily="50" charset="-127"/>
              </a:defRPr>
            </a:lvl3pPr>
            <a:lvl4pPr>
              <a:defRPr sz="1300" baseline="0">
                <a:latin typeface="Arial" pitchFamily="34" charset="0"/>
                <a:ea typeface="굴림" pitchFamily="50" charset="-127"/>
              </a:defRPr>
            </a:lvl4pPr>
            <a:lvl5pPr>
              <a:defRPr sz="1200" baseline="0">
                <a:latin typeface="Arial" pitchFamily="34" charset="0"/>
                <a:ea typeface="굴림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4DBE5-1AAB-4073-8700-02C47367F440}" type="datetime1">
              <a:rPr lang="ko-KR" altLang="en-US" smtClean="0"/>
              <a:t>2019-04-09</a:t>
            </a:fld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5A99-9812-4B35-BBF2-9B85D43CF9E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4F45F-C103-4E08-8BBE-EAF61B0B61CF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CAF61-8CD5-4A60-AB41-2967360CC1BF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723AE-EBAA-4690-9E20-01CF92B4CEBA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AA33C-300D-408A-A266-ECF02BDE4B14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98FFE-EAFB-42D5-A923-B4E6D9B65952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AC4B-0083-46A2-97CA-D105C9C8F893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7B01-EF36-44A9-930B-B4189E3B8FA8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191716-C440-472B-8838-6A0FA31B97EE}" type="datetime1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Machine Learning Laboratory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chive.ics.uci.edu/ml/datasets/statlog+(german+credit+data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en-US" altLang="ko-KR" sz="2800" dirty="0"/>
              <a:t>German Credit Data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38"/>
            <a:ext cx="6400800" cy="928687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/>
              <a:t>Pattern Recognition &amp; Machine Learning Laboratory</a:t>
            </a:r>
          </a:p>
          <a:p>
            <a:pPr>
              <a:defRPr lang="ko-KR" altLang="en-US"/>
            </a:pPr>
            <a:r>
              <a:rPr lang="en-US" altLang="ko-KR" dirty="0"/>
              <a:t> Han-</a:t>
            </a:r>
            <a:r>
              <a:rPr lang="en-US" altLang="ko-KR" dirty="0" err="1"/>
              <a:t>Seul</a:t>
            </a:r>
            <a:r>
              <a:rPr lang="en-US" altLang="ko-KR" dirty="0"/>
              <a:t> </a:t>
            </a:r>
            <a:r>
              <a:rPr lang="en-US" altLang="ko-KR" dirty="0" err="1"/>
              <a:t>Jeong</a:t>
            </a: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January 17, 2019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German Credit Data</a:t>
            </a:r>
          </a:p>
          <a:p>
            <a:r>
              <a:rPr lang="en-US" altLang="ko-KR" dirty="0"/>
              <a:t>Source</a:t>
            </a:r>
          </a:p>
          <a:p>
            <a:pPr lvl="1"/>
            <a:r>
              <a:rPr lang="en-US" altLang="ko-KR" dirty="0"/>
              <a:t>Professor Dr. Hans Hofmann  </a:t>
            </a:r>
            <a:br>
              <a:rPr lang="en-US" altLang="ko-KR" dirty="0"/>
            </a:br>
            <a:r>
              <a:rPr lang="en-US" altLang="ko-KR" dirty="0" err="1"/>
              <a:t>Institut</a:t>
            </a:r>
            <a:r>
              <a:rPr lang="en-US" altLang="ko-KR" dirty="0"/>
              <a:t> </a:t>
            </a:r>
            <a:r>
              <a:rPr lang="en-US" altLang="ko-KR" dirty="0" err="1"/>
              <a:t>f"ur</a:t>
            </a:r>
            <a:r>
              <a:rPr lang="en-US" altLang="ko-KR" dirty="0"/>
              <a:t> </a:t>
            </a:r>
            <a:r>
              <a:rPr lang="en-US" altLang="ko-KR" dirty="0" err="1"/>
              <a:t>Statistik</a:t>
            </a:r>
            <a:r>
              <a:rPr lang="en-US" altLang="ko-KR" dirty="0"/>
              <a:t> und "</a:t>
            </a:r>
            <a:r>
              <a:rPr lang="en-US" altLang="ko-KR" dirty="0" err="1"/>
              <a:t>Okonometrie</a:t>
            </a:r>
            <a:r>
              <a:rPr lang="en-US" altLang="ko-KR" dirty="0"/>
              <a:t>  </a:t>
            </a:r>
            <a:br>
              <a:rPr lang="en-US" altLang="ko-KR" dirty="0"/>
            </a:br>
            <a:r>
              <a:rPr lang="en-US" altLang="ko-KR" dirty="0" err="1"/>
              <a:t>Universit"at</a:t>
            </a:r>
            <a:r>
              <a:rPr lang="en-US" altLang="ko-KR" dirty="0"/>
              <a:t> Hamburg  </a:t>
            </a:r>
            <a:br>
              <a:rPr lang="en-US" altLang="ko-KR" dirty="0"/>
            </a:br>
            <a:r>
              <a:rPr lang="en-US" altLang="ko-KR" dirty="0"/>
              <a:t>FB </a:t>
            </a:r>
            <a:r>
              <a:rPr lang="en-US" altLang="ko-KR" dirty="0" err="1"/>
              <a:t>Wirtschaftswissenschaften</a:t>
            </a:r>
            <a:r>
              <a:rPr lang="en-US" altLang="ko-KR" dirty="0"/>
              <a:t>  </a:t>
            </a:r>
            <a:br>
              <a:rPr lang="en-US" altLang="ko-KR" dirty="0"/>
            </a:br>
            <a:r>
              <a:rPr lang="en-US" altLang="ko-KR" dirty="0"/>
              <a:t>Von-</a:t>
            </a:r>
            <a:r>
              <a:rPr lang="en-US" altLang="ko-KR" dirty="0" err="1"/>
              <a:t>Melle</a:t>
            </a:r>
            <a:r>
              <a:rPr lang="en-US" altLang="ko-KR" dirty="0"/>
              <a:t>-Park 5    </a:t>
            </a:r>
            <a:br>
              <a:rPr lang="en-US" altLang="ko-KR" dirty="0"/>
            </a:br>
            <a:r>
              <a:rPr lang="en-US" altLang="ko-KR" dirty="0"/>
              <a:t>2000 Hamburg 13 </a:t>
            </a:r>
            <a:endParaRPr lang="ko-KR" altLang="ko-KR" dirty="0"/>
          </a:p>
          <a:p>
            <a:r>
              <a:rPr lang="en-US" altLang="ko-KR" dirty="0"/>
              <a:t>Instances</a:t>
            </a:r>
          </a:p>
          <a:p>
            <a:pPr lvl="1"/>
            <a:r>
              <a:rPr lang="en-US" altLang="ko-KR" dirty="0"/>
              <a:t>1000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Attributes</a:t>
            </a:r>
          </a:p>
          <a:p>
            <a:pPr lvl="1"/>
            <a:r>
              <a:rPr lang="en-US" altLang="ko-KR" dirty="0"/>
              <a:t>A : 20</a:t>
            </a:r>
            <a:r>
              <a:rPr lang="ko-KR" altLang="en-US" dirty="0"/>
              <a:t>개</a:t>
            </a:r>
            <a:r>
              <a:rPr lang="en-US" altLang="ko-KR" dirty="0"/>
              <a:t> (7 numerical, 13 categorical)</a:t>
            </a:r>
          </a:p>
          <a:p>
            <a:pPr lvl="1"/>
            <a:r>
              <a:rPr lang="en-US" altLang="ko-KR" dirty="0"/>
              <a:t>B : 24</a:t>
            </a:r>
            <a:r>
              <a:rPr lang="ko-KR" altLang="en-US" dirty="0"/>
              <a:t>개 </a:t>
            </a:r>
            <a:r>
              <a:rPr lang="en-US" altLang="ko-KR" dirty="0"/>
              <a:t>(24 numerical)</a:t>
            </a:r>
          </a:p>
          <a:p>
            <a:r>
              <a:rPr lang="en-US" altLang="ko-KR" dirty="0"/>
              <a:t>Format</a:t>
            </a:r>
          </a:p>
          <a:p>
            <a:pPr lvl="1"/>
            <a:r>
              <a:rPr lang="en-US" altLang="ko-KR" dirty="0"/>
              <a:t>A : .data, B : .data-numeric</a:t>
            </a:r>
          </a:p>
          <a:p>
            <a:r>
              <a:rPr lang="en-US" altLang="ko-KR" dirty="0"/>
              <a:t>Additional Info</a:t>
            </a:r>
          </a:p>
          <a:p>
            <a:pPr lvl="1"/>
            <a:r>
              <a:rPr lang="en-US" altLang="ko-KR" dirty="0"/>
              <a:t>Cost matrix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010C24-8B73-471B-9943-68BD60E2053F}"/>
              </a:ext>
            </a:extLst>
          </p:cNvPr>
          <p:cNvGrpSpPr/>
          <p:nvPr/>
        </p:nvGrpSpPr>
        <p:grpSpPr>
          <a:xfrm>
            <a:off x="5004048" y="2780928"/>
            <a:ext cx="3981450" cy="3107432"/>
            <a:chOff x="5004048" y="2780928"/>
            <a:chExt cx="3981450" cy="310743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E3196BB-C573-4915-BEBD-53867F2C7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4048" y="2780928"/>
              <a:ext cx="3981450" cy="2819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8E5A84-E8BB-469B-8582-728ED8479791}"/>
                </a:ext>
              </a:extLst>
            </p:cNvPr>
            <p:cNvSpPr txBox="1"/>
            <p:nvPr/>
          </p:nvSpPr>
          <p:spPr>
            <a:xfrm>
              <a:off x="5292080" y="5600328"/>
              <a:ext cx="3391283" cy="288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Cost matrix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3FCDD9F-C962-47CC-8A76-D4D92B334B7A}"/>
              </a:ext>
            </a:extLst>
          </p:cNvPr>
          <p:cNvSpPr txBox="1"/>
          <p:nvPr/>
        </p:nvSpPr>
        <p:spPr>
          <a:xfrm>
            <a:off x="1439652" y="6360147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4"/>
              </a:rPr>
              <a:t>http://archive.ics.uci.edu/ml/datasets/statlog+(german+credit+data)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235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Compare A and B</a:t>
            </a:r>
          </a:p>
          <a:p>
            <a:pPr lvl="1"/>
            <a:r>
              <a:rPr lang="en-US" altLang="ko-KR" dirty="0"/>
              <a:t>A (left) and B (right)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E21279-A790-4024-9CF2-EA545993A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658" y="1874678"/>
            <a:ext cx="4214793" cy="33405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5A3836-1F89-4FC1-86E6-B4A605C6A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73" y="1874678"/>
            <a:ext cx="3871164" cy="33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0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Attribute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200" dirty="0"/>
              <a:t>Attribute 1:  (qualitative)</a:t>
            </a:r>
            <a:br>
              <a:rPr lang="en-US" altLang="ko-KR" sz="1200" dirty="0"/>
            </a:br>
            <a:r>
              <a:rPr lang="en-US" altLang="ko-KR" sz="1200" dirty="0"/>
              <a:t>	       </a:t>
            </a:r>
            <a:r>
              <a:rPr lang="en-US" altLang="ko-KR" sz="1200" dirty="0">
                <a:solidFill>
                  <a:srgbClr val="FF0000"/>
                </a:solidFill>
              </a:rPr>
              <a:t>Status of existing checking account</a:t>
            </a:r>
            <a:br>
              <a:rPr lang="en-US" altLang="ko-KR" sz="1200" dirty="0"/>
            </a:br>
            <a:r>
              <a:rPr lang="en-US" altLang="ko-KR" sz="1200" dirty="0"/>
              <a:t>               A11 :      ... &lt;    0 DM</a:t>
            </a:r>
            <a:br>
              <a:rPr lang="en-US" altLang="ko-KR" sz="1200" dirty="0"/>
            </a:br>
            <a:r>
              <a:rPr lang="en-US" altLang="ko-KR" sz="1200" dirty="0"/>
              <a:t>	  A12 : 0 &lt;= ... &lt;  200 DM</a:t>
            </a:r>
            <a:br>
              <a:rPr lang="en-US" altLang="ko-KR" sz="1200" dirty="0"/>
            </a:br>
            <a:r>
              <a:rPr lang="en-US" altLang="ko-KR" sz="1200" dirty="0"/>
              <a:t>	  A13 :      ... &gt;= 200 DM / salary assignments for at least 1 year</a:t>
            </a:r>
            <a:br>
              <a:rPr lang="en-US" altLang="ko-KR" sz="1200" dirty="0"/>
            </a:br>
            <a:r>
              <a:rPr lang="en-US" altLang="ko-KR" sz="1200" dirty="0"/>
              <a:t>               A14 : no checking account</a:t>
            </a:r>
            <a:br>
              <a:rPr lang="en-US" altLang="ko-KR" sz="1200" dirty="0"/>
            </a:br>
            <a:r>
              <a:rPr lang="en-US" altLang="ko-KR" sz="1200" dirty="0"/>
              <a:t>Attribute 2:  (numerical)</a:t>
            </a:r>
            <a:br>
              <a:rPr lang="en-US" altLang="ko-KR" sz="1200" dirty="0"/>
            </a:br>
            <a:r>
              <a:rPr lang="en-US" altLang="ko-KR" sz="1200" dirty="0"/>
              <a:t>	</a:t>
            </a:r>
            <a:r>
              <a:rPr lang="en-US" altLang="ko-KR" sz="1200" dirty="0">
                <a:solidFill>
                  <a:srgbClr val="FF0000"/>
                </a:solidFill>
              </a:rPr>
              <a:t>      Duration in month</a:t>
            </a:r>
            <a:br>
              <a:rPr lang="en-US" altLang="ko-KR" sz="1200" dirty="0"/>
            </a:br>
            <a:r>
              <a:rPr lang="en-US" altLang="ko-KR" sz="1200" dirty="0"/>
              <a:t>Attribute 3:  (qualitative)</a:t>
            </a:r>
            <a:br>
              <a:rPr lang="en-US" altLang="ko-KR" sz="1200" dirty="0"/>
            </a:br>
            <a:r>
              <a:rPr lang="en-US" altLang="ko-KR" sz="1200" dirty="0"/>
              <a:t>	</a:t>
            </a:r>
            <a:r>
              <a:rPr lang="en-US" altLang="ko-KR" sz="1200" dirty="0">
                <a:solidFill>
                  <a:srgbClr val="FF0000"/>
                </a:solidFill>
              </a:rPr>
              <a:t>      Credit history</a:t>
            </a:r>
            <a:br>
              <a:rPr lang="en-US" altLang="ko-KR" sz="1200" dirty="0"/>
            </a:br>
            <a:r>
              <a:rPr lang="en-US" altLang="ko-KR" sz="1200" dirty="0"/>
              <a:t>	 A30 : no credits taken/ all credits paid back duly</a:t>
            </a:r>
            <a:br>
              <a:rPr lang="en-US" altLang="ko-KR" sz="1200" dirty="0"/>
            </a:br>
            <a:r>
              <a:rPr lang="en-US" altLang="ko-KR" sz="1200" dirty="0"/>
              <a:t>              A31 : all credits at this bank paid back duly</a:t>
            </a:r>
            <a:br>
              <a:rPr lang="en-US" altLang="ko-KR" sz="1200" dirty="0"/>
            </a:br>
            <a:r>
              <a:rPr lang="en-US" altLang="ko-KR" sz="1200" dirty="0"/>
              <a:t>	 A32 : existing credits paid back duly till now</a:t>
            </a:r>
            <a:br>
              <a:rPr lang="en-US" altLang="ko-KR" sz="1200" dirty="0"/>
            </a:br>
            <a:r>
              <a:rPr lang="en-US" altLang="ko-KR" sz="1200" dirty="0"/>
              <a:t>              A33 : delay in paying off in the past</a:t>
            </a:r>
            <a:br>
              <a:rPr lang="en-US" altLang="ko-KR" sz="1200" dirty="0"/>
            </a:br>
            <a:r>
              <a:rPr lang="en-US" altLang="ko-KR" sz="1200" dirty="0"/>
              <a:t>	 A34 : critical account / other credits existing (not at this bank)</a:t>
            </a:r>
            <a:br>
              <a:rPr lang="en-US" altLang="ko-KR" sz="1200" dirty="0"/>
            </a:br>
            <a:r>
              <a:rPr lang="en-US" altLang="ko-KR" sz="1200" dirty="0"/>
              <a:t>Attribute 4:  (qualitative)</a:t>
            </a:r>
            <a:br>
              <a:rPr lang="en-US" altLang="ko-KR" sz="1200" dirty="0"/>
            </a:br>
            <a:r>
              <a:rPr lang="en-US" altLang="ko-KR" sz="1200" dirty="0"/>
              <a:t>	</a:t>
            </a:r>
            <a:r>
              <a:rPr lang="en-US" altLang="ko-KR" sz="1200" dirty="0">
                <a:solidFill>
                  <a:srgbClr val="FF0000"/>
                </a:solidFill>
              </a:rPr>
              <a:t>      Purpose</a:t>
            </a:r>
            <a:br>
              <a:rPr lang="en-US" altLang="ko-KR" sz="1200" dirty="0"/>
            </a:br>
            <a:r>
              <a:rPr lang="en-US" altLang="ko-KR" sz="1200" dirty="0"/>
              <a:t>	      A40 : car (new)</a:t>
            </a:r>
            <a:br>
              <a:rPr lang="en-US" altLang="ko-KR" sz="1200" dirty="0"/>
            </a:br>
            <a:r>
              <a:rPr lang="en-US" altLang="ko-KR" sz="1200" dirty="0"/>
              <a:t>	      A41 : car (used)</a:t>
            </a:r>
            <a:br>
              <a:rPr lang="en-US" altLang="ko-KR" sz="1200" dirty="0"/>
            </a:br>
            <a:r>
              <a:rPr lang="en-US" altLang="ko-KR" sz="1200" dirty="0"/>
              <a:t>	      A42 : furniture/equipment</a:t>
            </a:r>
            <a:br>
              <a:rPr lang="en-US" altLang="ko-KR" sz="1200" dirty="0"/>
            </a:br>
            <a:r>
              <a:rPr lang="en-US" altLang="ko-KR" sz="1200" dirty="0"/>
              <a:t>	      A43 : radio/television</a:t>
            </a:r>
            <a:br>
              <a:rPr lang="en-US" altLang="ko-KR" sz="1200" dirty="0"/>
            </a:br>
            <a:r>
              <a:rPr lang="en-US" altLang="ko-KR" sz="1200" dirty="0"/>
              <a:t>	      A44 : domestic appliances</a:t>
            </a:r>
            <a:br>
              <a:rPr lang="en-US" altLang="ko-KR" sz="1200" dirty="0"/>
            </a:br>
            <a:r>
              <a:rPr lang="en-US" altLang="ko-KR" sz="1200" dirty="0"/>
              <a:t>	      A45 : repairs</a:t>
            </a:r>
            <a:br>
              <a:rPr lang="en-US" altLang="ko-KR" sz="1200" dirty="0"/>
            </a:br>
            <a:r>
              <a:rPr lang="en-US" altLang="ko-KR" sz="1200" dirty="0"/>
              <a:t>	      A46 : education</a:t>
            </a:r>
            <a:br>
              <a:rPr lang="en-US" altLang="ko-KR" sz="1200" dirty="0"/>
            </a:br>
            <a:r>
              <a:rPr lang="en-US" altLang="ko-KR" sz="1200" dirty="0"/>
              <a:t>	      A47 : (vacation - does not exist?)</a:t>
            </a:r>
            <a:br>
              <a:rPr lang="en-US" altLang="ko-KR" sz="1200" dirty="0"/>
            </a:br>
            <a:r>
              <a:rPr lang="en-US" altLang="ko-KR" sz="1200" dirty="0"/>
              <a:t>	      A48 : retraining</a:t>
            </a:r>
            <a:br>
              <a:rPr lang="en-US" altLang="ko-KR" sz="1200" dirty="0"/>
            </a:br>
            <a:r>
              <a:rPr lang="en-US" altLang="ko-KR" sz="1200" dirty="0"/>
              <a:t>	      A49 : business</a:t>
            </a:r>
            <a:br>
              <a:rPr lang="en-US" altLang="ko-KR" sz="1200" dirty="0"/>
            </a:br>
            <a:r>
              <a:rPr lang="en-US" altLang="ko-KR" sz="1200" dirty="0"/>
              <a:t>	      A410 : others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178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Attribute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200" dirty="0"/>
              <a:t>Attribute 5:  (numerical)</a:t>
            </a:r>
            <a:br>
              <a:rPr lang="en-US" altLang="ko-KR" sz="1200" dirty="0"/>
            </a:br>
            <a:r>
              <a:rPr lang="en-US" altLang="ko-KR" sz="1200" dirty="0"/>
              <a:t>	      </a:t>
            </a:r>
            <a:r>
              <a:rPr lang="en-US" altLang="ko-KR" sz="1200" dirty="0">
                <a:solidFill>
                  <a:srgbClr val="FF0000"/>
                </a:solidFill>
              </a:rPr>
              <a:t>Credit amount</a:t>
            </a:r>
            <a:br>
              <a:rPr lang="en-US" altLang="ko-KR" sz="1200" dirty="0"/>
            </a:br>
            <a:r>
              <a:rPr lang="en-US" altLang="ko-KR" sz="1200" dirty="0" err="1"/>
              <a:t>Attibute</a:t>
            </a:r>
            <a:r>
              <a:rPr lang="en-US" altLang="ko-KR" sz="1200" dirty="0"/>
              <a:t> 6:  (qualitative)</a:t>
            </a:r>
            <a:br>
              <a:rPr lang="en-US" altLang="ko-KR" sz="1200" dirty="0"/>
            </a:br>
            <a:r>
              <a:rPr lang="en-US" altLang="ko-KR" sz="1200" dirty="0"/>
              <a:t>	      </a:t>
            </a:r>
            <a:r>
              <a:rPr lang="en-US" altLang="ko-KR" sz="1200" dirty="0">
                <a:solidFill>
                  <a:srgbClr val="FF0000"/>
                </a:solidFill>
              </a:rPr>
              <a:t>Savings account/bonds</a:t>
            </a:r>
            <a:br>
              <a:rPr lang="en-US" altLang="ko-KR" sz="1200" dirty="0"/>
            </a:br>
            <a:r>
              <a:rPr lang="en-US" altLang="ko-KR" sz="1200" dirty="0"/>
              <a:t>	      A61 :          ... &lt;  100 DM</a:t>
            </a:r>
            <a:br>
              <a:rPr lang="en-US" altLang="ko-KR" sz="1200" dirty="0"/>
            </a:br>
            <a:r>
              <a:rPr lang="en-US" altLang="ko-KR" sz="1200" dirty="0"/>
              <a:t>	      A62 :   100 &lt;= ... &lt;  500 DM</a:t>
            </a:r>
            <a:br>
              <a:rPr lang="en-US" altLang="ko-KR" sz="1200" dirty="0"/>
            </a:br>
            <a:r>
              <a:rPr lang="en-US" altLang="ko-KR" sz="1200" dirty="0"/>
              <a:t>	      A63 :   500 &lt;= ... &lt; 1000 DM</a:t>
            </a:r>
            <a:br>
              <a:rPr lang="en-US" altLang="ko-KR" sz="1200" dirty="0"/>
            </a:br>
            <a:r>
              <a:rPr lang="en-US" altLang="ko-KR" sz="1200" dirty="0"/>
              <a:t>	      A64 :          .. &gt;= 1000 DM</a:t>
            </a:r>
            <a:br>
              <a:rPr lang="en-US" altLang="ko-KR" sz="1200" dirty="0"/>
            </a:br>
            <a:r>
              <a:rPr lang="en-US" altLang="ko-KR" sz="1200" dirty="0"/>
              <a:t>                   A65 :   unknown/ no savings account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Attribute 7:  (qualitative)</a:t>
            </a:r>
            <a:br>
              <a:rPr lang="en-US" altLang="ko-KR" sz="1200" dirty="0"/>
            </a:br>
            <a:r>
              <a:rPr lang="en-US" altLang="ko-KR" sz="1200" dirty="0"/>
              <a:t>	      </a:t>
            </a:r>
            <a:r>
              <a:rPr lang="en-US" altLang="ko-KR" sz="1200" dirty="0">
                <a:solidFill>
                  <a:srgbClr val="FF0000"/>
                </a:solidFill>
              </a:rPr>
              <a:t>Present employment since</a:t>
            </a:r>
            <a:br>
              <a:rPr lang="en-US" altLang="ko-KR" sz="1200" dirty="0"/>
            </a:br>
            <a:r>
              <a:rPr lang="en-US" altLang="ko-KR" sz="1200" dirty="0"/>
              <a:t>	      A71 : unemployed</a:t>
            </a:r>
            <a:br>
              <a:rPr lang="en-US" altLang="ko-KR" sz="1200" dirty="0"/>
            </a:br>
            <a:r>
              <a:rPr lang="en-US" altLang="ko-KR" sz="1200" dirty="0"/>
              <a:t>	      A72 :       ... &lt; 1 year</a:t>
            </a:r>
            <a:br>
              <a:rPr lang="en-US" altLang="ko-KR" sz="1200" dirty="0"/>
            </a:br>
            <a:r>
              <a:rPr lang="en-US" altLang="ko-KR" sz="1200" dirty="0"/>
              <a:t>	      A73 : 1  &lt;= ... &lt; 4 years  </a:t>
            </a:r>
            <a:br>
              <a:rPr lang="en-US" altLang="ko-KR" sz="1200" dirty="0"/>
            </a:br>
            <a:r>
              <a:rPr lang="en-US" altLang="ko-KR" sz="1200" dirty="0"/>
              <a:t>	      A74 : 4  &lt;= ... &lt; 7 years</a:t>
            </a:r>
            <a:br>
              <a:rPr lang="en-US" altLang="ko-KR" sz="1200" dirty="0"/>
            </a:br>
            <a:r>
              <a:rPr lang="en-US" altLang="ko-KR" sz="1200" dirty="0"/>
              <a:t>	      A75 :       .. &gt;= 7 years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Attribute 8:  (numerical)</a:t>
            </a:r>
            <a:br>
              <a:rPr lang="en-US" altLang="ko-KR" sz="1200" dirty="0"/>
            </a:br>
            <a:r>
              <a:rPr lang="en-US" altLang="ko-KR" sz="1200" dirty="0"/>
              <a:t>	      </a:t>
            </a:r>
            <a:r>
              <a:rPr lang="en-US" altLang="ko-KR" sz="1200" dirty="0">
                <a:solidFill>
                  <a:srgbClr val="FF0000"/>
                </a:solidFill>
              </a:rPr>
              <a:t>Installment rate in percentage of disposable income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Attribute 9:  (qualitative)</a:t>
            </a:r>
            <a:br>
              <a:rPr lang="en-US" altLang="ko-KR" sz="1200" dirty="0"/>
            </a:br>
            <a:r>
              <a:rPr lang="en-US" altLang="ko-KR" sz="1200" dirty="0"/>
              <a:t>	</a:t>
            </a:r>
            <a:r>
              <a:rPr lang="en-US" altLang="ko-KR" sz="1200" dirty="0">
                <a:solidFill>
                  <a:srgbClr val="FF0000"/>
                </a:solidFill>
              </a:rPr>
              <a:t>      Personal status and sex</a:t>
            </a:r>
            <a:br>
              <a:rPr lang="en-US" altLang="ko-KR" sz="1200" dirty="0"/>
            </a:br>
            <a:r>
              <a:rPr lang="en-US" altLang="ko-KR" sz="1200" dirty="0"/>
              <a:t>	      A91 : male   : divorced/separated</a:t>
            </a:r>
            <a:br>
              <a:rPr lang="en-US" altLang="ko-KR" sz="1200" dirty="0"/>
            </a:br>
            <a:r>
              <a:rPr lang="en-US" altLang="ko-KR" sz="1200" dirty="0"/>
              <a:t>	      A92 : female : divorced/separated/married</a:t>
            </a:r>
            <a:br>
              <a:rPr lang="en-US" altLang="ko-KR" sz="1200" dirty="0"/>
            </a:br>
            <a:r>
              <a:rPr lang="en-US" altLang="ko-KR" sz="1200" dirty="0"/>
              <a:t>                   A93 : male   : single</a:t>
            </a:r>
            <a:br>
              <a:rPr lang="en-US" altLang="ko-KR" sz="1200" dirty="0"/>
            </a:br>
            <a:r>
              <a:rPr lang="en-US" altLang="ko-KR" sz="1200" dirty="0"/>
              <a:t>	      A94 : male   : married/widowed</a:t>
            </a:r>
            <a:br>
              <a:rPr lang="en-US" altLang="ko-KR" sz="1200" dirty="0"/>
            </a:br>
            <a:r>
              <a:rPr lang="en-US" altLang="ko-KR" sz="1200" dirty="0"/>
              <a:t>	      A95 : female : single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725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Attribute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200" dirty="0"/>
              <a:t>Attribute 10: (qualitative)</a:t>
            </a:r>
            <a:br>
              <a:rPr lang="en-US" altLang="ko-KR" sz="1200" dirty="0"/>
            </a:br>
            <a:r>
              <a:rPr lang="en-US" altLang="ko-KR" sz="1200" dirty="0"/>
              <a:t>	      </a:t>
            </a:r>
            <a:r>
              <a:rPr lang="en-US" altLang="ko-KR" sz="1200" dirty="0">
                <a:solidFill>
                  <a:srgbClr val="FF0000"/>
                </a:solidFill>
              </a:rPr>
              <a:t>Other debtors / guarantors</a:t>
            </a:r>
            <a:br>
              <a:rPr lang="en-US" altLang="ko-KR" sz="1200" dirty="0"/>
            </a:br>
            <a:r>
              <a:rPr lang="en-US" altLang="ko-KR" sz="1200" dirty="0"/>
              <a:t>	      A101 : none</a:t>
            </a:r>
            <a:br>
              <a:rPr lang="en-US" altLang="ko-KR" sz="1200" dirty="0"/>
            </a:br>
            <a:r>
              <a:rPr lang="en-US" altLang="ko-KR" sz="1200" dirty="0"/>
              <a:t>	      A102 : co-applicant</a:t>
            </a:r>
            <a:br>
              <a:rPr lang="en-US" altLang="ko-KR" sz="1200" dirty="0"/>
            </a:br>
            <a:r>
              <a:rPr lang="en-US" altLang="ko-KR" sz="1200" dirty="0"/>
              <a:t>	      A103 : guarantor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Attribute 11: (numerical)</a:t>
            </a:r>
            <a:br>
              <a:rPr lang="en-US" altLang="ko-KR" sz="1200" dirty="0"/>
            </a:br>
            <a:r>
              <a:rPr lang="en-US" altLang="ko-KR" sz="1200" dirty="0"/>
              <a:t>	      </a:t>
            </a:r>
            <a:r>
              <a:rPr lang="en-US" altLang="ko-KR" sz="1200" dirty="0">
                <a:solidFill>
                  <a:srgbClr val="FF0000"/>
                </a:solidFill>
              </a:rPr>
              <a:t>Present residence since</a:t>
            </a:r>
            <a:br>
              <a:rPr lang="en-US" altLang="ko-KR" sz="1200" dirty="0"/>
            </a:br>
            <a:r>
              <a:rPr lang="en-US" altLang="ko-KR" sz="1200" dirty="0"/>
              <a:t>Attribute 12: (qualitative)</a:t>
            </a:r>
            <a:br>
              <a:rPr lang="en-US" altLang="ko-KR" sz="1200" dirty="0"/>
            </a:br>
            <a:r>
              <a:rPr lang="en-US" altLang="ko-KR" sz="1200" dirty="0"/>
              <a:t>	</a:t>
            </a:r>
            <a:r>
              <a:rPr lang="en-US" altLang="ko-KR" sz="1200" dirty="0">
                <a:solidFill>
                  <a:srgbClr val="FF0000"/>
                </a:solidFill>
              </a:rPr>
              <a:t>      Property</a:t>
            </a:r>
            <a:br>
              <a:rPr lang="en-US" altLang="ko-KR" sz="1200" dirty="0"/>
            </a:br>
            <a:r>
              <a:rPr lang="en-US" altLang="ko-KR" sz="1200" dirty="0"/>
              <a:t>	      A121 : real estate</a:t>
            </a:r>
            <a:br>
              <a:rPr lang="en-US" altLang="ko-KR" sz="1200" dirty="0"/>
            </a:br>
            <a:r>
              <a:rPr lang="en-US" altLang="ko-KR" sz="1200" dirty="0"/>
              <a:t>	      A122 : if not A121 : building society savings agreement/ life insurance</a:t>
            </a:r>
            <a:br>
              <a:rPr lang="en-US" altLang="ko-KR" sz="1200" dirty="0"/>
            </a:br>
            <a:r>
              <a:rPr lang="en-US" altLang="ko-KR" sz="1200" dirty="0"/>
              <a:t>                   A123 : if not A121/A122 : car or other, not in attribute 6</a:t>
            </a:r>
            <a:br>
              <a:rPr lang="en-US" altLang="ko-KR" sz="1200" dirty="0"/>
            </a:br>
            <a:r>
              <a:rPr lang="en-US" altLang="ko-KR" sz="1200" dirty="0"/>
              <a:t>	      A124 : unknown / no property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Attribute 13: (numerical)</a:t>
            </a:r>
            <a:br>
              <a:rPr lang="en-US" altLang="ko-KR" sz="1200" dirty="0"/>
            </a:br>
            <a:r>
              <a:rPr lang="en-US" altLang="ko-KR" sz="1200" dirty="0"/>
              <a:t>	      </a:t>
            </a:r>
            <a:r>
              <a:rPr lang="en-US" altLang="ko-KR" sz="1200" dirty="0">
                <a:solidFill>
                  <a:srgbClr val="FF0000"/>
                </a:solidFill>
              </a:rPr>
              <a:t>Age in years</a:t>
            </a:r>
            <a:br>
              <a:rPr lang="en-US" altLang="ko-KR" sz="1200" dirty="0"/>
            </a:br>
            <a:r>
              <a:rPr lang="en-US" altLang="ko-KR" sz="1200" dirty="0"/>
              <a:t>Attribute 14: (qualitative)</a:t>
            </a:r>
            <a:br>
              <a:rPr lang="en-US" altLang="ko-KR" sz="1200" dirty="0"/>
            </a:br>
            <a:r>
              <a:rPr lang="en-US" altLang="ko-KR" sz="1200" dirty="0"/>
              <a:t>	      </a:t>
            </a:r>
            <a:r>
              <a:rPr lang="en-US" altLang="ko-KR" sz="1200" dirty="0">
                <a:solidFill>
                  <a:srgbClr val="FF0000"/>
                </a:solidFill>
              </a:rPr>
              <a:t>Other installment plans 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/>
              <a:t>	      A141 : bank</a:t>
            </a:r>
            <a:br>
              <a:rPr lang="en-US" altLang="ko-KR" sz="1200" dirty="0"/>
            </a:br>
            <a:r>
              <a:rPr lang="en-US" altLang="ko-KR" sz="1200" dirty="0"/>
              <a:t>	      A142 : stores</a:t>
            </a:r>
            <a:br>
              <a:rPr lang="en-US" altLang="ko-KR" sz="1200" dirty="0"/>
            </a:br>
            <a:r>
              <a:rPr lang="en-US" altLang="ko-KR" sz="1200" dirty="0"/>
              <a:t>	      A143 : none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Attribute 15: (qualitative)</a:t>
            </a:r>
            <a:br>
              <a:rPr lang="en-US" altLang="ko-KR" sz="1200" dirty="0"/>
            </a:br>
            <a:r>
              <a:rPr lang="en-US" altLang="ko-KR" sz="1200" dirty="0"/>
              <a:t>	      </a:t>
            </a:r>
            <a:r>
              <a:rPr lang="en-US" altLang="ko-KR" sz="1200" dirty="0">
                <a:solidFill>
                  <a:srgbClr val="FF0000"/>
                </a:solidFill>
              </a:rPr>
              <a:t>Housing</a:t>
            </a:r>
            <a:br>
              <a:rPr lang="en-US" altLang="ko-KR" sz="1200" dirty="0"/>
            </a:br>
            <a:r>
              <a:rPr lang="en-US" altLang="ko-KR" sz="1200" dirty="0"/>
              <a:t>	      A151 : rent</a:t>
            </a:r>
            <a:br>
              <a:rPr lang="en-US" altLang="ko-KR" sz="1200" dirty="0"/>
            </a:br>
            <a:r>
              <a:rPr lang="en-US" altLang="ko-KR" sz="1200" dirty="0"/>
              <a:t>	      A152 : own</a:t>
            </a:r>
            <a:br>
              <a:rPr lang="en-US" altLang="ko-KR" sz="1200" dirty="0"/>
            </a:br>
            <a:r>
              <a:rPr lang="en-US" altLang="ko-KR" sz="1200" dirty="0"/>
              <a:t>	      A153 : for free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13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Attribute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200" dirty="0"/>
          </a:p>
          <a:p>
            <a:r>
              <a:rPr lang="en-US" altLang="ko-KR" sz="1200" dirty="0"/>
              <a:t>Attribute 16: (numerical)</a:t>
            </a:r>
            <a:br>
              <a:rPr lang="en-US" altLang="ko-KR" sz="1200" dirty="0"/>
            </a:br>
            <a:r>
              <a:rPr lang="en-US" altLang="ko-KR" sz="1200" dirty="0"/>
              <a:t>              </a:t>
            </a:r>
            <a:r>
              <a:rPr lang="en-US" altLang="ko-KR" sz="1200" dirty="0">
                <a:solidFill>
                  <a:srgbClr val="FF0000"/>
                </a:solidFill>
              </a:rPr>
              <a:t>Number of existing credits at this bank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Attribute 17: (qualitative)</a:t>
            </a:r>
            <a:br>
              <a:rPr lang="en-US" altLang="ko-KR" sz="1200" dirty="0"/>
            </a:br>
            <a:r>
              <a:rPr lang="en-US" altLang="ko-KR" sz="1200" dirty="0"/>
              <a:t>	      </a:t>
            </a:r>
            <a:r>
              <a:rPr lang="en-US" altLang="ko-KR" sz="1200" dirty="0">
                <a:solidFill>
                  <a:srgbClr val="FF0000"/>
                </a:solidFill>
              </a:rPr>
              <a:t>Job</a:t>
            </a:r>
            <a:br>
              <a:rPr lang="en-US" altLang="ko-KR" sz="1200" dirty="0"/>
            </a:br>
            <a:r>
              <a:rPr lang="en-US" altLang="ko-KR" sz="1200" dirty="0"/>
              <a:t>	      A171 : unemployed/ unskilled  - non-resident</a:t>
            </a:r>
            <a:br>
              <a:rPr lang="en-US" altLang="ko-KR" sz="1200" dirty="0"/>
            </a:br>
            <a:r>
              <a:rPr lang="en-US" altLang="ko-KR" sz="1200" dirty="0"/>
              <a:t>	      A172 : unskilled - resident</a:t>
            </a:r>
            <a:br>
              <a:rPr lang="en-US" altLang="ko-KR" sz="1200" dirty="0"/>
            </a:br>
            <a:r>
              <a:rPr lang="en-US" altLang="ko-KR" sz="1200" dirty="0"/>
              <a:t>	      A173 : skilled employee / official</a:t>
            </a:r>
            <a:br>
              <a:rPr lang="en-US" altLang="ko-KR" sz="1200" dirty="0"/>
            </a:br>
            <a:r>
              <a:rPr lang="en-US" altLang="ko-KR" sz="1200" dirty="0"/>
              <a:t>	      A174 : management/ self-employed/</a:t>
            </a:r>
            <a:br>
              <a:rPr lang="en-US" altLang="ko-KR" sz="1200" dirty="0"/>
            </a:br>
            <a:r>
              <a:rPr lang="en-US" altLang="ko-KR" sz="1200" dirty="0"/>
              <a:t>		     highly qualified employee/ officer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Attribute 18: (numerical)</a:t>
            </a:r>
            <a:br>
              <a:rPr lang="en-US" altLang="ko-KR" sz="1200" dirty="0"/>
            </a:br>
            <a:r>
              <a:rPr lang="en-US" altLang="ko-KR" sz="1200" dirty="0"/>
              <a:t>	      </a:t>
            </a:r>
            <a:r>
              <a:rPr lang="en-US" altLang="ko-KR" sz="1200" dirty="0">
                <a:solidFill>
                  <a:srgbClr val="FF0000"/>
                </a:solidFill>
              </a:rPr>
              <a:t>Number of people being liable to provide maintenance for</a:t>
            </a:r>
            <a:br>
              <a:rPr lang="en-US" altLang="ko-KR" sz="1200" dirty="0">
                <a:solidFill>
                  <a:srgbClr val="FF0000"/>
                </a:solidFill>
              </a:rPr>
            </a:b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/>
              <a:t>Attribute 19: (qualitative)</a:t>
            </a:r>
            <a:br>
              <a:rPr lang="en-US" altLang="ko-KR" sz="1200" dirty="0"/>
            </a:br>
            <a:r>
              <a:rPr lang="en-US" altLang="ko-KR" sz="1200" dirty="0"/>
              <a:t>	      </a:t>
            </a:r>
            <a:r>
              <a:rPr lang="en-US" altLang="ko-KR" sz="1200" dirty="0">
                <a:solidFill>
                  <a:srgbClr val="FF0000"/>
                </a:solidFill>
              </a:rPr>
              <a:t>Telephone</a:t>
            </a:r>
            <a:br>
              <a:rPr lang="en-US" altLang="ko-KR" sz="1200" dirty="0"/>
            </a:br>
            <a:r>
              <a:rPr lang="en-US" altLang="ko-KR" sz="1200" dirty="0"/>
              <a:t>	      A191 : none</a:t>
            </a:r>
            <a:br>
              <a:rPr lang="en-US" altLang="ko-KR" sz="1200" dirty="0"/>
            </a:br>
            <a:r>
              <a:rPr lang="en-US" altLang="ko-KR" sz="1200" dirty="0"/>
              <a:t>	      A192 : yes, registered under the customers name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Attribute 20: (qualitative)</a:t>
            </a:r>
            <a:br>
              <a:rPr lang="en-US" altLang="ko-KR" sz="1200" dirty="0"/>
            </a:br>
            <a:r>
              <a:rPr lang="en-US" altLang="ko-KR" sz="1200" dirty="0"/>
              <a:t>	      </a:t>
            </a:r>
            <a:r>
              <a:rPr lang="en-US" altLang="ko-KR" sz="1200" dirty="0">
                <a:solidFill>
                  <a:srgbClr val="FF0000"/>
                </a:solidFill>
              </a:rPr>
              <a:t>foreign worker</a:t>
            </a:r>
            <a:br>
              <a:rPr lang="en-US" altLang="ko-KR" sz="1200" dirty="0"/>
            </a:br>
            <a:r>
              <a:rPr lang="en-US" altLang="ko-KR" sz="1200" dirty="0"/>
              <a:t>	      A201 : yes</a:t>
            </a:r>
            <a:br>
              <a:rPr lang="en-US" altLang="ko-KR" sz="1200" dirty="0"/>
            </a:br>
            <a:r>
              <a:rPr lang="en-US" altLang="ko-KR" sz="1200" dirty="0"/>
              <a:t>	      A202 : no</a:t>
            </a:r>
            <a:br>
              <a:rPr lang="en-US" altLang="ko-KR" sz="1200" dirty="0"/>
            </a:br>
            <a:endParaRPr lang="ko-KR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0315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28698</TotalTime>
  <Words>100</Words>
  <Application>Microsoft Office PowerPoint</Application>
  <PresentationFormat>화면 슬라이드 쇼(4:3)</PresentationFormat>
  <Paragraphs>34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Monotype Sorts</vt:lpstr>
      <vt:lpstr>굴림</vt:lpstr>
      <vt:lpstr>맑은 고딕</vt:lpstr>
      <vt:lpstr>Arial</vt:lpstr>
      <vt:lpstr>Arial Black</vt:lpstr>
      <vt:lpstr>Times New Roman</vt:lpstr>
      <vt:lpstr>Wingdings</vt:lpstr>
      <vt:lpstr>Template_CVPR_office2007_by_MS</vt:lpstr>
      <vt:lpstr>German Credit Data</vt:lpstr>
      <vt:lpstr>Overall description</vt:lpstr>
      <vt:lpstr>Introduction</vt:lpstr>
      <vt:lpstr>Attribute Description</vt:lpstr>
      <vt:lpstr>Attribute Description</vt:lpstr>
      <vt:lpstr>Attribute Description</vt:lpstr>
      <vt:lpstr>Attribute Description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hanseul</cp:lastModifiedBy>
  <cp:revision>375</cp:revision>
  <cp:lastPrinted>2019-01-17T02:10:18Z</cp:lastPrinted>
  <dcterms:created xsi:type="dcterms:W3CDTF">2014-03-28T01:54:29Z</dcterms:created>
  <dcterms:modified xsi:type="dcterms:W3CDTF">2019-04-09T02:15:37Z</dcterms:modified>
</cp:coreProperties>
</file>