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Gill Sans"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Qq8p6zfbKeo7cdLMycJL02Fjf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C0395A-9842-42C8-B4D9-9EC4036B6AB2}">
  <a:tblStyle styleId="{A3C0395A-9842-42C8-B4D9-9EC4036B6AB2}"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0F7"/>
          </a:solidFill>
        </a:fill>
      </a:tcStyle>
    </a:wholeTbl>
    <a:band1H>
      <a:tcTxStyle/>
      <a:tcStyle>
        <a:tcBdr/>
        <a:fill>
          <a:solidFill>
            <a:srgbClr val="CDDFEF"/>
          </a:solidFill>
        </a:fill>
      </a:tcStyle>
    </a:band1H>
    <a:band2H>
      <a:tcTxStyle/>
      <a:tcStyle>
        <a:tcBdr/>
      </a:tcStyle>
    </a:band2H>
    <a:band1V>
      <a:tcTxStyle/>
      <a:tcStyle>
        <a:tcBdr/>
        <a:fill>
          <a:solidFill>
            <a:srgbClr val="CDDFEF"/>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customschemas.google.com/relationships/presentationmetadata" Target="meta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12"/>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7" name="Google Shape;17;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Gill Sans"/>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0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85" name="Google Shape;8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86" name="Google Shape;8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body" idx="1"/>
          </p:nvPr>
        </p:nvSpPr>
        <p:spPr>
          <a:xfrm rot="5400000">
            <a:off x="4269976" y="-1352783"/>
            <a:ext cx="3652047" cy="11029616"/>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2" name="Google Shape;92;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Gill Sans"/>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9" name="Google Shape;99;p2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Gill Sans"/>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a:spLocks noGrp="1"/>
          </p:cNvSpPr>
          <p:nvPr>
            <p:ph type="pic" idx="2"/>
          </p:nvPr>
        </p:nvSpPr>
        <p:spPr>
          <a:xfrm>
            <a:off x="447817" y="641350"/>
            <a:ext cx="11290859" cy="3651249"/>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32" name="Google Shape;32;p13"/>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33" name="Google Shape;33;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4"/>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0" name="Google Shape;40;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6" name="Google Shape;46;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53" name="Google Shape;53;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9" name="Google Shape;59;p16"/>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0" name="Google Shape;60;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6" name="Google Shape;66;p1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7" name="Google Shape;67;p1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8" name="Google Shape;68;p1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9" name="Google Shape;69;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2800"/>
              <a:buFont typeface="Gill Sans"/>
              <a:buNone/>
              <a:defRPr sz="28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0"/>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FEFEFE"/>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FEFEFE"/>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FEFEFE"/>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9pPr>
          </a:lstStyle>
          <a:p>
            <a:endParaRPr/>
          </a:p>
        </p:txBody>
      </p:sp>
      <p:sp>
        <p:nvSpPr>
          <p:cNvPr id="8" name="Google Shape;8;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EFEFE"/>
                </a:solidFill>
                <a:latin typeface="Gill Sans"/>
                <a:ea typeface="Gill Sans"/>
                <a:cs typeface="Gill Sans"/>
                <a:sym typeface="Gill Sans"/>
              </a:defRPr>
            </a:lvl1pPr>
            <a:lvl2pPr marL="0" marR="0" lvl="1" indent="0" algn="r" rtl="0">
              <a:spcBef>
                <a:spcPts val="0"/>
              </a:spcBef>
              <a:buNone/>
              <a:defRPr sz="900" b="0" i="0" u="none" strike="noStrike" cap="none">
                <a:solidFill>
                  <a:srgbClr val="FEFEFE"/>
                </a:solidFill>
                <a:latin typeface="Gill Sans"/>
                <a:ea typeface="Gill Sans"/>
                <a:cs typeface="Gill Sans"/>
                <a:sym typeface="Gill Sans"/>
              </a:defRPr>
            </a:lvl2pPr>
            <a:lvl3pPr marL="0" marR="0" lvl="2" indent="0" algn="r" rtl="0">
              <a:spcBef>
                <a:spcPts val="0"/>
              </a:spcBef>
              <a:buNone/>
              <a:defRPr sz="900" b="0" i="0" u="none" strike="noStrike" cap="none">
                <a:solidFill>
                  <a:srgbClr val="FEFEFE"/>
                </a:solidFill>
                <a:latin typeface="Gill Sans"/>
                <a:ea typeface="Gill Sans"/>
                <a:cs typeface="Gill Sans"/>
                <a:sym typeface="Gill Sans"/>
              </a:defRPr>
            </a:lvl3pPr>
            <a:lvl4pPr marL="0" marR="0" lvl="3" indent="0" algn="r" rtl="0">
              <a:spcBef>
                <a:spcPts val="0"/>
              </a:spcBef>
              <a:buNone/>
              <a:defRPr sz="900" b="0" i="0" u="none" strike="noStrike" cap="none">
                <a:solidFill>
                  <a:srgbClr val="FEFEFE"/>
                </a:solidFill>
                <a:latin typeface="Gill Sans"/>
                <a:ea typeface="Gill Sans"/>
                <a:cs typeface="Gill Sans"/>
                <a:sym typeface="Gill Sans"/>
              </a:defRPr>
            </a:lvl4pPr>
            <a:lvl5pPr marL="0" marR="0" lvl="4" indent="0" algn="r" rtl="0">
              <a:spcBef>
                <a:spcPts val="0"/>
              </a:spcBef>
              <a:buNone/>
              <a:defRPr sz="900" b="0" i="0" u="none" strike="noStrike" cap="none">
                <a:solidFill>
                  <a:srgbClr val="FEFEFE"/>
                </a:solidFill>
                <a:latin typeface="Gill Sans"/>
                <a:ea typeface="Gill Sans"/>
                <a:cs typeface="Gill Sans"/>
                <a:sym typeface="Gill Sans"/>
              </a:defRPr>
            </a:lvl5pPr>
            <a:lvl6pPr marL="0" marR="0" lvl="5" indent="0" algn="r" rtl="0">
              <a:spcBef>
                <a:spcPts val="0"/>
              </a:spcBef>
              <a:buNone/>
              <a:defRPr sz="900" b="0" i="0" u="none" strike="noStrike" cap="none">
                <a:solidFill>
                  <a:srgbClr val="FEFEFE"/>
                </a:solidFill>
                <a:latin typeface="Gill Sans"/>
                <a:ea typeface="Gill Sans"/>
                <a:cs typeface="Gill Sans"/>
                <a:sym typeface="Gill Sans"/>
              </a:defRPr>
            </a:lvl6pPr>
            <a:lvl7pPr marL="0" marR="0" lvl="6" indent="0" algn="r" rtl="0">
              <a:spcBef>
                <a:spcPts val="0"/>
              </a:spcBef>
              <a:buNone/>
              <a:defRPr sz="900" b="0" i="0" u="none" strike="noStrike" cap="none">
                <a:solidFill>
                  <a:srgbClr val="FEFEFE"/>
                </a:solidFill>
                <a:latin typeface="Gill Sans"/>
                <a:ea typeface="Gill Sans"/>
                <a:cs typeface="Gill Sans"/>
                <a:sym typeface="Gill Sans"/>
              </a:defRPr>
            </a:lvl7pPr>
            <a:lvl8pPr marL="0" marR="0" lvl="7" indent="0" algn="r" rtl="0">
              <a:spcBef>
                <a:spcPts val="0"/>
              </a:spcBef>
              <a:buNone/>
              <a:defRPr sz="900" b="0" i="0" u="none" strike="noStrike" cap="none">
                <a:solidFill>
                  <a:srgbClr val="FEFEFE"/>
                </a:solidFill>
                <a:latin typeface="Gill Sans"/>
                <a:ea typeface="Gill Sans"/>
                <a:cs typeface="Gill Sans"/>
                <a:sym typeface="Gill Sans"/>
              </a:defRPr>
            </a:lvl8pPr>
            <a:lvl9pPr marL="0" marR="0" lvl="8" indent="0" algn="r" rtl="0">
              <a:spcBef>
                <a:spcPts val="0"/>
              </a:spcBef>
              <a:buNone/>
              <a:defRPr sz="900" b="0" i="0" u="none" strike="noStrike" cap="none">
                <a:solidFill>
                  <a:srgbClr val="FEFEF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0"/>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9"/>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Gill Sans"/>
              <a:buNone/>
              <a:defRPr sz="28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9"/>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23" name="Google Shape;23;p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4" name="Google Shape;24;p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5" name="Google Shape;25;p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Gill Sans"/>
                <a:ea typeface="Gill Sans"/>
                <a:cs typeface="Gill Sans"/>
                <a:sym typeface="Gill Sans"/>
              </a:defRPr>
            </a:lvl1pPr>
            <a:lvl2pPr marL="0" marR="0" lvl="1" indent="0" algn="r" rtl="0">
              <a:spcBef>
                <a:spcPts val="0"/>
              </a:spcBef>
              <a:buNone/>
              <a:defRPr sz="900" b="0" i="0" u="none" strike="noStrike" cap="none">
                <a:solidFill>
                  <a:srgbClr val="3F3F3F"/>
                </a:solidFill>
                <a:latin typeface="Gill Sans"/>
                <a:ea typeface="Gill Sans"/>
                <a:cs typeface="Gill Sans"/>
                <a:sym typeface="Gill Sans"/>
              </a:defRPr>
            </a:lvl2pPr>
            <a:lvl3pPr marL="0" marR="0" lvl="2" indent="0" algn="r" rtl="0">
              <a:spcBef>
                <a:spcPts val="0"/>
              </a:spcBef>
              <a:buNone/>
              <a:defRPr sz="900" b="0" i="0" u="none" strike="noStrike" cap="none">
                <a:solidFill>
                  <a:srgbClr val="3F3F3F"/>
                </a:solidFill>
                <a:latin typeface="Gill Sans"/>
                <a:ea typeface="Gill Sans"/>
                <a:cs typeface="Gill Sans"/>
                <a:sym typeface="Gill Sans"/>
              </a:defRPr>
            </a:lvl3pPr>
            <a:lvl4pPr marL="0" marR="0" lvl="3" indent="0" algn="r" rtl="0">
              <a:spcBef>
                <a:spcPts val="0"/>
              </a:spcBef>
              <a:buNone/>
              <a:defRPr sz="900" b="0" i="0" u="none" strike="noStrike" cap="none">
                <a:solidFill>
                  <a:srgbClr val="3F3F3F"/>
                </a:solidFill>
                <a:latin typeface="Gill Sans"/>
                <a:ea typeface="Gill Sans"/>
                <a:cs typeface="Gill Sans"/>
                <a:sym typeface="Gill Sans"/>
              </a:defRPr>
            </a:lvl4pPr>
            <a:lvl5pPr marL="0" marR="0" lvl="4" indent="0" algn="r" rtl="0">
              <a:spcBef>
                <a:spcPts val="0"/>
              </a:spcBef>
              <a:buNone/>
              <a:defRPr sz="900" b="0" i="0" u="none" strike="noStrike" cap="none">
                <a:solidFill>
                  <a:srgbClr val="3F3F3F"/>
                </a:solidFill>
                <a:latin typeface="Gill Sans"/>
                <a:ea typeface="Gill Sans"/>
                <a:cs typeface="Gill Sans"/>
                <a:sym typeface="Gill Sans"/>
              </a:defRPr>
            </a:lvl5pPr>
            <a:lvl6pPr marL="0" marR="0" lvl="5" indent="0" algn="r" rtl="0">
              <a:spcBef>
                <a:spcPts val="0"/>
              </a:spcBef>
              <a:buNone/>
              <a:defRPr sz="900" b="0" i="0" u="none" strike="noStrike" cap="none">
                <a:solidFill>
                  <a:srgbClr val="3F3F3F"/>
                </a:solidFill>
                <a:latin typeface="Gill Sans"/>
                <a:ea typeface="Gill Sans"/>
                <a:cs typeface="Gill Sans"/>
                <a:sym typeface="Gill Sans"/>
              </a:defRPr>
            </a:lvl6pPr>
            <a:lvl7pPr marL="0" marR="0" lvl="6" indent="0" algn="r" rtl="0">
              <a:spcBef>
                <a:spcPts val="0"/>
              </a:spcBef>
              <a:buNone/>
              <a:defRPr sz="900" b="0" i="0" u="none" strike="noStrike" cap="none">
                <a:solidFill>
                  <a:srgbClr val="3F3F3F"/>
                </a:solidFill>
                <a:latin typeface="Gill Sans"/>
                <a:ea typeface="Gill Sans"/>
                <a:cs typeface="Gill Sans"/>
                <a:sym typeface="Gill Sans"/>
              </a:defRPr>
            </a:lvl7pPr>
            <a:lvl8pPr marL="0" marR="0" lvl="7" indent="0" algn="r" rtl="0">
              <a:spcBef>
                <a:spcPts val="0"/>
              </a:spcBef>
              <a:buNone/>
              <a:defRPr sz="900" b="0" i="0" u="none" strike="noStrike" cap="none">
                <a:solidFill>
                  <a:srgbClr val="3F3F3F"/>
                </a:solidFill>
                <a:latin typeface="Gill Sans"/>
                <a:ea typeface="Gill Sans"/>
                <a:cs typeface="Gill Sans"/>
                <a:sym typeface="Gill Sans"/>
              </a:defRPr>
            </a:lvl8pPr>
            <a:lvl9pPr marL="0" marR="0" lvl="8" indent="0" algn="r" rtl="0">
              <a:spcBef>
                <a:spcPts val="0"/>
              </a:spcBef>
              <a:buNone/>
              <a:defRPr sz="900" b="0" i="0" u="none" strike="noStrike" cap="none">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9"/>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9"/>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9"/>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8"/>
        <p:cNvGrpSpPr/>
        <p:nvPr/>
      </p:nvGrpSpPr>
      <p:grpSpPr>
        <a:xfrm>
          <a:off x="0" y="0"/>
          <a:ext cx="0" cy="0"/>
          <a:chOff x="0" y="0"/>
          <a:chExt cx="0" cy="0"/>
        </a:xfrm>
      </p:grpSpPr>
      <p:sp>
        <p:nvSpPr>
          <p:cNvPr id="109" name="Google Shape;109;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0" y="0"/>
            <a:ext cx="12192000" cy="6858000"/>
          </a:xfrm>
          <a:prstGeom prst="rect">
            <a:avLst/>
          </a:prstGeom>
          <a:solidFill>
            <a:srgbClr val="3C47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4" name="Google Shape;114;p1"/>
          <p:cNvSpPr txBox="1">
            <a:spLocks noGrp="1"/>
          </p:cNvSpPr>
          <p:nvPr>
            <p:ph type="title"/>
          </p:nvPr>
        </p:nvSpPr>
        <p:spPr>
          <a:xfrm>
            <a:off x="783771" y="1066800"/>
            <a:ext cx="5727760" cy="47244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FFFFFF"/>
              </a:buClr>
              <a:buSzPts val="6600"/>
              <a:buFont typeface="Gill Sans"/>
              <a:buNone/>
            </a:pPr>
            <a:r>
              <a:rPr lang="en-US" sz="6600" b="0" cap="none" dirty="0">
                <a:solidFill>
                  <a:srgbClr val="FFFFFF"/>
                </a:solidFill>
                <a:latin typeface="Calibri" panose="020F0502020204030204" pitchFamily="34" charset="0"/>
                <a:cs typeface="Calibri" panose="020F0502020204030204" pitchFamily="34" charset="0"/>
                <a:sym typeface="Gill Sans"/>
              </a:rPr>
              <a:t>FINAL</a:t>
            </a:r>
            <a:br>
              <a:rPr lang="en-US" sz="6600" b="0" cap="none" dirty="0">
                <a:solidFill>
                  <a:srgbClr val="FFFFFF"/>
                </a:solidFill>
                <a:latin typeface="Calibri" panose="020F0502020204030204" pitchFamily="34" charset="0"/>
                <a:cs typeface="Calibri" panose="020F0502020204030204" pitchFamily="34" charset="0"/>
                <a:sym typeface="Gill Sans"/>
              </a:rPr>
            </a:br>
            <a:r>
              <a:rPr lang="en-US" sz="6600" b="0" cap="none" dirty="0">
                <a:solidFill>
                  <a:srgbClr val="FFFFFF"/>
                </a:solidFill>
                <a:latin typeface="Calibri" panose="020F0502020204030204" pitchFamily="34" charset="0"/>
                <a:cs typeface="Calibri" panose="020F0502020204030204" pitchFamily="34" charset="0"/>
                <a:sym typeface="Gill Sans"/>
              </a:rPr>
              <a:t> PROJECT TEMPLATE</a:t>
            </a:r>
            <a:endParaRPr dirty="0">
              <a:latin typeface="Calibri" panose="020F0502020204030204" pitchFamily="34" charset="0"/>
              <a:cs typeface="Calibri" panose="020F0502020204030204" pitchFamily="34" charset="0"/>
            </a:endParaRPr>
          </a:p>
        </p:txBody>
      </p:sp>
      <p:sp>
        <p:nvSpPr>
          <p:cNvPr id="115" name="Google Shape;115;p1"/>
          <p:cNvSpPr/>
          <p:nvPr/>
        </p:nvSpPr>
        <p:spPr>
          <a:xfrm rot="-5400000">
            <a:off x="5171433" y="3396996"/>
            <a:ext cx="3703320"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4" name="Google Shape;124;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Gill Sans"/>
              <a:buNone/>
            </a:pPr>
            <a:r>
              <a:rPr lang="en-US" sz="2800" b="0" cap="none" dirty="0">
                <a:solidFill>
                  <a:srgbClr val="FFFEFF"/>
                </a:solidFill>
                <a:latin typeface="Calibri" panose="020F0502020204030204" pitchFamily="34" charset="0"/>
                <a:cs typeface="Calibri" panose="020F0502020204030204" pitchFamily="34" charset="0"/>
                <a:sym typeface="Gill Sans"/>
              </a:rPr>
              <a:t>THREAT SUMMARY</a:t>
            </a:r>
            <a:endParaRPr dirty="0">
              <a:latin typeface="Calibri" panose="020F0502020204030204" pitchFamily="34" charset="0"/>
              <a:cs typeface="Calibri" panose="020F0502020204030204" pitchFamily="34" charset="0"/>
            </a:endParaRPr>
          </a:p>
        </p:txBody>
      </p:sp>
      <p:sp>
        <p:nvSpPr>
          <p:cNvPr id="129" name="Google Shape;129;p2"/>
          <p:cNvSpPr txBox="1">
            <a:spLocks noGrp="1"/>
          </p:cNvSpPr>
          <p:nvPr>
            <p:ph type="body" idx="1"/>
          </p:nvPr>
        </p:nvSpPr>
        <p:spPr>
          <a:xfrm>
            <a:off x="4534935" y="597643"/>
            <a:ext cx="6725899" cy="5718315"/>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latin typeface="Calibri" panose="020F0502020204030204" pitchFamily="34" charset="0"/>
                <a:cs typeface="Calibri" panose="020F0502020204030204" pitchFamily="34" charset="0"/>
              </a:rPr>
              <a:t>Summary of Situation</a:t>
            </a:r>
            <a:r>
              <a:rPr lang="en-US" dirty="0">
                <a:latin typeface="Calibri" panose="020F0502020204030204" pitchFamily="34" charset="0"/>
                <a:cs typeface="Calibri" panose="020F0502020204030204" pitchFamily="34" charset="0"/>
              </a:rPr>
              <a:t>:  In hospitals A, B and C a message has popped up. The message indicates that all the personal files are encrypted by the attacker and will only be decrypted and released only when they pay some ransom. In this case the ransom is bitcoins. It is indicated that the incident has started with a user in the technology department opening an email attachment resource. This incident has not yet been seen in Hospital X.</a:t>
            </a:r>
          </a:p>
          <a:p>
            <a:pPr marL="0" lvl="0" indent="-93472" algn="l" rtl="0">
              <a:lnSpc>
                <a:spcPct val="100000"/>
              </a:lnSpc>
              <a:spcBef>
                <a:spcPts val="0"/>
              </a:spcBef>
              <a:spcAft>
                <a:spcPts val="0"/>
              </a:spcAft>
              <a:buSzPts val="1472"/>
              <a:buFont typeface="Noto Sans Symbols"/>
              <a:buChar char="◼"/>
            </a:pPr>
            <a:r>
              <a:rPr lang="en-US" b="1" dirty="0">
                <a:latin typeface="Calibri" panose="020F0502020204030204" pitchFamily="34" charset="0"/>
                <a:cs typeface="Calibri" panose="020F0502020204030204" pitchFamily="34" charset="0"/>
              </a:rPr>
              <a:t>Asset: </a:t>
            </a:r>
            <a:r>
              <a:rPr lang="en-US" dirty="0">
                <a:latin typeface="Calibri" panose="020F0502020204030204" pitchFamily="34" charset="0"/>
                <a:cs typeface="Calibri" panose="020F0502020204030204" pitchFamily="34" charset="0"/>
              </a:rPr>
              <a:t>Personal Documents.</a:t>
            </a:r>
          </a:p>
          <a:p>
            <a:pPr marL="0" lvl="0" indent="-93472" algn="l" rtl="0">
              <a:lnSpc>
                <a:spcPct val="100000"/>
              </a:lnSpc>
              <a:spcBef>
                <a:spcPts val="0"/>
              </a:spcBef>
              <a:spcAft>
                <a:spcPts val="0"/>
              </a:spcAft>
              <a:buSzPts val="1472"/>
              <a:buFont typeface="Noto Sans Symbols"/>
              <a:buChar char="◼"/>
            </a:pPr>
            <a:r>
              <a:rPr lang="en-US" b="1" dirty="0">
                <a:latin typeface="Calibri" panose="020F0502020204030204" pitchFamily="34" charset="0"/>
                <a:cs typeface="Calibri" panose="020F0502020204030204" pitchFamily="34" charset="0"/>
              </a:rPr>
              <a:t>Impact: </a:t>
            </a:r>
            <a:r>
              <a:rPr lang="en-US" dirty="0">
                <a:latin typeface="Calibri" panose="020F0502020204030204" pitchFamily="34" charset="0"/>
                <a:cs typeface="Calibri" panose="020F0502020204030204" pitchFamily="34" charset="0"/>
              </a:rPr>
              <a:t>Confidentiality, Integrity and Availability.</a:t>
            </a:r>
          </a:p>
          <a:p>
            <a:pPr marL="0" lvl="0" indent="-93472" algn="l" rtl="0">
              <a:lnSpc>
                <a:spcPct val="100000"/>
              </a:lnSpc>
              <a:spcBef>
                <a:spcPts val="0"/>
              </a:spcBef>
              <a:spcAft>
                <a:spcPts val="0"/>
              </a:spcAft>
              <a:buSzPts val="1472"/>
              <a:buFont typeface="Noto Sans Symbols"/>
              <a:buChar char="◼"/>
            </a:pPr>
            <a:r>
              <a:rPr lang="en-US" b="1" dirty="0">
                <a:latin typeface="Calibri" panose="020F0502020204030204" pitchFamily="34" charset="0"/>
                <a:cs typeface="Calibri" panose="020F0502020204030204" pitchFamily="34" charset="0"/>
              </a:rPr>
              <a:t>Threat Actor: </a:t>
            </a:r>
            <a:r>
              <a:rPr lang="en-US" dirty="0">
                <a:latin typeface="Calibri" panose="020F0502020204030204" pitchFamily="34" charset="0"/>
                <a:cs typeface="Calibri" panose="020F0502020204030204" pitchFamily="34" charset="0"/>
              </a:rPr>
              <a:t>External threat actors here include an attacker (cyber-criminals) that carried out an attack for financial reasons. Potential Internal Threat Actor could be the employee that opened the email attachment with an intention to cause harm and is financial motivated.</a:t>
            </a:r>
          </a:p>
          <a:p>
            <a:pPr marL="0" lvl="0" indent="-93472" algn="l" rtl="0">
              <a:lnSpc>
                <a:spcPct val="100000"/>
              </a:lnSpc>
              <a:spcBef>
                <a:spcPts val="0"/>
              </a:spcBef>
              <a:spcAft>
                <a:spcPts val="0"/>
              </a:spcAft>
              <a:buSzPts val="1472"/>
              <a:buFont typeface="Noto Sans Symbols"/>
              <a:buChar char="◼"/>
            </a:pPr>
            <a:r>
              <a:rPr lang="en-US" b="1" dirty="0">
                <a:latin typeface="Calibri" panose="020F0502020204030204" pitchFamily="34" charset="0"/>
                <a:cs typeface="Calibri" panose="020F0502020204030204" pitchFamily="34" charset="0"/>
              </a:rPr>
              <a:t>Threat Actor Motivation: </a:t>
            </a:r>
            <a:r>
              <a:rPr lang="en-US" dirty="0">
                <a:latin typeface="Calibri" panose="020F0502020204030204" pitchFamily="34" charset="0"/>
                <a:cs typeface="Calibri" panose="020F0502020204030204" pitchFamily="34" charset="0"/>
              </a:rPr>
              <a:t>Employees who are unhappy with the organization and seek to retaliate often through digital resources and exploitation. There could also be individuals who are terminated but steal data as they are leaving or have access after their separation from the company.</a:t>
            </a:r>
          </a:p>
          <a:p>
            <a:pPr marL="0" lvl="0" indent="-93472" algn="l" rtl="0">
              <a:lnSpc>
                <a:spcPct val="100000"/>
              </a:lnSpc>
              <a:spcBef>
                <a:spcPts val="0"/>
              </a:spcBef>
              <a:spcAft>
                <a:spcPts val="0"/>
              </a:spcAft>
              <a:buSzPts val="1472"/>
              <a:buFont typeface="Noto Sans Symbols"/>
              <a:buChar char="◼"/>
            </a:pPr>
            <a:r>
              <a:rPr lang="en-US" b="1" dirty="0">
                <a:latin typeface="Calibri" panose="020F0502020204030204" pitchFamily="34" charset="0"/>
                <a:cs typeface="Calibri" panose="020F0502020204030204" pitchFamily="34" charset="0"/>
              </a:rPr>
              <a:t>Common Threat Actor Techniques:</a:t>
            </a:r>
          </a:p>
          <a:p>
            <a:pPr marL="457200" lvl="1" indent="-93472">
              <a:spcBef>
                <a:spcPts val="0"/>
              </a:spcBef>
              <a:buSzPts val="1472"/>
              <a:buFont typeface="Noto Sans Symbols"/>
              <a:buChar char="◼"/>
            </a:pPr>
            <a:r>
              <a:rPr lang="en-US" sz="1600" b="1" dirty="0">
                <a:latin typeface="Calibri" panose="020F0502020204030204" pitchFamily="34" charset="0"/>
                <a:cs typeface="Calibri" panose="020F0502020204030204" pitchFamily="34" charset="0"/>
              </a:rPr>
              <a:t>Intentional Threats – </a:t>
            </a:r>
            <a:r>
              <a:rPr lang="en-US" sz="1600" dirty="0">
                <a:latin typeface="Calibri" panose="020F0502020204030204" pitchFamily="34" charset="0"/>
                <a:cs typeface="Calibri" panose="020F0502020204030204" pitchFamily="34" charset="0"/>
              </a:rPr>
              <a:t>Techniques like Phishing, Spear Phishing used by attackers to acquire sensitive data through an email attachment</a:t>
            </a:r>
          </a:p>
          <a:p>
            <a:pPr marL="457200" lvl="1" indent="-93472">
              <a:spcBef>
                <a:spcPts val="0"/>
              </a:spcBef>
              <a:buSzPts val="1472"/>
              <a:buFont typeface="Noto Sans Symbols"/>
              <a:buChar char="◼"/>
            </a:pPr>
            <a:r>
              <a:rPr lang="en-US" sz="1600" b="1" dirty="0">
                <a:latin typeface="Calibri" panose="020F0502020204030204" pitchFamily="34" charset="0"/>
                <a:cs typeface="Calibri" panose="020F0502020204030204" pitchFamily="34" charset="0"/>
              </a:rPr>
              <a:t>Unintentional threats – </a:t>
            </a:r>
            <a:r>
              <a:rPr lang="en-US" sz="1600" dirty="0">
                <a:latin typeface="Calibri" panose="020F0502020204030204" pitchFamily="34" charset="0"/>
                <a:cs typeface="Calibri" panose="020F0502020204030204" pitchFamily="34" charset="0"/>
              </a:rPr>
              <a:t>Could be caused by victims like the employees who are security unaware and are victims to social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98322" y="58993"/>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Gill Sans"/>
              <a:ea typeface="Gill Sans"/>
              <a:cs typeface="Gill Sans"/>
              <a:sym typeface="Gill Sans"/>
            </a:endParaRPr>
          </a:p>
        </p:txBody>
      </p:sp>
      <p:sp>
        <p:nvSpPr>
          <p:cNvPr id="138" name="Google Shape;138;p3"/>
          <p:cNvSpPr txBox="1">
            <a:spLocks noGrp="1"/>
          </p:cNvSpPr>
          <p:nvPr>
            <p:ph type="title"/>
          </p:nvPr>
        </p:nvSpPr>
        <p:spPr>
          <a:xfrm>
            <a:off x="581193" y="702156"/>
            <a:ext cx="4076153" cy="183456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Calibri" panose="020F0502020204030204" pitchFamily="34" charset="0"/>
                <a:cs typeface="Calibri" panose="020F0502020204030204" pitchFamily="34" charset="0"/>
                <a:sym typeface="Gill Sans"/>
              </a:rPr>
              <a:t>VULNERABILITY SCANNING TARGETS</a:t>
            </a:r>
            <a:endParaRPr dirty="0">
              <a:latin typeface="Calibri" panose="020F0502020204030204" pitchFamily="34" charset="0"/>
              <a:cs typeface="Calibri" panose="020F0502020204030204" pitchFamily="34" charset="0"/>
            </a:endParaRPr>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txBox="1">
            <a:spLocks noGrp="1"/>
          </p:cNvSpPr>
          <p:nvPr>
            <p:ph type="body" idx="1"/>
          </p:nvPr>
        </p:nvSpPr>
        <p:spPr>
          <a:xfrm>
            <a:off x="4776743" y="702157"/>
            <a:ext cx="6484091" cy="2129534"/>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latin typeface="Calibri" panose="020F0502020204030204" pitchFamily="34" charset="0"/>
                <a:cs typeface="Calibri" panose="020F0502020204030204" pitchFamily="34" charset="0"/>
              </a:rPr>
              <a:t>Summary of scan targets:</a:t>
            </a:r>
            <a:endParaRPr dirty="0">
              <a:latin typeface="Calibri" panose="020F0502020204030204" pitchFamily="34" charset="0"/>
              <a:cs typeface="Calibri" panose="020F0502020204030204" pitchFamily="34" charset="0"/>
            </a:endParaRPr>
          </a:p>
          <a:p>
            <a:pPr marL="457200" lvl="1" indent="-70104" algn="l" rtl="0">
              <a:spcBef>
                <a:spcPts val="840"/>
              </a:spcBef>
              <a:spcAft>
                <a:spcPts val="0"/>
              </a:spcAft>
              <a:buSzPts val="1104"/>
              <a:buFont typeface="Noto Sans Symbols"/>
              <a:buChar char="◼"/>
            </a:pPr>
            <a:r>
              <a:rPr lang="en-US" sz="1600" dirty="0">
                <a:latin typeface="Calibri" panose="020F0502020204030204" pitchFamily="34" charset="0"/>
                <a:cs typeface="Calibri" panose="020F0502020204030204" pitchFamily="34" charset="0"/>
              </a:rPr>
              <a:t>Number of devices scanned: 1</a:t>
            </a:r>
            <a:endParaRPr sz="1600" dirty="0">
              <a:latin typeface="Calibri" panose="020F0502020204030204" pitchFamily="34" charset="0"/>
              <a:cs typeface="Calibri" panose="020F0502020204030204" pitchFamily="34" charset="0"/>
            </a:endParaRPr>
          </a:p>
          <a:p>
            <a:pPr marL="457200" lvl="1" indent="-70104" algn="l" rtl="0">
              <a:spcBef>
                <a:spcPts val="840"/>
              </a:spcBef>
              <a:spcAft>
                <a:spcPts val="0"/>
              </a:spcAft>
              <a:buSzPts val="1104"/>
              <a:buFont typeface="Noto Sans Symbols"/>
              <a:buChar char="◼"/>
            </a:pPr>
            <a:r>
              <a:rPr lang="en-US" sz="1600" dirty="0">
                <a:latin typeface="Calibri" panose="020F0502020204030204" pitchFamily="34" charset="0"/>
                <a:cs typeface="Calibri" panose="020F0502020204030204" pitchFamily="34" charset="0"/>
              </a:rPr>
              <a:t>Device type: Virtual Machine (General Purpose)</a:t>
            </a:r>
            <a:endParaRPr sz="1600" dirty="0">
              <a:latin typeface="Calibri" panose="020F0502020204030204" pitchFamily="34" charset="0"/>
              <a:cs typeface="Calibri" panose="020F0502020204030204" pitchFamily="34" charset="0"/>
            </a:endParaRPr>
          </a:p>
          <a:p>
            <a:pPr marL="457200" lvl="1" indent="-70104" algn="l" rtl="0">
              <a:spcBef>
                <a:spcPts val="840"/>
              </a:spcBef>
              <a:spcAft>
                <a:spcPts val="0"/>
              </a:spcAft>
              <a:buSzPts val="1104"/>
              <a:buFont typeface="Noto Sans Symbols"/>
              <a:buChar char="◼"/>
            </a:pPr>
            <a:r>
              <a:rPr lang="en-US" sz="1600" dirty="0">
                <a:latin typeface="Calibri" panose="020F0502020204030204" pitchFamily="34" charset="0"/>
                <a:cs typeface="Calibri" panose="020F0502020204030204" pitchFamily="34" charset="0"/>
              </a:rPr>
              <a:t>Primary purpose of device: General purpose computer</a:t>
            </a:r>
          </a:p>
          <a:p>
            <a:pPr marL="457200" lvl="1" indent="-70104" algn="l" rtl="0">
              <a:spcBef>
                <a:spcPts val="840"/>
              </a:spcBef>
              <a:spcAft>
                <a:spcPts val="0"/>
              </a:spcAft>
              <a:buSzPts val="1104"/>
              <a:buFont typeface="Noto Sans Symbols"/>
              <a:buChar char="◼"/>
            </a:pPr>
            <a:r>
              <a:rPr lang="en-US" sz="1600" dirty="0">
                <a:latin typeface="Calibri" panose="020F0502020204030204" pitchFamily="34" charset="0"/>
                <a:cs typeface="Calibri" panose="020F0502020204030204" pitchFamily="34" charset="0"/>
              </a:rPr>
              <a:t>(insert 2 screenshots from scan configuration window – one of the settings tab and one of the plugins tab)</a:t>
            </a:r>
            <a:endParaRPr sz="1600" dirty="0">
              <a:latin typeface="Calibri" panose="020F0502020204030204" pitchFamily="34" charset="0"/>
              <a:cs typeface="Calibri" panose="020F050202020403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5FD3279E-7282-49DD-AFE8-C1D4E8A5A200}"/>
              </a:ext>
            </a:extLst>
          </p:cNvPr>
          <p:cNvPicPr>
            <a:picLocks noChangeAspect="1"/>
          </p:cNvPicPr>
          <p:nvPr/>
        </p:nvPicPr>
        <p:blipFill>
          <a:blip r:embed="rId3"/>
          <a:stretch>
            <a:fillRect/>
          </a:stretch>
        </p:blipFill>
        <p:spPr>
          <a:xfrm>
            <a:off x="5919020" y="2981651"/>
            <a:ext cx="5826448" cy="371659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FFAB47B-BA36-40A0-AB6B-284C940825D1}"/>
              </a:ext>
            </a:extLst>
          </p:cNvPr>
          <p:cNvPicPr>
            <a:picLocks noChangeAspect="1"/>
          </p:cNvPicPr>
          <p:nvPr/>
        </p:nvPicPr>
        <p:blipFill>
          <a:blip r:embed="rId4"/>
          <a:stretch>
            <a:fillRect/>
          </a:stretch>
        </p:blipFill>
        <p:spPr>
          <a:xfrm>
            <a:off x="98321" y="2981651"/>
            <a:ext cx="5722375" cy="37165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0" y="-26547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0" name="Google Shape;150;p4"/>
          <p:cNvSpPr txBox="1">
            <a:spLocks noGrp="1"/>
          </p:cNvSpPr>
          <p:nvPr>
            <p:ph type="title"/>
          </p:nvPr>
        </p:nvSpPr>
        <p:spPr>
          <a:xfrm>
            <a:off x="581193" y="702156"/>
            <a:ext cx="4076153" cy="163792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Calibri" panose="020F0502020204030204" pitchFamily="34" charset="0"/>
                <a:cs typeface="Calibri" panose="020F0502020204030204" pitchFamily="34" charset="0"/>
                <a:sym typeface="Gill Sans"/>
              </a:rPr>
              <a:t>VULNERABILITY SCAN RESULTS</a:t>
            </a:r>
            <a:endParaRPr dirty="0">
              <a:latin typeface="Calibri" panose="020F0502020204030204" pitchFamily="34" charset="0"/>
              <a:cs typeface="Calibri" panose="020F0502020204030204" pitchFamily="34" charset="0"/>
            </a:endParaRPr>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txBox="1">
            <a:spLocks noGrp="1"/>
          </p:cNvSpPr>
          <p:nvPr>
            <p:ph type="body" idx="1"/>
          </p:nvPr>
        </p:nvSpPr>
        <p:spPr>
          <a:xfrm>
            <a:off x="7552683" y="702156"/>
            <a:ext cx="4058124" cy="2726844"/>
          </a:xfrm>
          <a:prstGeom prst="rect">
            <a:avLst/>
          </a:prstGeom>
          <a:noFill/>
          <a:ln>
            <a:noFill/>
          </a:ln>
        </p:spPr>
        <p:txBody>
          <a:bodyPr spcFirstLastPara="1" wrap="square" lIns="91425" tIns="45700" rIns="91425" bIns="45700" anchor="ctr" anchorCtr="0">
            <a:noAutofit/>
          </a:bodyPr>
          <a:lstStyle/>
          <a:p>
            <a:pPr marL="0" lvl="0" indent="-93472" algn="l" rtl="0">
              <a:lnSpc>
                <a:spcPct val="100000"/>
              </a:lnSpc>
              <a:spcBef>
                <a:spcPts val="0"/>
              </a:spcBef>
              <a:spcAft>
                <a:spcPts val="0"/>
              </a:spcAft>
              <a:buSzPts val="1472"/>
              <a:buFont typeface="Noto Sans Symbols"/>
              <a:buChar char="◼"/>
            </a:pPr>
            <a:r>
              <a:rPr lang="en-US" sz="1500" b="1" dirty="0">
                <a:latin typeface="Calibri" panose="020F0502020204030204" pitchFamily="34" charset="0"/>
                <a:cs typeface="Calibri" panose="020F0502020204030204" pitchFamily="34" charset="0"/>
              </a:rPr>
              <a:t>Summary of findings:</a:t>
            </a:r>
            <a:endParaRPr sz="1500" dirty="0">
              <a:latin typeface="Calibri" panose="020F0502020204030204" pitchFamily="34" charset="0"/>
              <a:cs typeface="Calibri" panose="020F0502020204030204" pitchFamily="34" charset="0"/>
            </a:endParaRPr>
          </a:p>
          <a:p>
            <a:pPr marL="457200" lvl="1" indent="-70104" algn="l" rtl="0">
              <a:spcBef>
                <a:spcPts val="840"/>
              </a:spcBef>
              <a:spcAft>
                <a:spcPts val="0"/>
              </a:spcAft>
              <a:buSzPts val="1104"/>
              <a:buFont typeface="Noto Sans Symbols"/>
              <a:buChar char="◼"/>
            </a:pPr>
            <a:r>
              <a:rPr lang="en-US" sz="1500" dirty="0">
                <a:latin typeface="Calibri" panose="020F0502020204030204" pitchFamily="34" charset="0"/>
                <a:cs typeface="Calibri" panose="020F0502020204030204" pitchFamily="34" charset="0"/>
              </a:rPr>
              <a:t>Total number of actionable findings: 12</a:t>
            </a:r>
            <a:endParaRPr sz="1500" dirty="0">
              <a:latin typeface="Calibri" panose="020F0502020204030204" pitchFamily="34" charset="0"/>
              <a:cs typeface="Calibri" panose="020F0502020204030204" pitchFamily="34" charset="0"/>
            </a:endParaRPr>
          </a:p>
          <a:p>
            <a:pPr marL="914400" lvl="2" indent="-58419" algn="l" rtl="0">
              <a:spcBef>
                <a:spcPts val="800"/>
              </a:spcBef>
              <a:spcAft>
                <a:spcPts val="0"/>
              </a:spcAft>
              <a:buSzPts val="920"/>
              <a:buFont typeface="Noto Sans Symbols"/>
              <a:buChar char="◼"/>
            </a:pPr>
            <a:r>
              <a:rPr lang="en-US" sz="1500" dirty="0">
                <a:latin typeface="Calibri" panose="020F0502020204030204" pitchFamily="34" charset="0"/>
                <a:cs typeface="Calibri" panose="020F0502020204030204" pitchFamily="34" charset="0"/>
              </a:rPr>
              <a:t>Critical: 0 </a:t>
            </a:r>
            <a:endParaRPr sz="1500" dirty="0">
              <a:latin typeface="Calibri" panose="020F0502020204030204" pitchFamily="34" charset="0"/>
              <a:cs typeface="Calibri" panose="020F0502020204030204" pitchFamily="34" charset="0"/>
            </a:endParaRPr>
          </a:p>
          <a:p>
            <a:pPr marL="914400" lvl="2" indent="-58419" algn="l" rtl="0">
              <a:spcBef>
                <a:spcPts val="800"/>
              </a:spcBef>
              <a:spcAft>
                <a:spcPts val="0"/>
              </a:spcAft>
              <a:buSzPts val="920"/>
              <a:buFont typeface="Noto Sans Symbols"/>
              <a:buChar char="◼"/>
            </a:pPr>
            <a:r>
              <a:rPr lang="en-US" sz="1500" dirty="0">
                <a:latin typeface="Calibri" panose="020F0502020204030204" pitchFamily="34" charset="0"/>
                <a:cs typeface="Calibri" panose="020F0502020204030204" pitchFamily="34" charset="0"/>
              </a:rPr>
              <a:t>High: 0</a:t>
            </a:r>
            <a:endParaRPr sz="1500" dirty="0">
              <a:latin typeface="Calibri" panose="020F0502020204030204" pitchFamily="34" charset="0"/>
              <a:cs typeface="Calibri" panose="020F0502020204030204" pitchFamily="34" charset="0"/>
            </a:endParaRPr>
          </a:p>
          <a:p>
            <a:pPr marL="914400" lvl="2" indent="-58419" algn="l" rtl="0">
              <a:spcBef>
                <a:spcPts val="800"/>
              </a:spcBef>
              <a:spcAft>
                <a:spcPts val="0"/>
              </a:spcAft>
              <a:buSzPts val="920"/>
              <a:buFont typeface="Noto Sans Symbols"/>
              <a:buChar char="◼"/>
            </a:pPr>
            <a:r>
              <a:rPr lang="en-US" sz="1500" dirty="0">
                <a:latin typeface="Calibri" panose="020F0502020204030204" pitchFamily="34" charset="0"/>
                <a:cs typeface="Calibri" panose="020F0502020204030204" pitchFamily="34" charset="0"/>
              </a:rPr>
              <a:t>Medium: 1</a:t>
            </a:r>
            <a:endParaRPr sz="1500" dirty="0">
              <a:latin typeface="Calibri" panose="020F0502020204030204" pitchFamily="34" charset="0"/>
              <a:cs typeface="Calibri" panose="020F0502020204030204" pitchFamily="34" charset="0"/>
            </a:endParaRPr>
          </a:p>
          <a:p>
            <a:pPr marL="914400" lvl="2" indent="-58419" algn="l" rtl="0">
              <a:spcBef>
                <a:spcPts val="800"/>
              </a:spcBef>
              <a:spcAft>
                <a:spcPts val="0"/>
              </a:spcAft>
              <a:buSzPts val="920"/>
              <a:buFont typeface="Noto Sans Symbols"/>
              <a:buChar char="◼"/>
            </a:pPr>
            <a:r>
              <a:rPr lang="en-US" sz="1500" dirty="0">
                <a:latin typeface="Calibri" panose="020F0502020204030204" pitchFamily="34" charset="0"/>
                <a:cs typeface="Calibri" panose="020F0502020204030204" pitchFamily="34" charset="0"/>
              </a:rPr>
              <a:t>Low: 1</a:t>
            </a:r>
            <a:endParaRPr sz="1500" dirty="0">
              <a:latin typeface="Calibri" panose="020F0502020204030204" pitchFamily="34" charset="0"/>
              <a:cs typeface="Calibri" panose="020F0502020204030204" pitchFamily="34" charset="0"/>
            </a:endParaRPr>
          </a:p>
          <a:p>
            <a:pPr marL="0" lvl="0" indent="0" algn="l" rtl="0">
              <a:lnSpc>
                <a:spcPct val="100000"/>
              </a:lnSpc>
              <a:spcBef>
                <a:spcPts val="920"/>
              </a:spcBef>
              <a:spcAft>
                <a:spcPts val="0"/>
              </a:spcAft>
              <a:buSzPts val="1472"/>
              <a:buNone/>
            </a:pPr>
            <a:r>
              <a:rPr lang="en-US" sz="1500" dirty="0">
                <a:latin typeface="Calibri" panose="020F0502020204030204" pitchFamily="34" charset="0"/>
                <a:cs typeface="Calibri" panose="020F0502020204030204" pitchFamily="34" charset="0"/>
              </a:rPr>
              <a:t>(insert screenshot from scan results dashboard)</a:t>
            </a:r>
            <a:endParaRPr sz="1500" dirty="0">
              <a:latin typeface="Calibri" panose="020F0502020204030204" pitchFamily="34" charset="0"/>
              <a:cs typeface="Calibri" panose="020F050202020403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EFBE3D70-CCEC-4262-8118-F35607A4D491}"/>
              </a:ext>
            </a:extLst>
          </p:cNvPr>
          <p:cNvPicPr>
            <a:picLocks noChangeAspect="1"/>
          </p:cNvPicPr>
          <p:nvPr/>
        </p:nvPicPr>
        <p:blipFill>
          <a:blip r:embed="rId3"/>
          <a:stretch>
            <a:fillRect/>
          </a:stretch>
        </p:blipFill>
        <p:spPr>
          <a:xfrm>
            <a:off x="275303" y="2147262"/>
            <a:ext cx="7356231" cy="44796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0" y="-35396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2" name="Google Shape;162;p5"/>
          <p:cNvSpPr txBox="1">
            <a:spLocks noGrp="1"/>
          </p:cNvSpPr>
          <p:nvPr>
            <p:ph type="title"/>
          </p:nvPr>
        </p:nvSpPr>
        <p:spPr>
          <a:xfrm>
            <a:off x="581193" y="229906"/>
            <a:ext cx="4076153" cy="1604088"/>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Calibri" panose="020F0502020204030204" pitchFamily="34" charset="0"/>
                <a:cs typeface="Calibri" panose="020F0502020204030204" pitchFamily="34" charset="0"/>
                <a:sym typeface="Gill Sans"/>
              </a:rPr>
              <a:t>REMEDIATION RECOMMENDATION</a:t>
            </a:r>
            <a:endParaRPr dirty="0">
              <a:latin typeface="Calibri" panose="020F0502020204030204" pitchFamily="34" charset="0"/>
              <a:cs typeface="Calibri" panose="020F0502020204030204" pitchFamily="34" charset="0"/>
            </a:endParaRPr>
          </a:p>
        </p:txBody>
      </p:sp>
      <p:sp>
        <p:nvSpPr>
          <p:cNvPr id="163" name="Google Shape;163;p5"/>
          <p:cNvSpPr/>
          <p:nvPr/>
        </p:nvSpPr>
        <p:spPr>
          <a:xfrm>
            <a:off x="446534" y="108834"/>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776707" y="105279"/>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txBox="1">
            <a:spLocks noGrp="1"/>
          </p:cNvSpPr>
          <p:nvPr>
            <p:ph type="body" idx="1"/>
          </p:nvPr>
        </p:nvSpPr>
        <p:spPr>
          <a:xfrm>
            <a:off x="3419643" y="248760"/>
            <a:ext cx="6484091" cy="335384"/>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dirty="0">
                <a:latin typeface="Calibri" panose="020F0502020204030204" pitchFamily="34" charset="0"/>
                <a:cs typeface="Calibri" panose="020F0502020204030204" pitchFamily="34" charset="0"/>
              </a:rPr>
              <a:t>Fix within 7 days</a:t>
            </a:r>
            <a:endParaRPr dirty="0">
              <a:latin typeface="Calibri" panose="020F0502020204030204" pitchFamily="34" charset="0"/>
              <a:cs typeface="Calibri" panose="020F0502020204030204" pitchFamily="34" charset="0"/>
            </a:endParaRPr>
          </a:p>
        </p:txBody>
      </p:sp>
      <p:graphicFrame>
        <p:nvGraphicFramePr>
          <p:cNvPr id="166" name="Google Shape;166;p5"/>
          <p:cNvGraphicFramePr/>
          <p:nvPr>
            <p:extLst>
              <p:ext uri="{D42A27DB-BD31-4B8C-83A1-F6EECF244321}">
                <p14:modId xmlns:p14="http://schemas.microsoft.com/office/powerpoint/2010/main" val="4069396561"/>
              </p:ext>
            </p:extLst>
          </p:nvPr>
        </p:nvGraphicFramePr>
        <p:xfrm>
          <a:off x="5238539" y="229906"/>
          <a:ext cx="6484125" cy="1837192"/>
        </p:xfrm>
        <a:graphic>
          <a:graphicData uri="http://schemas.openxmlformats.org/drawingml/2006/table">
            <a:tbl>
              <a:tblPr firstRow="1" bandRow="1">
                <a:noFill/>
                <a:tableStyleId>{A3C0395A-9842-42C8-B4D9-9EC4036B6AB2}</a:tableStyleId>
              </a:tblPr>
              <a:tblGrid>
                <a:gridCol w="2161375">
                  <a:extLst>
                    <a:ext uri="{9D8B030D-6E8A-4147-A177-3AD203B41FA5}">
                      <a16:colId xmlns:a16="http://schemas.microsoft.com/office/drawing/2014/main" val="20000"/>
                    </a:ext>
                  </a:extLst>
                </a:gridCol>
                <a:gridCol w="2161375">
                  <a:extLst>
                    <a:ext uri="{9D8B030D-6E8A-4147-A177-3AD203B41FA5}">
                      <a16:colId xmlns:a16="http://schemas.microsoft.com/office/drawing/2014/main" val="20001"/>
                    </a:ext>
                  </a:extLst>
                </a:gridCol>
                <a:gridCol w="2161375">
                  <a:extLst>
                    <a:ext uri="{9D8B030D-6E8A-4147-A177-3AD203B41FA5}">
                      <a16:colId xmlns:a16="http://schemas.microsoft.com/office/drawing/2014/main" val="20002"/>
                    </a:ext>
                  </a:extLst>
                </a:gridCol>
              </a:tblGrid>
              <a:tr h="546842">
                <a:tc>
                  <a:txBody>
                    <a:bodyPr/>
                    <a:lstStyle/>
                    <a:p>
                      <a:pPr marL="0" marR="0" lvl="0" indent="0" algn="l" rtl="0">
                        <a:spcBef>
                          <a:spcPts val="0"/>
                        </a:spcBef>
                        <a:spcAft>
                          <a:spcPts val="0"/>
                        </a:spcAft>
                        <a:buNone/>
                      </a:pPr>
                      <a:r>
                        <a:rPr lang="en-US" sz="1600" u="none" strike="noStrike" cap="none" dirty="0"/>
                        <a:t>Finding</a:t>
                      </a:r>
                      <a:endParaRPr dirty="0"/>
                    </a:p>
                  </a:txBody>
                  <a:tcPr marL="91450" marR="91450" marT="45725" marB="45725"/>
                </a:tc>
                <a:tc>
                  <a:txBody>
                    <a:bodyPr/>
                    <a:lstStyle/>
                    <a:p>
                      <a:pPr marL="0" marR="0" lvl="0" indent="0" algn="l" rtl="0">
                        <a:spcBef>
                          <a:spcPts val="0"/>
                        </a:spcBef>
                        <a:spcAft>
                          <a:spcPts val="0"/>
                        </a:spcAft>
                        <a:buNone/>
                      </a:pPr>
                      <a:r>
                        <a:rPr lang="en-US" sz="1600" dirty="0"/>
                        <a:t>Severity Rating</a:t>
                      </a:r>
                      <a:endParaRPr dirty="0"/>
                    </a:p>
                  </a:txBody>
                  <a:tcPr marL="91450" marR="91450" marT="45725" marB="45725"/>
                </a:tc>
                <a:tc>
                  <a:txBody>
                    <a:bodyPr/>
                    <a:lstStyle/>
                    <a:p>
                      <a:pPr marL="0" marR="0" lvl="0" indent="0" algn="l" rtl="0">
                        <a:spcBef>
                          <a:spcPts val="0"/>
                        </a:spcBef>
                        <a:spcAft>
                          <a:spcPts val="0"/>
                        </a:spcAft>
                        <a:buNone/>
                      </a:pPr>
                      <a:r>
                        <a:rPr lang="en-US" sz="1600" dirty="0"/>
                        <a:t>Recommended Fix</a:t>
                      </a:r>
                      <a:endParaRPr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500" dirty="0"/>
                        <a:t>No Critical or High Vulnerabilities found</a:t>
                      </a:r>
                      <a:endParaRPr sz="1500" dirty="0"/>
                    </a:p>
                  </a:txBody>
                  <a:tcPr marL="91450" marR="91450" marT="45725" marB="45725"/>
                </a:tc>
                <a:tc>
                  <a:txBody>
                    <a:bodyPr/>
                    <a:lstStyle/>
                    <a:p>
                      <a:pPr marL="0" marR="0" lvl="0" indent="0" algn="l" rtl="0">
                        <a:spcBef>
                          <a:spcPts val="0"/>
                        </a:spcBef>
                        <a:spcAft>
                          <a:spcPts val="0"/>
                        </a:spcAft>
                        <a:buNone/>
                      </a:pPr>
                      <a:endParaRPr sz="1500" dirty="0"/>
                    </a:p>
                  </a:txBody>
                  <a:tcPr marL="91450" marR="91450" marT="45725" marB="45725"/>
                </a:tc>
                <a:tc>
                  <a:txBody>
                    <a:bodyPr/>
                    <a:lstStyle/>
                    <a:p>
                      <a:pPr marL="0" marR="0" lvl="0" indent="0" algn="l" rtl="0">
                        <a:spcBef>
                          <a:spcPts val="0"/>
                        </a:spcBef>
                        <a:spcAft>
                          <a:spcPts val="0"/>
                        </a:spcAft>
                        <a:buNone/>
                      </a:pPr>
                      <a:endParaRPr sz="14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400" dirty="0"/>
                    </a:p>
                  </a:txBody>
                  <a:tcPr marL="91450" marR="91450" marT="45725" marB="45725"/>
                </a:tc>
                <a:tc>
                  <a:txBody>
                    <a:bodyPr/>
                    <a:lstStyle/>
                    <a:p>
                      <a:pPr marL="0" marR="0" lvl="0" indent="0" algn="l" rtl="0">
                        <a:spcBef>
                          <a:spcPts val="0"/>
                        </a:spcBef>
                        <a:spcAft>
                          <a:spcPts val="0"/>
                        </a:spcAft>
                        <a:buNone/>
                      </a:pPr>
                      <a:endParaRPr sz="1500" dirty="0"/>
                    </a:p>
                  </a:txBody>
                  <a:tcPr marL="91450" marR="91450" marT="45725" marB="45725"/>
                </a:tc>
                <a:tc>
                  <a:txBody>
                    <a:bodyPr/>
                    <a:lstStyle/>
                    <a:p>
                      <a:pPr marL="0" marR="0" lvl="0" indent="0" algn="l" rtl="0">
                        <a:spcBef>
                          <a:spcPts val="0"/>
                        </a:spcBef>
                        <a:spcAft>
                          <a:spcPts val="0"/>
                        </a:spcAft>
                        <a:buNone/>
                      </a:pPr>
                      <a:endParaRPr sz="14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400" dirty="0"/>
                    </a:p>
                  </a:txBody>
                  <a:tcPr marL="91450" marR="91450" marT="45725" marB="45725"/>
                </a:tc>
                <a:tc>
                  <a:txBody>
                    <a:bodyPr/>
                    <a:lstStyle/>
                    <a:p>
                      <a:pPr marL="0" marR="0" lvl="0" indent="0" algn="l" rtl="0">
                        <a:spcBef>
                          <a:spcPts val="0"/>
                        </a:spcBef>
                        <a:spcAft>
                          <a:spcPts val="0"/>
                        </a:spcAft>
                        <a:buNone/>
                      </a:pPr>
                      <a:endParaRPr sz="1500" dirty="0"/>
                    </a:p>
                  </a:txBody>
                  <a:tcPr marL="91450" marR="91450" marT="45725" marB="45725"/>
                </a:tc>
                <a:tc>
                  <a:txBody>
                    <a:bodyPr/>
                    <a:lstStyle/>
                    <a:p>
                      <a:pPr marL="0" marR="0" lvl="0" indent="0" algn="l" rtl="0">
                        <a:spcBef>
                          <a:spcPts val="0"/>
                        </a:spcBef>
                        <a:spcAft>
                          <a:spcPts val="0"/>
                        </a:spcAft>
                        <a:buNone/>
                      </a:pPr>
                      <a:endParaRPr sz="1400" dirty="0"/>
                    </a:p>
                  </a:txBody>
                  <a:tcPr marL="91450" marR="91450" marT="45725" marB="45725"/>
                </a:tc>
                <a:extLst>
                  <a:ext uri="{0D108BD9-81ED-4DB2-BD59-A6C34878D82A}">
                    <a16:rowId xmlns:a16="http://schemas.microsoft.com/office/drawing/2014/main" val="10003"/>
                  </a:ext>
                </a:extLst>
              </a:tr>
            </a:tbl>
          </a:graphicData>
        </a:graphic>
      </p:graphicFrame>
      <p:sp>
        <p:nvSpPr>
          <p:cNvPr id="167" name="Google Shape;167;p5"/>
          <p:cNvSpPr txBox="1"/>
          <p:nvPr/>
        </p:nvSpPr>
        <p:spPr>
          <a:xfrm>
            <a:off x="372257" y="1692376"/>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Calibri" panose="020F0502020204030204" pitchFamily="34" charset="0"/>
                <a:ea typeface="Gill Sans"/>
                <a:cs typeface="Calibri" panose="020F0502020204030204" pitchFamily="34" charset="0"/>
                <a:sym typeface="Gill Sans"/>
              </a:rPr>
              <a:t>Fix within 30 days </a:t>
            </a:r>
            <a:endParaRPr dirty="0">
              <a:latin typeface="Calibri" panose="020F0502020204030204" pitchFamily="34" charset="0"/>
              <a:cs typeface="Calibri" panose="020F0502020204030204" pitchFamily="34" charset="0"/>
            </a:endParaRPr>
          </a:p>
        </p:txBody>
      </p:sp>
      <p:graphicFrame>
        <p:nvGraphicFramePr>
          <p:cNvPr id="168" name="Google Shape;168;p5"/>
          <p:cNvGraphicFramePr/>
          <p:nvPr>
            <p:extLst>
              <p:ext uri="{D42A27DB-BD31-4B8C-83A1-F6EECF244321}">
                <p14:modId xmlns:p14="http://schemas.microsoft.com/office/powerpoint/2010/main" val="942302584"/>
              </p:ext>
            </p:extLst>
          </p:nvPr>
        </p:nvGraphicFramePr>
        <p:xfrm>
          <a:off x="446534" y="2174724"/>
          <a:ext cx="11470824" cy="1808520"/>
        </p:xfrm>
        <a:graphic>
          <a:graphicData uri="http://schemas.openxmlformats.org/drawingml/2006/table">
            <a:tbl>
              <a:tblPr firstRow="1" bandRow="1">
                <a:noFill/>
                <a:tableStyleId>{A3C0395A-9842-42C8-B4D9-9EC4036B6AB2}</a:tableStyleId>
              </a:tblPr>
              <a:tblGrid>
                <a:gridCol w="3823608">
                  <a:extLst>
                    <a:ext uri="{9D8B030D-6E8A-4147-A177-3AD203B41FA5}">
                      <a16:colId xmlns:a16="http://schemas.microsoft.com/office/drawing/2014/main" val="20000"/>
                    </a:ext>
                  </a:extLst>
                </a:gridCol>
                <a:gridCol w="3823608">
                  <a:extLst>
                    <a:ext uri="{9D8B030D-6E8A-4147-A177-3AD203B41FA5}">
                      <a16:colId xmlns:a16="http://schemas.microsoft.com/office/drawing/2014/main" val="20001"/>
                    </a:ext>
                  </a:extLst>
                </a:gridCol>
                <a:gridCol w="3823608">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dirty="0"/>
                        <a:t>Finding</a:t>
                      </a:r>
                      <a:endParaRPr dirty="0"/>
                    </a:p>
                  </a:txBody>
                  <a:tcPr marL="91450" marR="91450" marT="45725" marB="45725"/>
                </a:tc>
                <a:tc>
                  <a:txBody>
                    <a:bodyPr/>
                    <a:lstStyle/>
                    <a:p>
                      <a:pPr marL="0" marR="0" lvl="0" indent="0" algn="l" rtl="0">
                        <a:spcBef>
                          <a:spcPts val="0"/>
                        </a:spcBef>
                        <a:spcAft>
                          <a:spcPts val="0"/>
                        </a:spcAft>
                        <a:buNone/>
                      </a:pPr>
                      <a:r>
                        <a:rPr lang="en-US" sz="1600" dirty="0"/>
                        <a:t>Severity Rating</a:t>
                      </a:r>
                      <a:endParaRPr dirty="0"/>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500" dirty="0"/>
                        <a:t>DNS Server Spoofed Request amplification DDoS</a:t>
                      </a:r>
                      <a:endParaRPr sz="1500" dirty="0"/>
                    </a:p>
                  </a:txBody>
                  <a:tcPr marL="91450" marR="91450" marT="45725" marB="45725"/>
                </a:tc>
                <a:tc>
                  <a:txBody>
                    <a:bodyPr/>
                    <a:lstStyle/>
                    <a:p>
                      <a:pPr marL="0" marR="0" lvl="0" indent="0" algn="l" rtl="0">
                        <a:spcBef>
                          <a:spcPts val="0"/>
                        </a:spcBef>
                        <a:spcAft>
                          <a:spcPts val="0"/>
                        </a:spcAft>
                        <a:buNone/>
                      </a:pPr>
                      <a:r>
                        <a:rPr lang="en-US" sz="1500" dirty="0"/>
                        <a:t>Medium</a:t>
                      </a:r>
                      <a:endParaRPr sz="1500" dirty="0"/>
                    </a:p>
                  </a:txBody>
                  <a:tcPr marL="91450" marR="91450" marT="45725" marB="45725"/>
                </a:tc>
                <a:tc>
                  <a:txBody>
                    <a:bodyPr/>
                    <a:lstStyle/>
                    <a:p>
                      <a:pPr marL="0" marR="0" lvl="0" indent="0" algn="l" rtl="0">
                        <a:spcBef>
                          <a:spcPts val="0"/>
                        </a:spcBef>
                        <a:spcAft>
                          <a:spcPts val="0"/>
                        </a:spcAft>
                        <a:buNone/>
                      </a:pPr>
                      <a:r>
                        <a:rPr lang="en-US" sz="1400" dirty="0"/>
                        <a:t>Restrict access to your DNS server from public network or reconfigure it to reject such queries</a:t>
                      </a:r>
                      <a:endParaRPr sz="14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400" dirty="0"/>
                        <a:t>DNS Server Recursive Query Poisoning Weakness</a:t>
                      </a:r>
                      <a:endParaRPr sz="1400" dirty="0"/>
                    </a:p>
                  </a:txBody>
                  <a:tcPr marL="91450" marR="91450" marT="45725" marB="45725"/>
                </a:tc>
                <a:tc>
                  <a:txBody>
                    <a:bodyPr/>
                    <a:lstStyle/>
                    <a:p>
                      <a:pPr marL="0" marR="0" lvl="0" indent="0" algn="l" rtl="0">
                        <a:spcBef>
                          <a:spcPts val="0"/>
                        </a:spcBef>
                        <a:spcAft>
                          <a:spcPts val="0"/>
                        </a:spcAft>
                        <a:buNone/>
                      </a:pPr>
                      <a:r>
                        <a:rPr lang="en-US" sz="1500" dirty="0"/>
                        <a:t>Medium</a:t>
                      </a:r>
                      <a:endParaRPr sz="1500" dirty="0"/>
                    </a:p>
                  </a:txBody>
                  <a:tcPr marL="91450" marR="91450" marT="45725" marB="45725"/>
                </a:tc>
                <a:tc>
                  <a:txBody>
                    <a:bodyPr/>
                    <a:lstStyle/>
                    <a:p>
                      <a:pPr marL="0" marR="0" lvl="0" indent="0" algn="l" rtl="0">
                        <a:spcBef>
                          <a:spcPts val="0"/>
                        </a:spcBef>
                        <a:spcAft>
                          <a:spcPts val="0"/>
                        </a:spcAft>
                        <a:buNone/>
                      </a:pPr>
                      <a:r>
                        <a:rPr lang="en-US" sz="1400" dirty="0"/>
                        <a:t>Restrict recursive queries to the hosts that should use this nameserver</a:t>
                      </a:r>
                      <a:endParaRPr sz="14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169" name="Google Shape;169;p5"/>
          <p:cNvSpPr txBox="1"/>
          <p:nvPr/>
        </p:nvSpPr>
        <p:spPr>
          <a:xfrm>
            <a:off x="372258" y="4062489"/>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Calibri" panose="020F0502020204030204" pitchFamily="34" charset="0"/>
                <a:ea typeface="Gill Sans"/>
                <a:cs typeface="Calibri" panose="020F0502020204030204" pitchFamily="34" charset="0"/>
                <a:sym typeface="Gill Sans"/>
              </a:rPr>
              <a:t>Fix within 60 days </a:t>
            </a:r>
            <a:endParaRPr dirty="0">
              <a:latin typeface="Calibri" panose="020F0502020204030204" pitchFamily="34" charset="0"/>
              <a:cs typeface="Calibri" panose="020F0502020204030204" pitchFamily="34" charset="0"/>
            </a:endParaRPr>
          </a:p>
        </p:txBody>
      </p:sp>
      <p:graphicFrame>
        <p:nvGraphicFramePr>
          <p:cNvPr id="170" name="Google Shape;170;p5"/>
          <p:cNvGraphicFramePr/>
          <p:nvPr>
            <p:extLst>
              <p:ext uri="{D42A27DB-BD31-4B8C-83A1-F6EECF244321}">
                <p14:modId xmlns:p14="http://schemas.microsoft.com/office/powerpoint/2010/main" val="2911716235"/>
              </p:ext>
            </p:extLst>
          </p:nvPr>
        </p:nvGraphicFramePr>
        <p:xfrm>
          <a:off x="446534" y="4467355"/>
          <a:ext cx="11537217" cy="2118400"/>
        </p:xfrm>
        <a:graphic>
          <a:graphicData uri="http://schemas.openxmlformats.org/drawingml/2006/table">
            <a:tbl>
              <a:tblPr firstRow="1" bandRow="1">
                <a:noFill/>
                <a:tableStyleId>{A3C0395A-9842-42C8-B4D9-9EC4036B6AB2}</a:tableStyleId>
              </a:tblPr>
              <a:tblGrid>
                <a:gridCol w="3845739">
                  <a:extLst>
                    <a:ext uri="{9D8B030D-6E8A-4147-A177-3AD203B41FA5}">
                      <a16:colId xmlns:a16="http://schemas.microsoft.com/office/drawing/2014/main" val="20000"/>
                    </a:ext>
                  </a:extLst>
                </a:gridCol>
                <a:gridCol w="3845739">
                  <a:extLst>
                    <a:ext uri="{9D8B030D-6E8A-4147-A177-3AD203B41FA5}">
                      <a16:colId xmlns:a16="http://schemas.microsoft.com/office/drawing/2014/main" val="20001"/>
                    </a:ext>
                  </a:extLst>
                </a:gridCol>
                <a:gridCol w="3845739">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dirty="0"/>
                        <a:t>Finding</a:t>
                      </a:r>
                      <a:endParaRPr dirty="0"/>
                    </a:p>
                  </a:txBody>
                  <a:tcPr marL="91450" marR="91450" marT="45725" marB="45725"/>
                </a:tc>
                <a:tc>
                  <a:txBody>
                    <a:bodyPr/>
                    <a:lstStyle/>
                    <a:p>
                      <a:pPr marL="0" marR="0" lvl="0" indent="0" algn="l" rtl="0">
                        <a:spcBef>
                          <a:spcPts val="0"/>
                        </a:spcBef>
                        <a:spcAft>
                          <a:spcPts val="0"/>
                        </a:spcAft>
                        <a:buNone/>
                      </a:pPr>
                      <a:r>
                        <a:rPr lang="en-US" sz="1600" dirty="0"/>
                        <a:t>Severity Rating</a:t>
                      </a:r>
                      <a:endParaRPr dirty="0"/>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a:t>DHCP Server Detection</a:t>
                      </a:r>
                    </a:p>
                    <a:p>
                      <a:pPr marL="0" marR="0" lvl="0" indent="0" algn="l" rtl="0">
                        <a:spcBef>
                          <a:spcPts val="0"/>
                        </a:spcBef>
                        <a:spcAft>
                          <a:spcPts val="0"/>
                        </a:spcAft>
                        <a:buNone/>
                      </a:pPr>
                      <a:endParaRPr sz="15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a:t>Low</a:t>
                      </a:r>
                    </a:p>
                    <a:p>
                      <a:pPr marL="0" marR="0" lvl="0" indent="0" algn="l" rtl="0">
                        <a:spcBef>
                          <a:spcPts val="0"/>
                        </a:spcBef>
                        <a:spcAft>
                          <a:spcPts val="0"/>
                        </a:spcAft>
                        <a:buNone/>
                      </a:pPr>
                      <a:endParaRPr sz="15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a:t>Apply filtering to keep this information off the network and remove any options that are not in use</a:t>
                      </a:r>
                    </a:p>
                    <a:p>
                      <a:pPr marL="0" marR="0" lvl="0" indent="0" algn="l" rtl="0">
                        <a:spcBef>
                          <a:spcPts val="0"/>
                        </a:spcBef>
                        <a:spcAft>
                          <a:spcPts val="0"/>
                        </a:spcAft>
                        <a:buNone/>
                      </a:pPr>
                      <a:endParaRPr sz="15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6"/>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9" name="Google Shape;179;p6"/>
          <p:cNvSpPr txBox="1">
            <a:spLocks noGrp="1"/>
          </p:cNvSpPr>
          <p:nvPr>
            <p:ph type="title"/>
          </p:nvPr>
        </p:nvSpPr>
        <p:spPr>
          <a:xfrm>
            <a:off x="581193" y="702156"/>
            <a:ext cx="4076153" cy="24841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Calibri" panose="020F0502020204030204" pitchFamily="34" charset="0"/>
                <a:cs typeface="Calibri" panose="020F0502020204030204" pitchFamily="34" charset="0"/>
                <a:sym typeface="Gill Sans"/>
              </a:rPr>
              <a:t>PASSWORD PENETRATION TEST OUTCOME</a:t>
            </a:r>
            <a:endParaRPr dirty="0">
              <a:latin typeface="Calibri" panose="020F0502020204030204" pitchFamily="34" charset="0"/>
              <a:cs typeface="Calibri" panose="020F0502020204030204" pitchFamily="34" charset="0"/>
            </a:endParaRPr>
          </a:p>
        </p:txBody>
      </p:sp>
      <p:sp>
        <p:nvSpPr>
          <p:cNvPr id="180" name="Google Shape;180;p6"/>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txBox="1">
            <a:spLocks noGrp="1"/>
          </p:cNvSpPr>
          <p:nvPr>
            <p:ph type="body" idx="1"/>
          </p:nvPr>
        </p:nvSpPr>
        <p:spPr>
          <a:xfrm>
            <a:off x="4776743" y="453643"/>
            <a:ext cx="6484091" cy="3759411"/>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latin typeface="Calibri" panose="020F0502020204030204" pitchFamily="34" charset="0"/>
                <a:cs typeface="Calibri" panose="020F0502020204030204" pitchFamily="34" charset="0"/>
              </a:rPr>
              <a:t>Methodology: </a:t>
            </a:r>
            <a:r>
              <a:rPr lang="en-US" dirty="0">
                <a:latin typeface="Calibri" panose="020F0502020204030204" pitchFamily="34" charset="0"/>
                <a:cs typeface="Calibri" panose="020F0502020204030204" pitchFamily="34" charset="0"/>
              </a:rPr>
              <a:t>Place all the hashed passwords in a text file. Download a password list (in this case I named it </a:t>
            </a:r>
            <a:r>
              <a:rPr lang="en-US" dirty="0" err="1">
                <a:latin typeface="Calibri" panose="020F0502020204030204" pitchFamily="34" charset="0"/>
                <a:cs typeface="Calibri" panose="020F0502020204030204" pitchFamily="34" charset="0"/>
              </a:rPr>
              <a:t>rockyou</a:t>
            </a:r>
            <a:r>
              <a:rPr lang="en-US" dirty="0">
                <a:latin typeface="Calibri" panose="020F0502020204030204" pitchFamily="34" charset="0"/>
                <a:cs typeface="Calibri" panose="020F0502020204030204" pitchFamily="34" charset="0"/>
              </a:rPr>
              <a:t>). Open command prompt and type the command </a:t>
            </a:r>
            <a:r>
              <a:rPr lang="en-US" dirty="0" err="1">
                <a:latin typeface="Calibri" panose="020F0502020204030204" pitchFamily="34" charset="0"/>
                <a:cs typeface="Calibri" panose="020F0502020204030204" pitchFamily="34" charset="0"/>
              </a:rPr>
              <a:t>hashcat</a:t>
            </a:r>
            <a:r>
              <a:rPr lang="en-US" dirty="0">
                <a:latin typeface="Calibri" panose="020F0502020204030204" pitchFamily="34" charset="0"/>
                <a:cs typeface="Calibri" panose="020F0502020204030204" pitchFamily="34" charset="0"/>
              </a:rPr>
              <a:t> –m (is the hash type) –a (attack mode) and the </a:t>
            </a:r>
            <a:r>
              <a:rPr lang="en-US" dirty="0" err="1">
                <a:latin typeface="Calibri" panose="020F0502020204030204" pitchFamily="34" charset="0"/>
                <a:cs typeface="Calibri" panose="020F0502020204030204" pitchFamily="34" charset="0"/>
              </a:rPr>
              <a:t>hashfile</a:t>
            </a:r>
            <a:r>
              <a:rPr lang="en-US" dirty="0">
                <a:latin typeface="Calibri" panose="020F0502020204030204" pitchFamily="34" charset="0"/>
                <a:cs typeface="Calibri" panose="020F0502020204030204" pitchFamily="34" charset="0"/>
              </a:rPr>
              <a:t> and masked file with the rule at the end.</a:t>
            </a:r>
          </a:p>
          <a:p>
            <a:pPr marL="0" lvl="0" indent="-93472" algn="l" rtl="0">
              <a:lnSpc>
                <a:spcPct val="100000"/>
              </a:lnSpc>
              <a:spcBef>
                <a:spcPts val="0"/>
              </a:spcBef>
              <a:spcAft>
                <a:spcPts val="0"/>
              </a:spcAft>
              <a:buSzPts val="1472"/>
              <a:buFont typeface="Noto Sans Symbols"/>
              <a:buChar char="◼"/>
            </a:pPr>
            <a:r>
              <a:rPr lang="en-US" b="1" dirty="0">
                <a:latin typeface="Calibri" panose="020F0502020204030204" pitchFamily="34" charset="0"/>
                <a:cs typeface="Calibri" panose="020F0502020204030204" pitchFamily="34" charset="0"/>
              </a:rPr>
              <a:t>Number of passwords tested: </a:t>
            </a:r>
            <a:r>
              <a:rPr lang="en-US" dirty="0">
                <a:latin typeface="Calibri" panose="020F0502020204030204" pitchFamily="34" charset="0"/>
                <a:cs typeface="Calibri" panose="020F0502020204030204" pitchFamily="34" charset="0"/>
              </a:rPr>
              <a:t>44</a:t>
            </a:r>
          </a:p>
          <a:p>
            <a:pPr marL="0" lvl="0" indent="-93472" algn="l" rtl="0">
              <a:lnSpc>
                <a:spcPct val="100000"/>
              </a:lnSpc>
              <a:spcBef>
                <a:spcPts val="920"/>
              </a:spcBef>
              <a:spcAft>
                <a:spcPts val="0"/>
              </a:spcAft>
              <a:buSzPts val="1472"/>
              <a:buFont typeface="Noto Sans Symbols"/>
              <a:buChar char="◼"/>
            </a:pPr>
            <a:r>
              <a:rPr lang="en-US" b="1" dirty="0">
                <a:latin typeface="Calibri" panose="020F0502020204030204" pitchFamily="34" charset="0"/>
                <a:cs typeface="Calibri" panose="020F0502020204030204" pitchFamily="34" charset="0"/>
              </a:rPr>
              <a:t>Number of passwords cracked: </a:t>
            </a:r>
            <a:r>
              <a:rPr lang="en-US" dirty="0">
                <a:latin typeface="Calibri" panose="020F0502020204030204" pitchFamily="34" charset="0"/>
                <a:cs typeface="Calibri" panose="020F0502020204030204" pitchFamily="34" charset="0"/>
              </a:rPr>
              <a:t>5</a:t>
            </a:r>
            <a:endParaRPr dirty="0">
              <a:latin typeface="Calibri" panose="020F0502020204030204" pitchFamily="34" charset="0"/>
              <a:cs typeface="Calibri" panose="020F0502020204030204" pitchFamily="34" charset="0"/>
            </a:endParaRPr>
          </a:p>
          <a:p>
            <a:pPr marL="0" lvl="0" indent="-93472" algn="l" rtl="0">
              <a:lnSpc>
                <a:spcPct val="100000"/>
              </a:lnSpc>
              <a:spcBef>
                <a:spcPts val="920"/>
              </a:spcBef>
              <a:spcAft>
                <a:spcPts val="0"/>
              </a:spcAft>
              <a:buSzPts val="1472"/>
              <a:buFont typeface="Noto Sans Symbols"/>
              <a:buChar char="◼"/>
            </a:pPr>
            <a:r>
              <a:rPr lang="en-US" b="1" dirty="0">
                <a:latin typeface="Calibri" panose="020F0502020204030204" pitchFamily="34" charset="0"/>
                <a:cs typeface="Calibri" panose="020F0502020204030204" pitchFamily="34" charset="0"/>
              </a:rPr>
              <a:t>Evidence of weak passwords: </a:t>
            </a:r>
            <a:r>
              <a:rPr lang="en-US" dirty="0">
                <a:latin typeface="Calibri" panose="020F0502020204030204" pitchFamily="34" charset="0"/>
                <a:cs typeface="Calibri" panose="020F0502020204030204" pitchFamily="34" charset="0"/>
              </a:rPr>
              <a:t>5 (Passwords that could be cracked easily)</a:t>
            </a:r>
            <a:endParaRPr dirty="0">
              <a:latin typeface="Calibri" panose="020F0502020204030204" pitchFamily="34" charset="0"/>
              <a:cs typeface="Calibri" panose="020F0502020204030204" pitchFamily="34" charset="0"/>
            </a:endParaRPr>
          </a:p>
          <a:p>
            <a:pPr marL="0" lvl="0" indent="-93472" algn="l" rtl="0">
              <a:lnSpc>
                <a:spcPct val="100000"/>
              </a:lnSpc>
              <a:spcBef>
                <a:spcPts val="920"/>
              </a:spcBef>
              <a:spcAft>
                <a:spcPts val="0"/>
              </a:spcAft>
              <a:buSzPts val="1472"/>
              <a:buFont typeface="Noto Sans Symbols"/>
              <a:buChar char="◼"/>
            </a:pPr>
            <a:r>
              <a:rPr lang="en-US" b="1" dirty="0">
                <a:latin typeface="Calibri" panose="020F0502020204030204" pitchFamily="34" charset="0"/>
                <a:cs typeface="Calibri" panose="020F0502020204030204" pitchFamily="34" charset="0"/>
              </a:rPr>
              <a:t>Recommended steps to improve passwords security: </a:t>
            </a:r>
            <a:r>
              <a:rPr lang="en-US" dirty="0">
                <a:latin typeface="Calibri" panose="020F0502020204030204" pitchFamily="34" charset="0"/>
                <a:cs typeface="Calibri" panose="020F0502020204030204" pitchFamily="34" charset="0"/>
              </a:rPr>
              <a:t>Use 			passwords which are at least 8 characters long. 		Passwords need be changed every 90 days. 			Passwords need to be a combination of digits, special 		and alpha numeric characters</a:t>
            </a:r>
            <a:endParaRPr dirty="0">
              <a:latin typeface="Calibri" panose="020F0502020204030204" pitchFamily="34" charset="0"/>
              <a:cs typeface="Calibri" panose="020F050202020403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A6D4F4F3-4361-45F6-BB8B-7835197D2E1D}"/>
              </a:ext>
            </a:extLst>
          </p:cNvPr>
          <p:cNvPicPr>
            <a:picLocks noChangeAspect="1"/>
          </p:cNvPicPr>
          <p:nvPr/>
        </p:nvPicPr>
        <p:blipFill rotWithShape="1">
          <a:blip r:embed="rId3"/>
          <a:srcRect b="65757"/>
          <a:stretch/>
        </p:blipFill>
        <p:spPr>
          <a:xfrm>
            <a:off x="446533" y="6036339"/>
            <a:ext cx="9888330" cy="70787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D12CFB3F-EB24-4C44-B24C-8393D526F4CE}"/>
              </a:ext>
            </a:extLst>
          </p:cNvPr>
          <p:cNvPicPr>
            <a:picLocks noChangeAspect="1"/>
          </p:cNvPicPr>
          <p:nvPr/>
        </p:nvPicPr>
        <p:blipFill rotWithShape="1">
          <a:blip r:embed="rId4"/>
          <a:srcRect t="3955"/>
          <a:stretch/>
        </p:blipFill>
        <p:spPr>
          <a:xfrm>
            <a:off x="446533" y="3140840"/>
            <a:ext cx="5697787" cy="28513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383458" y="702156"/>
            <a:ext cx="3628104"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latin typeface="Calibri" panose="020F0502020204030204" pitchFamily="34" charset="0"/>
                <a:cs typeface="Calibri" panose="020F0502020204030204" pitchFamily="34" charset="0"/>
              </a:rPr>
              <a:t>INCIDENT RESPONSE PRELIMINARY ASSESSMENT</a:t>
            </a:r>
            <a:endParaRPr sz="2800" b="0" cap="none" dirty="0">
              <a:solidFill>
                <a:schemeClr val="dk2"/>
              </a:solidFill>
              <a:latin typeface="Calibri" panose="020F0502020204030204" pitchFamily="34" charset="0"/>
              <a:cs typeface="Calibri" panose="020F0502020204030204" pitchFamily="34" charset="0"/>
              <a:sym typeface="Gill Sans"/>
            </a:endParaRPr>
          </a:p>
        </p:txBody>
      </p:sp>
      <p:sp>
        <p:nvSpPr>
          <p:cNvPr id="188" name="Google Shape;188;p7"/>
          <p:cNvSpPr txBox="1">
            <a:spLocks noGrp="1"/>
          </p:cNvSpPr>
          <p:nvPr>
            <p:ph type="body" idx="1"/>
          </p:nvPr>
        </p:nvSpPr>
        <p:spPr>
          <a:xfrm>
            <a:off x="3529781" y="702156"/>
            <a:ext cx="8278762" cy="5914954"/>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dirty="0">
                <a:latin typeface="Calibri" panose="020F0502020204030204" pitchFamily="34" charset="0"/>
                <a:cs typeface="Calibri" panose="020F0502020204030204" pitchFamily="34" charset="0"/>
              </a:rPr>
              <a:t>Summarize ongoing incident: </a:t>
            </a:r>
            <a:endParaRPr dirty="0">
              <a:latin typeface="Calibri" panose="020F0502020204030204" pitchFamily="34" charset="0"/>
              <a:cs typeface="Calibri" panose="020F0502020204030204" pitchFamily="34" charset="0"/>
            </a:endParaRPr>
          </a:p>
          <a:p>
            <a:pPr marL="457200" lvl="1" indent="-70104" algn="l" rtl="0">
              <a:spcBef>
                <a:spcPts val="840"/>
              </a:spcBef>
              <a:spcAft>
                <a:spcPts val="0"/>
              </a:spcAft>
              <a:buSzPts val="1104"/>
              <a:buFont typeface="Noto Sans Symbols"/>
              <a:buChar char="◼"/>
            </a:pPr>
            <a:r>
              <a:rPr lang="en-US" dirty="0">
                <a:latin typeface="Calibri" panose="020F0502020204030204" pitchFamily="34" charset="0"/>
                <a:cs typeface="Calibri" panose="020F0502020204030204" pitchFamily="34" charset="0"/>
              </a:rPr>
              <a:t>What do you know so far?</a:t>
            </a:r>
          </a:p>
          <a:p>
            <a:pPr marL="387096" lvl="1" indent="0" algn="l" rtl="0">
              <a:spcBef>
                <a:spcPts val="840"/>
              </a:spcBef>
              <a:spcAft>
                <a:spcPts val="0"/>
              </a:spcAft>
              <a:buSzPts val="1104"/>
            </a:pPr>
            <a:r>
              <a:rPr lang="en-US" sz="1500" dirty="0">
                <a:latin typeface="Calibri" panose="020F0502020204030204" pitchFamily="34" charset="0"/>
                <a:cs typeface="Calibri" panose="020F0502020204030204" pitchFamily="34" charset="0"/>
              </a:rPr>
              <a:t>An attack has occurred in which all the personal documents are encrypted by the attacker. The attacker has demanded to pay 1 million dollars in bitcoins in return to the documents. The staff (Doctors, nurses and administrative staff have no access to the control systems that are used to monitor patient stats. Doctors are not able to render treatments as the detailed information and the patient status is not available. The log analysis tool is not accessible and there is a critical security incident declared.</a:t>
            </a:r>
            <a:endParaRPr sz="1500" dirty="0">
              <a:latin typeface="Calibri" panose="020F0502020204030204" pitchFamily="34" charset="0"/>
              <a:cs typeface="Calibri" panose="020F0502020204030204" pitchFamily="34" charset="0"/>
            </a:endParaRPr>
          </a:p>
          <a:p>
            <a:pPr marL="0" lvl="0" indent="-93472" algn="l" rtl="0">
              <a:lnSpc>
                <a:spcPct val="100000"/>
              </a:lnSpc>
              <a:spcBef>
                <a:spcPts val="920"/>
              </a:spcBef>
              <a:spcAft>
                <a:spcPts val="0"/>
              </a:spcAft>
              <a:buSzPts val="1472"/>
              <a:buFont typeface="Noto Sans Symbols"/>
              <a:buChar char="◼"/>
            </a:pPr>
            <a:r>
              <a:rPr lang="en-US" dirty="0">
                <a:latin typeface="Calibri" panose="020F0502020204030204" pitchFamily="34" charset="0"/>
                <a:cs typeface="Calibri" panose="020F0502020204030204" pitchFamily="34" charset="0"/>
              </a:rPr>
              <a:t>Document actions or notes from the following steps of the initial incident response checklist</a:t>
            </a:r>
            <a:endParaRPr dirty="0">
              <a:latin typeface="Calibri" panose="020F0502020204030204" pitchFamily="34" charset="0"/>
              <a:cs typeface="Calibri" panose="020F0502020204030204" pitchFamily="34" charset="0"/>
            </a:endParaRPr>
          </a:p>
          <a:p>
            <a:pPr marL="342900" lvl="0" indent="-342900" algn="l" rtl="0">
              <a:lnSpc>
                <a:spcPct val="100000"/>
              </a:lnSpc>
              <a:spcBef>
                <a:spcPts val="920"/>
              </a:spcBef>
              <a:spcAft>
                <a:spcPts val="0"/>
              </a:spcAft>
              <a:buSzPts val="1472"/>
              <a:buFont typeface="Arial"/>
              <a:buChar char="•"/>
            </a:pPr>
            <a:r>
              <a:rPr lang="en-US" dirty="0">
                <a:latin typeface="Calibri" panose="020F0502020204030204" pitchFamily="34" charset="0"/>
                <a:cs typeface="Calibri" panose="020F0502020204030204" pitchFamily="34" charset="0"/>
              </a:rPr>
              <a:t>Step 1: Gather a team of professionals who can deal with cybersecurity problems.</a:t>
            </a:r>
            <a:endParaRPr dirty="0">
              <a:latin typeface="Calibri" panose="020F0502020204030204" pitchFamily="34" charset="0"/>
              <a:cs typeface="Calibri" panose="020F0502020204030204" pitchFamily="34" charset="0"/>
            </a:endParaRPr>
          </a:p>
          <a:p>
            <a:pPr marL="342900" lvl="0" indent="-342900" algn="l" rtl="0">
              <a:lnSpc>
                <a:spcPct val="100000"/>
              </a:lnSpc>
              <a:spcBef>
                <a:spcPts val="920"/>
              </a:spcBef>
              <a:spcAft>
                <a:spcPts val="0"/>
              </a:spcAft>
              <a:buSzPts val="1472"/>
              <a:buFont typeface="Arial"/>
              <a:buChar char="•"/>
            </a:pPr>
            <a:r>
              <a:rPr lang="en-US" dirty="0">
                <a:latin typeface="Calibri" panose="020F0502020204030204" pitchFamily="34" charset="0"/>
                <a:cs typeface="Calibri" panose="020F0502020204030204" pitchFamily="34" charset="0"/>
              </a:rPr>
              <a:t>Step 2: Don’t agree to pay the ransom as there is no guarantee that you will be given back what is taken.</a:t>
            </a:r>
            <a:endParaRPr dirty="0">
              <a:latin typeface="Calibri" panose="020F0502020204030204" pitchFamily="34" charset="0"/>
              <a:cs typeface="Calibri" panose="020F0502020204030204" pitchFamily="34" charset="0"/>
            </a:endParaRPr>
          </a:p>
          <a:p>
            <a:pPr marL="342900" lvl="0" indent="-342900" algn="l" rtl="0">
              <a:lnSpc>
                <a:spcPct val="100000"/>
              </a:lnSpc>
              <a:spcBef>
                <a:spcPts val="920"/>
              </a:spcBef>
              <a:spcAft>
                <a:spcPts val="0"/>
              </a:spcAft>
              <a:buSzPts val="1472"/>
              <a:buFont typeface="Arial"/>
              <a:buChar char="•"/>
            </a:pPr>
            <a:r>
              <a:rPr lang="en-US" dirty="0">
                <a:latin typeface="Calibri" panose="020F0502020204030204" pitchFamily="34" charset="0"/>
                <a:cs typeface="Calibri" panose="020F0502020204030204" pitchFamily="34" charset="0"/>
              </a:rPr>
              <a:t>Step 3: Try to restore servers and files from the backups</a:t>
            </a:r>
            <a:endParaRPr dirty="0">
              <a:latin typeface="Calibri" panose="020F0502020204030204" pitchFamily="34" charset="0"/>
              <a:cs typeface="Calibri" panose="020F0502020204030204" pitchFamily="34" charset="0"/>
            </a:endParaRPr>
          </a:p>
          <a:p>
            <a:pPr marL="342900" lvl="0" indent="-342900" algn="l" rtl="0">
              <a:lnSpc>
                <a:spcPct val="100000"/>
              </a:lnSpc>
              <a:spcBef>
                <a:spcPts val="920"/>
              </a:spcBef>
              <a:spcAft>
                <a:spcPts val="0"/>
              </a:spcAft>
              <a:buSzPts val="1472"/>
              <a:buFont typeface="Arial"/>
              <a:buChar char="•"/>
            </a:pPr>
            <a:r>
              <a:rPr lang="en-US" dirty="0">
                <a:latin typeface="Calibri" panose="020F0502020204030204" pitchFamily="34" charset="0"/>
                <a:cs typeface="Calibri" panose="020F0502020204030204" pitchFamily="34" charset="0"/>
              </a:rPr>
              <a:t>Step 4: Search for the source of the incident</a:t>
            </a:r>
            <a:endParaRPr dirty="0">
              <a:latin typeface="Calibri" panose="020F0502020204030204" pitchFamily="34" charset="0"/>
              <a:cs typeface="Calibri" panose="020F0502020204030204" pitchFamily="34" charset="0"/>
            </a:endParaRPr>
          </a:p>
          <a:p>
            <a:pPr marL="342900" lvl="0" indent="-342900" algn="l" rtl="0">
              <a:lnSpc>
                <a:spcPct val="100000"/>
              </a:lnSpc>
              <a:spcBef>
                <a:spcPts val="920"/>
              </a:spcBef>
              <a:spcAft>
                <a:spcPts val="0"/>
              </a:spcAft>
              <a:buSzPts val="1472"/>
              <a:buFont typeface="Arial"/>
              <a:buChar char="•"/>
            </a:pPr>
            <a:r>
              <a:rPr lang="en-US" dirty="0">
                <a:latin typeface="Calibri" panose="020F0502020204030204" pitchFamily="34" charset="0"/>
                <a:cs typeface="Calibri" panose="020F0502020204030204" pitchFamily="34" charset="0"/>
              </a:rPr>
              <a:t>Step 5: Contain and isolate the source of the incident</a:t>
            </a:r>
          </a:p>
          <a:p>
            <a:pPr marL="342900" lvl="0" indent="-342900" algn="l" rtl="0">
              <a:lnSpc>
                <a:spcPct val="100000"/>
              </a:lnSpc>
              <a:spcBef>
                <a:spcPts val="920"/>
              </a:spcBef>
              <a:spcAft>
                <a:spcPts val="0"/>
              </a:spcAft>
              <a:buSzPts val="1472"/>
              <a:buFont typeface="Arial"/>
              <a:buChar char="•"/>
            </a:pPr>
            <a:r>
              <a:rPr lang="en-US" dirty="0">
                <a:latin typeface="Calibri" panose="020F0502020204030204" pitchFamily="34" charset="0"/>
                <a:cs typeface="Calibri" panose="020F0502020204030204" pitchFamily="34" charset="0"/>
              </a:rPr>
              <a:t>Step 6: Plan a strategy to avoid paying ransom</a:t>
            </a:r>
          </a:p>
          <a:p>
            <a:pPr marL="342900" lvl="0" indent="-342900" algn="l" rtl="0">
              <a:lnSpc>
                <a:spcPct val="100000"/>
              </a:lnSpc>
              <a:spcBef>
                <a:spcPts val="920"/>
              </a:spcBef>
              <a:spcAft>
                <a:spcPts val="0"/>
              </a:spcAft>
              <a:buSzPts val="1472"/>
              <a:buFont typeface="Arial"/>
              <a:buChar char="•"/>
            </a:pPr>
            <a:r>
              <a:rPr lang="en-US" dirty="0">
                <a:latin typeface="Calibri" panose="020F0502020204030204" pitchFamily="34" charset="0"/>
                <a:cs typeface="Calibri" panose="020F0502020204030204" pitchFamily="34" charset="0"/>
              </a:rPr>
              <a:t>Step 7: Once the incident is over conduct proper cybersecurity training to all the staff members.</a:t>
            </a:r>
          </a:p>
          <a:p>
            <a:pPr marL="342900" lvl="0" indent="-342900" algn="l" rtl="0">
              <a:lnSpc>
                <a:spcPct val="100000"/>
              </a:lnSpc>
              <a:spcBef>
                <a:spcPts val="920"/>
              </a:spcBef>
              <a:spcAft>
                <a:spcPts val="0"/>
              </a:spcAft>
              <a:buSzPts val="1472"/>
              <a:buFont typeface="Arial"/>
              <a:buChar char="•"/>
            </a:pPr>
            <a:r>
              <a:rPr lang="en-US" dirty="0">
                <a:latin typeface="Calibri" panose="020F0502020204030204" pitchFamily="34" charset="0"/>
                <a:cs typeface="Calibri" panose="020F0502020204030204" pitchFamily="34" charset="0"/>
              </a:rPr>
              <a:t>Step 8: Conduct regular backups.</a:t>
            </a:r>
          </a:p>
          <a:p>
            <a:pPr marL="342900" lvl="0" indent="-342900" algn="l" rtl="0">
              <a:lnSpc>
                <a:spcPct val="100000"/>
              </a:lnSpc>
              <a:spcBef>
                <a:spcPts val="920"/>
              </a:spcBef>
              <a:spcAft>
                <a:spcPts val="0"/>
              </a:spcAft>
              <a:buSzPts val="1472"/>
              <a:buFont typeface="Arial"/>
              <a:buChar char="•"/>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275303" y="702156"/>
            <a:ext cx="384441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latin typeface="Calibri" panose="020F0502020204030204" pitchFamily="34" charset="0"/>
                <a:cs typeface="Calibri" panose="020F0502020204030204" pitchFamily="34" charset="0"/>
              </a:rPr>
              <a:t>INCIDENT RESPONSE RECOMMENDED ACTION</a:t>
            </a:r>
            <a:endParaRPr sz="2800" b="0" cap="none" dirty="0">
              <a:solidFill>
                <a:schemeClr val="dk2"/>
              </a:solidFill>
              <a:latin typeface="Calibri" panose="020F0502020204030204" pitchFamily="34" charset="0"/>
              <a:cs typeface="Calibri" panose="020F0502020204030204" pitchFamily="34" charset="0"/>
              <a:sym typeface="Gill Sans"/>
            </a:endParaRPr>
          </a:p>
        </p:txBody>
      </p:sp>
      <p:sp>
        <p:nvSpPr>
          <p:cNvPr id="194" name="Google Shape;194;p8"/>
          <p:cNvSpPr txBox="1">
            <a:spLocks noGrp="1"/>
          </p:cNvSpPr>
          <p:nvPr>
            <p:ph type="body" idx="1"/>
          </p:nvPr>
        </p:nvSpPr>
        <p:spPr>
          <a:xfrm>
            <a:off x="4119717" y="702156"/>
            <a:ext cx="7669160" cy="5708476"/>
          </a:xfrm>
          <a:prstGeom prst="rect">
            <a:avLst/>
          </a:prstGeom>
          <a:noFill/>
          <a:ln>
            <a:noFill/>
          </a:ln>
        </p:spPr>
        <p:txBody>
          <a:bodyPr spcFirstLastPara="1" wrap="square" lIns="91425" tIns="45700" rIns="91425" bIns="45700" anchor="ctr" anchorCtr="0">
            <a:normAutofit lnSpcReduction="10000"/>
          </a:bodyPr>
          <a:lstStyle/>
          <a:p>
            <a:pPr marL="0" lvl="0" indent="-93472" algn="l" rtl="0">
              <a:lnSpc>
                <a:spcPct val="100000"/>
              </a:lnSpc>
              <a:spcBef>
                <a:spcPts val="0"/>
              </a:spcBef>
              <a:spcAft>
                <a:spcPts val="0"/>
              </a:spcAft>
              <a:buSzPts val="1472"/>
              <a:buFont typeface="Noto Sans Symbols"/>
              <a:buChar char="◼"/>
            </a:pPr>
            <a:r>
              <a:rPr lang="en-US" dirty="0">
                <a:solidFill>
                  <a:srgbClr val="404040"/>
                </a:solidFill>
                <a:latin typeface="Calibri" panose="020F0502020204030204" pitchFamily="34" charset="0"/>
                <a:ea typeface="Arial"/>
                <a:cs typeface="Calibri" panose="020F0502020204030204" pitchFamily="34" charset="0"/>
                <a:sym typeface="Arial"/>
              </a:rPr>
              <a:t>Summarize recommendation to contain, eradicate, and recover:</a:t>
            </a:r>
            <a:endParaRPr dirty="0">
              <a:latin typeface="Calibri" panose="020F0502020204030204" pitchFamily="34" charset="0"/>
              <a:cs typeface="Calibri" panose="020F0502020204030204" pitchFamily="34" charset="0"/>
            </a:endParaRPr>
          </a:p>
          <a:p>
            <a:pPr marL="457200" lvl="1" indent="-70104" algn="l" rtl="0">
              <a:spcBef>
                <a:spcPts val="840"/>
              </a:spcBef>
              <a:spcAft>
                <a:spcPts val="0"/>
              </a:spcAft>
              <a:buSzPts val="1104"/>
              <a:buFont typeface="Noto Sans Symbols"/>
              <a:buChar char="◼"/>
            </a:pPr>
            <a:r>
              <a:rPr lang="en-US" dirty="0">
                <a:latin typeface="Calibri" panose="020F0502020204030204" pitchFamily="34" charset="0"/>
                <a:cs typeface="Calibri" panose="020F0502020204030204" pitchFamily="34" charset="0"/>
              </a:rPr>
              <a:t>Describe the overall recommended containment, eradication, and recovery plan</a:t>
            </a:r>
          </a:p>
          <a:p>
            <a:pPr marL="387096" lvl="1" indent="0" algn="l" rtl="0">
              <a:spcBef>
                <a:spcPts val="840"/>
              </a:spcBef>
              <a:spcAft>
                <a:spcPts val="0"/>
              </a:spcAft>
              <a:buSzPts val="1104"/>
            </a:pPr>
            <a:r>
              <a:rPr lang="en-US" sz="1500" dirty="0">
                <a:latin typeface="Calibri" panose="020F0502020204030204" pitchFamily="34" charset="0"/>
                <a:cs typeface="Calibri" panose="020F0502020204030204" pitchFamily="34" charset="0"/>
              </a:rPr>
              <a:t>The source of the incident must be found. The email attachment must either be deleted or isolated. Once this is done, the files and servers need to be restored using the backups. As the attacker has mentioned, we can delete the software. Once it is deleted all the remaining traces of the software must also be erased. </a:t>
            </a:r>
          </a:p>
          <a:p>
            <a:pPr marL="387096" lvl="1" indent="0" algn="l" rtl="0">
              <a:spcBef>
                <a:spcPts val="840"/>
              </a:spcBef>
              <a:spcAft>
                <a:spcPts val="0"/>
              </a:spcAft>
              <a:buSzPts val="1104"/>
            </a:pPr>
            <a:r>
              <a:rPr lang="en-US" sz="1500" dirty="0">
                <a:latin typeface="Calibri" panose="020F0502020204030204" pitchFamily="34" charset="0"/>
                <a:cs typeface="Calibri" panose="020F0502020204030204" pitchFamily="34" charset="0"/>
              </a:rPr>
              <a:t>The severity of this incident is high. The medical staff is unable to treat patients as the information is not available. This might cause loss of patient life. In order to avoid such incidents in the future, there must be regular information sessions for the staff. The session must contain what the staff should do and what they shouldn’t. Regular data and server backups must be conducted so that the data is available even if there is any problem.</a:t>
            </a:r>
          </a:p>
          <a:p>
            <a:pPr marL="0" lvl="0" indent="-93472" algn="l" rtl="0">
              <a:lnSpc>
                <a:spcPct val="100000"/>
              </a:lnSpc>
              <a:spcBef>
                <a:spcPts val="920"/>
              </a:spcBef>
              <a:spcAft>
                <a:spcPts val="0"/>
              </a:spcAft>
              <a:buSzPts val="1472"/>
              <a:buFont typeface="Noto Sans Symbols"/>
              <a:buChar char="◼"/>
            </a:pPr>
            <a:r>
              <a:rPr lang="en-US" dirty="0">
                <a:latin typeface="Calibri" panose="020F0502020204030204" pitchFamily="34" charset="0"/>
                <a:cs typeface="Calibri" panose="020F0502020204030204" pitchFamily="34" charset="0"/>
              </a:rPr>
              <a:t>Documented actions and notes from the IR checklist</a:t>
            </a:r>
          </a:p>
          <a:p>
            <a:pPr marL="342900" lvl="0" indent="-342900" algn="l" rtl="0">
              <a:lnSpc>
                <a:spcPct val="100000"/>
              </a:lnSpc>
              <a:spcBef>
                <a:spcPts val="920"/>
              </a:spcBef>
              <a:spcAft>
                <a:spcPts val="0"/>
              </a:spcAft>
              <a:buSzPts val="1472"/>
              <a:buFont typeface="Arial"/>
              <a:buChar char="•"/>
            </a:pPr>
            <a:r>
              <a:rPr lang="en-US" dirty="0">
                <a:latin typeface="Calibri" panose="020F0502020204030204" pitchFamily="34" charset="0"/>
                <a:cs typeface="Calibri" panose="020F0502020204030204" pitchFamily="34" charset="0"/>
              </a:rPr>
              <a:t>Step 7: Perform procedures such as Malware response, Insider threat or Denial of service response.</a:t>
            </a:r>
            <a:endParaRPr lang="en-US" i="1" dirty="0">
              <a:latin typeface="Calibri" panose="020F0502020204030204" pitchFamily="34" charset="0"/>
              <a:cs typeface="Calibri" panose="020F0502020204030204" pitchFamily="34" charset="0"/>
            </a:endParaRPr>
          </a:p>
          <a:p>
            <a:pPr marL="342900" lvl="0" indent="-342900" algn="l" rtl="0">
              <a:lnSpc>
                <a:spcPct val="100000"/>
              </a:lnSpc>
              <a:spcBef>
                <a:spcPts val="920"/>
              </a:spcBef>
              <a:spcAft>
                <a:spcPts val="0"/>
              </a:spcAft>
              <a:buSzPts val="1472"/>
              <a:buFont typeface="Arial"/>
              <a:buChar char="•"/>
            </a:pPr>
            <a:r>
              <a:rPr lang="en-US" dirty="0">
                <a:latin typeface="Calibri" panose="020F0502020204030204" pitchFamily="34" charset="0"/>
                <a:cs typeface="Calibri" panose="020F0502020204030204" pitchFamily="34" charset="0"/>
              </a:rPr>
              <a:t>Step 8: Check the system activity and determine if the cause of the incident was intentional or unintentional.</a:t>
            </a:r>
            <a:endParaRPr dirty="0">
              <a:latin typeface="Calibri" panose="020F0502020204030204" pitchFamily="34" charset="0"/>
              <a:cs typeface="Calibri" panose="020F0502020204030204" pitchFamily="34" charset="0"/>
            </a:endParaRPr>
          </a:p>
          <a:p>
            <a:pPr marL="342900" lvl="0" indent="-342900" algn="l" rtl="0">
              <a:lnSpc>
                <a:spcPct val="100000"/>
              </a:lnSpc>
              <a:spcBef>
                <a:spcPts val="920"/>
              </a:spcBef>
              <a:spcAft>
                <a:spcPts val="0"/>
              </a:spcAft>
              <a:buSzPts val="1472"/>
              <a:buFont typeface="Arial"/>
              <a:buChar char="•"/>
            </a:pPr>
            <a:r>
              <a:rPr lang="en-US" dirty="0">
                <a:latin typeface="Calibri" panose="020F0502020204030204" pitchFamily="34" charset="0"/>
                <a:cs typeface="Calibri" panose="020F0502020204030204" pitchFamily="34" charset="0"/>
              </a:rPr>
              <a:t>Step 9: Make sure all the systems are patched and backups are in place.</a:t>
            </a:r>
            <a:endParaRPr dirty="0">
              <a:latin typeface="Calibri" panose="020F0502020204030204" pitchFamily="34" charset="0"/>
              <a:cs typeface="Calibri" panose="020F0502020204030204" pitchFamily="34" charset="0"/>
            </a:endParaRPr>
          </a:p>
          <a:p>
            <a:pPr marL="342900" lvl="0" indent="-342900" algn="l" rtl="0">
              <a:lnSpc>
                <a:spcPct val="100000"/>
              </a:lnSpc>
              <a:spcBef>
                <a:spcPts val="920"/>
              </a:spcBef>
              <a:spcAft>
                <a:spcPts val="0"/>
              </a:spcAft>
              <a:buSzPts val="1472"/>
              <a:buFont typeface="Arial"/>
              <a:buChar char="•"/>
            </a:pPr>
            <a:r>
              <a:rPr lang="en-US" dirty="0">
                <a:latin typeface="Calibri" panose="020F0502020204030204" pitchFamily="34" charset="0"/>
                <a:cs typeface="Calibri" panose="020F0502020204030204" pitchFamily="34" charset="0"/>
              </a:rPr>
              <a:t>Step 10: Document the incident, cause, impact, risk score, steps taken to overcome it, what steps needs to be followed etc.</a:t>
            </a:r>
          </a:p>
          <a:p>
            <a:pPr marL="342900" lvl="0" indent="-342900" algn="l" rtl="0">
              <a:lnSpc>
                <a:spcPct val="100000"/>
              </a:lnSpc>
              <a:spcBef>
                <a:spcPts val="920"/>
              </a:spcBef>
              <a:spcAft>
                <a:spcPts val="0"/>
              </a:spcAft>
              <a:buSzPts val="1472"/>
              <a:buFont typeface="Arial"/>
              <a:buChar char="•"/>
            </a:pPr>
            <a:r>
              <a:rPr lang="en-US" dirty="0">
                <a:latin typeface="Calibri" panose="020F0502020204030204" pitchFamily="34" charset="0"/>
                <a:cs typeface="Calibri" panose="020F0502020204030204" pitchFamily="34" charset="0"/>
              </a:rPr>
              <a:t>Step 11: Have a proper planning mechanism until the incident is solved and also for future. </a:t>
            </a:r>
            <a:endParaRPr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1064</TotalTime>
  <Words>1078</Words>
  <Application>Microsoft Office PowerPoint</Application>
  <PresentationFormat>Widescreen</PresentationFormat>
  <Paragraphs>77</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Gill Sans</vt:lpstr>
      <vt:lpstr>Arial</vt:lpstr>
      <vt:lpstr>Noto Sans Symbols</vt:lpstr>
      <vt:lpstr>Calibri</vt:lpstr>
      <vt:lpstr>DividendVTI</vt:lpstr>
      <vt:lpstr>DividendVTI</vt:lpstr>
      <vt:lpstr>FINAL  PROJECT TEMPLATE</vt:lpstr>
      <vt:lpstr>THREAT SUMMARY</vt:lpstr>
      <vt:lpstr>VULNERABILITY SCANNING TARGETS</vt:lpstr>
      <vt:lpstr>VULNERABILITY SCAN RESULTS</vt:lpstr>
      <vt:lpstr>REMEDIATION RECOMMENDATION</vt:lpstr>
      <vt:lpstr>PASSWORD PENETRATION TEST OUTCOME</vt:lpstr>
      <vt:lpstr>INCIDENT RESPONSE PRELIMINARY ASSESSMENT</vt:lpstr>
      <vt:lpstr>INCIDENT RESPONSE RECOMMENDED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TEMPLATE</dc:title>
  <dc:creator>Christine Izuakor</dc:creator>
  <cp:lastModifiedBy>Shrividya Ranjani Kaliyur NarayanaPrasad</cp:lastModifiedBy>
  <cp:revision>22</cp:revision>
  <dcterms:created xsi:type="dcterms:W3CDTF">2020-04-24T02:20:58Z</dcterms:created>
  <dcterms:modified xsi:type="dcterms:W3CDTF">2020-09-16T20:37:22Z</dcterms:modified>
</cp:coreProperties>
</file>