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everyone and we'll talk about the project today about </a:t>
            </a:r>
            <a:r>
              <a:rPr lang="en-US" b="1">
                <a:cs typeface="+mj-lt"/>
                <a:sym typeface="+mn-ea"/>
              </a:rPr>
              <a:t>Subfamily classification of glycoside hydrolase family</a:t>
            </a:r>
            <a:r>
              <a:rPr lang="en-US"/>
              <a:t>. All tools and scripts are given by our postdoc Dr. Siva and I will go through all the parts and provide some hands-on demonstration.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6BA93-7054-6E40-9DD2-B856B015FD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we will be focusing on classifying the CAZy family into subfamilies. </a:t>
            </a:r>
            <a:r>
              <a:rPr lang="en-US" altLang="zh-CN"/>
              <a:t>and </a:t>
            </a:r>
            <a:r>
              <a:rPr lang="zh-CN" altLang="en-US"/>
              <a:t>to analyze and visualize them using bioinformatics tools and methods.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 this project, we are going to follow the methodology outlined in this paper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To give you a clearer picture, we'll be using GH31 as our primary example to demonstrate all the analyses we'll perform. </a:t>
            </a:r>
            <a:endParaRPr lang="zh-CN" altLang="en-US"/>
          </a:p>
          <a:p>
            <a:r>
              <a:rPr lang="zh-CN" altLang="en-US"/>
              <a:t> GH31 is a diverse and well-studied glycoside hydrolase family</a:t>
            </a:r>
            <a:endParaRPr lang="zh-CN" altLang="en-US"/>
          </a:p>
          <a:p>
            <a:r>
              <a:rPr lang="zh-CN" altLang="en-US"/>
              <a:t>Now, we</a:t>
            </a:r>
            <a:r>
              <a:rPr lang="en-US" altLang="zh-CN"/>
              <a:t> need to </a:t>
            </a:r>
            <a:r>
              <a:rPr lang="zh-CN" altLang="en-US"/>
              <a:t>divid</a:t>
            </a:r>
            <a:r>
              <a:rPr lang="en-US" altLang="zh-CN"/>
              <a:t>e</a:t>
            </a:r>
            <a:r>
              <a:rPr lang="zh-CN" altLang="en-US"/>
              <a:t> the class into two groups. Group 1 will be working on GH5, another important glycoside hydrolase family, while Group 2 will focus on GH16. Each group will apply the classification and analysis techniques we discuss today to their assigned family.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/ɪkˈstrækʃ(ə)n/</a:t>
            </a:r>
            <a:endParaRPr lang="zh-CN" altLang="en-US"/>
          </a:p>
          <a:p>
            <a:r>
              <a:rPr lang="zh-CN" altLang="en-US"/>
              <a:t>/ˌfaɪloʊdʒəˈnetɪk/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/</a:t>
            </a:r>
            <a:r>
              <a:rPr lang="zh-CN" altLang="en-US"/>
              <a:t>rɪˈpɑːzətɔːri/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The hmmpress dbCAN-fam-HMMs.txt command compresses and indexes the HMM database to optimize it for faster and more efficient searches using HMMER tools like hmmscan and hmmsearch.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HMM model family: These families are statistical models built from many similar sequences, capturing the characteristic features of the family. Each family represents a group of proteins/domains that share similar structure or function.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Family HMM: The HMM family that the query sequence matched (the protein family or domain represented by the HMM).</a:t>
            </a:r>
            <a:endParaRPr lang="zh-CN" altLang="en-US"/>
          </a:p>
          <a:p>
            <a:r>
              <a:rPr lang="zh-CN" altLang="en-US"/>
              <a:t>HMM length: The length of the HMM model in amino acids or nucleotides.</a:t>
            </a:r>
            <a:endParaRPr lang="zh-CN" altLang="en-US"/>
          </a:p>
          <a:p>
            <a:r>
              <a:rPr lang="zh-CN" altLang="en-US"/>
              <a:t>Query ID: The identifier of the query sequence being analyzed.</a:t>
            </a:r>
            <a:endParaRPr lang="zh-CN" altLang="en-US"/>
          </a:p>
          <a:p>
            <a:r>
              <a:rPr lang="zh-CN" altLang="en-US"/>
              <a:t>Query length: The total length of the query sequence in amino acids or nucleotides.</a:t>
            </a:r>
            <a:endParaRPr lang="zh-CN" altLang="en-US"/>
          </a:p>
          <a:p>
            <a:r>
              <a:rPr lang="zh-CN" altLang="en-US"/>
              <a:t>E-value: A statistical value indicating the similarity between the query sequence and the HMM family. Lower E-values mean higher similarity and more significant matches.</a:t>
            </a:r>
            <a:endParaRPr lang="zh-CN" altLang="en-US"/>
          </a:p>
          <a:p>
            <a:r>
              <a:rPr lang="zh-CN" altLang="en-US"/>
              <a:t>HMM start: The start position in the HMM model where the match begins.</a:t>
            </a:r>
            <a:endParaRPr lang="zh-CN" altLang="en-US"/>
          </a:p>
          <a:p>
            <a:r>
              <a:rPr lang="zh-CN" altLang="en-US"/>
              <a:t>HMM end: The end position in the HMM model where the match finishes.</a:t>
            </a:r>
            <a:endParaRPr lang="zh-CN" altLang="en-US"/>
          </a:p>
          <a:p>
            <a:r>
              <a:rPr lang="zh-CN" altLang="en-US"/>
              <a:t>Query start: The start position in the query sequence where the match begins.</a:t>
            </a:r>
            <a:endParaRPr lang="zh-CN" altLang="en-US"/>
          </a:p>
          <a:p>
            <a:r>
              <a:rPr lang="zh-CN" altLang="en-US"/>
              <a:t>Query end: The end position in the query sequence where the match finishes.</a:t>
            </a:r>
            <a:endParaRPr lang="zh-CN" altLang="en-US"/>
          </a:p>
          <a:p>
            <a:r>
              <a:rPr lang="zh-CN" altLang="en-US"/>
              <a:t>Coverage: The proportion of the HMM model that aligns with the query sequence, indicating how much of the model is covered by the match.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430C-10B3-F947-A8EC-9980BAB4A1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CAC8-6662-FD46-86D1-D18B9A5A9C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account.ncbi.nlm.nih.gov/&#160;&#13;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account.ncbi.nlm.nih.gov/&#160;&#13;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ftp.ncbi.nlm.nih.gov/entrez/entrezdirect/install-edirect.s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cb.unl.edu/dbCAN2/download/Databases/dbCAN-old@UGA/hmmscan-parser.sh" TargetMode="External"/><Relationship Id="rId2" Type="http://schemas.openxmlformats.org/officeDocument/2006/relationships/hyperlink" Target="https://bcb.unl.edu/dbCAN2/download/Databases/dbCAN-old@UGA/dbCAN-fam-HMMs.txt" TargetMode="External"/><Relationship Id="rId1" Type="http://schemas.openxmlformats.org/officeDocument/2006/relationships/hyperlink" Target="https://bcb.unl.edu/dbCAN2/download/Databases/dbCAN-old@UGA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doi.org/10.1016/j.jbc.2023.103038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Keepingle/course-project-1-Subfamily-classification-of-glycoside-hydrolase-family" TargetMode="Externa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hyperlink" Target="http://www.cazy.org/GH31.html" TargetMode="External"/><Relationship Id="rId2" Type="http://schemas.openxmlformats.org/officeDocument/2006/relationships/hyperlink" Target="http://www.cazy.org/Glycoside-Hydrolases.html" TargetMode="External"/><Relationship Id="rId1" Type="http://schemas.openxmlformats.org/officeDocument/2006/relationships/hyperlink" Target="http://www.cazy.org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hyperlink" Target="http://www.cazy.org/IMG/cazy_data/GH31.t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cazy.org/IMG/cazy_data/GH31.txt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ncbi.nlm.nih.gov/books/NBK25497/" TargetMode="External"/><Relationship Id="rId2" Type="http://schemas.openxmlformats.org/officeDocument/2006/relationships/image" Target="../media/image9.png"/><Relationship Id="rId1" Type="http://schemas.openxmlformats.org/officeDocument/2006/relationships/hyperlink" Target="https://www.ncbi.nlm.nih.gov/books/NBK1792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1" y="1675829"/>
            <a:ext cx="11662587" cy="1322873"/>
          </a:xfrm>
        </p:spPr>
        <p:txBody>
          <a:bodyPr>
            <a:normAutofit fontScale="90000"/>
          </a:bodyPr>
          <a:lstStyle/>
          <a:p>
            <a:r>
              <a:rPr lang="en-US" sz="4400" b="1"/>
              <a:t>Course Project 1:</a:t>
            </a:r>
            <a:br>
              <a:rPr lang="en-US" sz="4400" b="1"/>
            </a:br>
            <a:br>
              <a:rPr lang="en-US" sz="4400"/>
            </a:br>
            <a:r>
              <a:rPr lang="en-US" sz="4400" b="1">
                <a:cs typeface="+mj-lt"/>
              </a:rPr>
              <a:t>Subfamily classification of glycoside hydrolase family</a:t>
            </a:r>
            <a:endParaRPr lang="en-US" sz="4400" b="1">
              <a:cs typeface="+mj-lt"/>
            </a:endParaRPr>
          </a:p>
        </p:txBody>
      </p:sp>
      <p:sp>
        <p:nvSpPr>
          <p:cNvPr id="4" name="Google Shape;94;p1"/>
          <p:cNvSpPr txBox="1"/>
          <p:nvPr/>
        </p:nvSpPr>
        <p:spPr>
          <a:xfrm>
            <a:off x="2531110" y="3458210"/>
            <a:ext cx="7059295" cy="3178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Siva Shanmugam (Postdoc)</a:t>
            </a:r>
            <a:endParaRPr 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>
                <a:solidFill>
                  <a:schemeClr val="dk1"/>
                </a:solidFill>
              </a:rPr>
              <a:t>Xinpeng Zhang (PhD student)</a:t>
            </a:r>
            <a:endParaRPr 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>
                <a:solidFill>
                  <a:schemeClr val="dk1"/>
                </a:solidFill>
              </a:rPr>
              <a:t>Yi Xing (Master student)</a:t>
            </a:r>
            <a:endParaRPr lang="en-US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>
                <a:solidFill>
                  <a:schemeClr val="dk1"/>
                </a:solidFill>
              </a:rPr>
              <a:t>Department of Food Science and Technology</a:t>
            </a:r>
            <a:endParaRPr lang="en-US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>
                <a:solidFill>
                  <a:schemeClr val="dk1"/>
                </a:solidFill>
              </a:rPr>
              <a:t>10/24/2024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5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5451" y="175538"/>
            <a:ext cx="3786949" cy="93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9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85005" y="175538"/>
            <a:ext cx="2931543" cy="9305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43234" y="6236186"/>
            <a:ext cx="1834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PI: Yanbin Yin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02" y="5587365"/>
            <a:ext cx="3440615" cy="466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3365" y="1406525"/>
            <a:ext cx="6340475" cy="3384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Creating an NCBI Account (Recommended to Use Your UNL Account)   </a:t>
            </a:r>
            <a:r>
              <a:rPr kumimoji="1" lang="en-US" altLang="zh-CN" sz="2400">
                <a:hlinkClick r:id="rId1" action="ppaction://hlinkfile"/>
              </a:rPr>
              <a:t>https://account.ncbi.nlm.nih.gov/ </a:t>
            </a:r>
            <a:endParaRPr kumimoji="1" lang="en-US" altLang="zh-CN" sz="2400">
              <a:hlinkClick r:id="rId1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Then go to the “Account settings”</a:t>
            </a:r>
            <a:endParaRPr kumimoji="1"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Find your API key in the end.</a:t>
            </a:r>
            <a:endParaRPr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3820"/>
          <a:stretch>
            <a:fillRect/>
          </a:stretch>
        </p:blipFill>
        <p:spPr>
          <a:xfrm>
            <a:off x="7188200" y="680085"/>
            <a:ext cx="4081780" cy="2015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660" y="2844165"/>
            <a:ext cx="4340860" cy="1705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0" y="4791075"/>
            <a:ext cx="4884420" cy="1606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9570" y="86360"/>
            <a:ext cx="1102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1.3 - Automating NCBI Data Retrieval with E-utilities and API Keys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3365" y="1406525"/>
            <a:ext cx="6340475" cy="3384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Creating an NCBI Account (Recommended to Use Your UNL Account)   </a:t>
            </a:r>
            <a:r>
              <a:rPr kumimoji="1" lang="en-US" altLang="zh-CN" sz="2400">
                <a:hlinkClick r:id="rId1" action="ppaction://hlinkfile"/>
              </a:rPr>
              <a:t>https://account.ncbi.nlm.nih.gov/ </a:t>
            </a:r>
            <a:endParaRPr kumimoji="1" lang="en-US" altLang="zh-CN" sz="2400">
              <a:hlinkClick r:id="rId1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Then go to the “Account settings”</a:t>
            </a:r>
            <a:endParaRPr kumimoji="1"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Find your API key in the end.</a:t>
            </a:r>
            <a:endParaRPr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3820"/>
          <a:stretch>
            <a:fillRect/>
          </a:stretch>
        </p:blipFill>
        <p:spPr>
          <a:xfrm>
            <a:off x="7360920" y="680085"/>
            <a:ext cx="4081780" cy="2015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2717165"/>
            <a:ext cx="4340860" cy="1705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95" y="4444365"/>
            <a:ext cx="4884420" cy="1606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9570" y="86360"/>
            <a:ext cx="1102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1.3 - Automating NCBI Data Retrieval with E-utilities and API Keys</a:t>
            </a:r>
            <a:endParaRPr lang="en-US" altLang="zh-CN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335" y="680085"/>
            <a:ext cx="5516880" cy="573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550" y="296545"/>
            <a:ext cx="12628245" cy="6708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 b="0" i="0">
                <a:ea typeface="等线" panose="02010600030101010101" charset="-122"/>
              </a:rPr>
              <a:t>Run the following command:</a:t>
            </a:r>
            <a:endParaRPr kumimoji="1" lang="en-US" altLang="zh-CN" sz="2400" b="0" i="0">
              <a:ea typeface="等线" panose="02010600030101010101" charset="-122"/>
            </a:endParaRPr>
          </a:p>
          <a:p>
            <a:pPr algn="l">
              <a:buClrTx/>
              <a:buSzTx/>
              <a:buFontTx/>
            </a:pPr>
            <a:r>
              <a:rPr kumimoji="1" lang="en-US" altLang="zh-CN" sz="1600" b="0" i="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sh -c "$(curl -fsSL </a:t>
            </a:r>
            <a:r>
              <a:rPr kumimoji="1" lang="en-US" altLang="zh-CN" sz="1600" b="0" i="0" strike="noStrike"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https://ftp.ncbi.nlm.nih.gov/entrez/entrezdirect/install-edirect.sh</a:t>
            </a:r>
            <a:r>
              <a:rPr kumimoji="1" lang="en-US" altLang="zh-CN" sz="1600" b="0" i="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)</a:t>
            </a: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"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pPr algn="l">
              <a:buClrTx/>
              <a:buSzTx/>
              <a:buFontTx/>
            </a:pP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(Type y and click enter when it asks you to do it)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1400">
              <a:solidFill>
                <a:srgbClr val="000000"/>
              </a:solidFill>
              <a:latin typeface="Aptos Mono"/>
            </a:endParaRPr>
          </a:p>
          <a:p>
            <a:endParaRPr lang="en-US" altLang="zh-CN" sz="1400">
              <a:solidFill>
                <a:srgbClr val="000000"/>
              </a:solidFill>
              <a:latin typeface="Aptos Mono"/>
            </a:endParaRPr>
          </a:p>
          <a:p>
            <a:endParaRPr lang="en-US" altLang="zh-CN" sz="1400">
              <a:solidFill>
                <a:srgbClr val="000000"/>
              </a:solidFill>
              <a:latin typeface="Aptos Mono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And use this command to set your NCBI API key</a:t>
            </a:r>
            <a:endParaRPr kumimoji="1" lang="en-US" altLang="zh-CN" sz="24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pPr algn="l">
              <a:buClrTx/>
              <a:buSzTx/>
              <a:buFontTx/>
            </a:pP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export NCBI_API_KEY=your_API_KEY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pPr algn="l">
              <a:buClrTx/>
              <a:buSzTx/>
              <a:buFontTx/>
            </a:pP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pPr algn="l">
              <a:buClrTx/>
              <a:buSzTx/>
              <a:buFontTx/>
            </a:pP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cp ../course-project-1-Subfamily-classification-of-glycoside-hydrolase-family/batch_download_protein_seqeunces.sh .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pPr algn="l">
              <a:buClrTx/>
              <a:buSzTx/>
              <a:buFontTx/>
            </a:pP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pPr algn="l">
              <a:buClrTx/>
              <a:buSzTx/>
              <a:buFontTx/>
            </a:pP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nano batch_download_protein_seqeunces.sh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US" altLang="zh-CN" sz="1400">
              <a:solidFill>
                <a:srgbClr val="000000"/>
              </a:solidFill>
              <a:latin typeface="Apto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Revise to change email address</a:t>
            </a:r>
            <a:endParaRPr lang="en-US" altLang="zh-CN" sz="2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The </a:t>
            </a:r>
            <a:r>
              <a:rPr lang="en-US" sz="2400" err="1">
                <a:solidFill>
                  <a:srgbClr val="FF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uniq_list_ids.txt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file will be processed for this </a:t>
            </a:r>
            <a:r>
              <a:rPr lang="en-US" sz="2400" err="1">
                <a:solidFill>
                  <a:srgbClr val="00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sh</a:t>
            </a:r>
            <a:r>
              <a:rPr lang="en-US" sz="2400">
                <a:solidFill>
                  <a:srgbClr val="000000"/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 script</a:t>
            </a:r>
            <a:endParaRPr lang="en-US" sz="2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2400">
              <a:solidFill>
                <a:srgbClr val="000000"/>
              </a:solidFill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70" y="1198245"/>
            <a:ext cx="4410075" cy="3229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499235"/>
            <a:ext cx="6633210" cy="167767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6513830" y="1947545"/>
            <a:ext cx="2840355" cy="31635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7797" y="1609575"/>
            <a:ext cx="9132712" cy="32918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 b="0" i="0">
                <a:ea typeface="等线" panose="02010600030101010101" charset="-122"/>
              </a:rPr>
              <a:t>After that</a:t>
            </a:r>
            <a:endParaRPr kumimoji="1" lang="en-US" altLang="zh-CN" sz="2400" b="0" i="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>
              <a:solidFill>
                <a:srgbClr val="000000"/>
              </a:solidFill>
              <a:effectLst/>
              <a:latin typeface="Aptos Mono"/>
            </a:endParaRPr>
          </a:p>
          <a:p>
            <a:r>
              <a:rPr lang="en-GB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bash batch_download_protein_seqeunces.sh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US" altLang="zh-CN" sz="2400">
              <a:solidFill>
                <a:srgbClr val="000000"/>
              </a:solidFill>
              <a:latin typeface="Aptos Mono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It takes ~30mins to downloading data.</a:t>
            </a:r>
            <a:endParaRPr kumimoji="1" lang="en-US" altLang="zh-CN" sz="2400">
              <a:ea typeface="等线" panose="0201060003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Apto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>
                <a:ea typeface="等线" panose="02010600030101010101" charset="-122"/>
              </a:rPr>
              <a:t>26862 ids were found and downloaded. </a:t>
            </a:r>
            <a:endParaRPr lang="en-GB" altLang="zh-CN" sz="2400"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>
                <a:ea typeface="等线" panose="02010600030101010101" charset="-122"/>
              </a:rPr>
              <a:t>Finally you get a file called “</a:t>
            </a:r>
            <a:r>
              <a:rPr lang="en-GB" altLang="zh-CN" sz="2400" err="1">
                <a:solidFill>
                  <a:srgbClr val="FF0000"/>
                </a:solidFill>
                <a:ea typeface="等线" panose="02010600030101010101" charset="-122"/>
              </a:rPr>
              <a:t>batch_protein_sequences.fasta</a:t>
            </a:r>
            <a:r>
              <a:rPr lang="en-GB" altLang="zh-CN" sz="2400">
                <a:ea typeface="等线" panose="02010600030101010101" charset="-122"/>
              </a:rPr>
              <a:t>”.</a:t>
            </a:r>
            <a:endParaRPr lang="zh-CN" altLang="en-US" sz="2400"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735" y="429260"/>
            <a:ext cx="6201410" cy="313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II</a:t>
            </a:r>
            <a:br>
              <a:rPr lang="en-US" altLang="zh-CN"/>
            </a:br>
            <a:r>
              <a:rPr lang="en-US" altLang="zh-CN"/>
              <a:t>Domain annotation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0085"/>
            <a:ext cx="9144000" cy="1177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 panose="020F0502020204030204"/>
                <a:cs typeface="Calibri" panose="020F0502020204030204"/>
              </a:rPr>
              <a:t>Create your part2 folder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81345" y="1587542"/>
            <a:ext cx="11153423" cy="5107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Go to the website: </a:t>
            </a:r>
            <a:endParaRPr kumimoji="1" lang="en-US" altLang="zh-CN" sz="2800">
              <a:ea typeface="等线" panose="02010600030101010101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800">
                <a:ea typeface="等线" panose="02010600030101010101" charset="-122"/>
                <a:hlinkClick r:id="rId1"/>
              </a:rPr>
              <a:t>https://bcb.unl.edu/dbCAN2/download/Databases/dbCAN-old@UGA/</a:t>
            </a:r>
            <a:endParaRPr kumimoji="1" lang="en-US" altLang="zh-CN" sz="2800">
              <a:ea typeface="等线" panose="02010600030101010101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2400">
              <a:ea typeface="等线" panose="02010600030101010101" charset="-122"/>
            </a:endParaRPr>
          </a:p>
          <a:p>
            <a:endParaRPr lang="en-US" altLang="zh-CN" sz="2400">
              <a:solidFill>
                <a:srgbClr val="000000"/>
              </a:solidFill>
              <a:latin typeface="Aptos Mono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Use wget to download “</a:t>
            </a:r>
            <a:r>
              <a:rPr kumimoji="1" lang="en-US" altLang="zh-CN" sz="2800" b="0" i="0">
                <a:ea typeface="等线" panose="02010600030101010101" charset="-122"/>
                <a:hlinkClick r:id="rId2"/>
              </a:rPr>
              <a:t>dbCAN-fam-HMMs.txt</a:t>
            </a:r>
            <a:r>
              <a:rPr kumimoji="1" lang="en-US" altLang="zh-CN" sz="2800" b="0" i="0">
                <a:ea typeface="等线" panose="02010600030101010101" charset="-122"/>
              </a:rPr>
              <a:t>” and “</a:t>
            </a:r>
            <a:r>
              <a:rPr kumimoji="1" lang="en-US" altLang="zh-CN" sz="2800" b="0" i="0">
                <a:ea typeface="等线" panose="02010600030101010101" charset="-122"/>
                <a:hlinkClick r:id="rId3"/>
              </a:rPr>
              <a:t>hmmscan-parser.sh</a:t>
            </a:r>
            <a:r>
              <a:rPr kumimoji="1" lang="en-US" altLang="zh-CN" sz="2800" b="0" i="0">
                <a:ea typeface="等线" panose="02010600030101010101" charset="-122"/>
              </a:rPr>
              <a:t>”</a:t>
            </a:r>
            <a:endParaRPr kumimoji="1" lang="en-US" altLang="zh-CN" sz="2800">
              <a:ea typeface="等线" panose="0201060003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Apto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Aptos Mono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Use module load to activate hmmer on swan.</a:t>
            </a:r>
            <a:endParaRPr kumimoji="1" lang="en-US" altLang="zh-CN" sz="2800">
              <a:ea typeface="等线" panose="0201060003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GB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ml </a:t>
            </a:r>
            <a:r>
              <a:rPr lang="en-GB" altLang="zh-CN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hmmer</a:t>
            </a:r>
            <a:r>
              <a:rPr lang="en-GB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/3.3</a:t>
            </a:r>
            <a:endParaRPr lang="en-GB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GB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GB" altLang="zh-CN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hmmbuild</a:t>
            </a:r>
            <a:r>
              <a:rPr lang="en-GB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-h  #To check if it works or not.</a:t>
            </a:r>
            <a:endParaRPr lang="en-GB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GB" altLang="zh-CN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81635" y="172085"/>
            <a:ext cx="10979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2.1 - Domain Annotation of Protein Sequences Using HMMER and dbCAN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8285" y="110490"/>
            <a:ext cx="12697460" cy="66528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Then prepares the HMM database for faster searches:</a:t>
            </a:r>
            <a:endParaRPr kumimoji="1" lang="en-US" altLang="zh-CN" sz="2400">
              <a:ea typeface="等线" panose="02010600030101010101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2400">
              <a:ea typeface="等线" panose="02010600030101010101" charset="-122"/>
            </a:endParaRPr>
          </a:p>
          <a:p>
            <a:r>
              <a:rPr lang="en-GB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hmmpress</a:t>
            </a:r>
            <a:r>
              <a:rPr lang="en-GB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dbCAN-fam-HMMs.txt</a:t>
            </a:r>
            <a:endParaRPr lang="en-GB" altLang="zh-CN" sz="2400">
              <a:solidFill>
                <a:srgbClr val="000000"/>
              </a:solidFill>
              <a:latin typeface="Aptos Mono"/>
            </a:endParaRPr>
          </a:p>
          <a:p>
            <a:r>
              <a:rPr lang="en-GB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cp </a:t>
            </a:r>
            <a:r>
              <a:rPr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../</a:t>
            </a: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course-project-1-Subfamily-classification-of-glycoside-hydrolase-family</a:t>
            </a:r>
            <a:r>
              <a:rPr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/</a:t>
            </a:r>
            <a:r>
              <a:rPr lang="en-US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hmmscan_run.slurm</a:t>
            </a:r>
            <a:r>
              <a:rPr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.</a:t>
            </a:r>
            <a:endParaRPr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nano </a:t>
            </a:r>
            <a:r>
              <a:rPr lang="en-US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hmmscan_run.slurm</a:t>
            </a:r>
            <a:endParaRPr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endParaRPr lang="en-US" altLang="zh-CN" sz="2400">
              <a:solidFill>
                <a:srgbClr val="000000"/>
              </a:solidFill>
              <a:cs typeface="+mn-lt"/>
            </a:endParaRPr>
          </a:p>
          <a:p>
            <a:endParaRPr lang="en-US" altLang="zh-CN" sz="2400">
              <a:solidFill>
                <a:srgbClr val="000000"/>
              </a:solidFill>
              <a:cs typeface="+mn-lt"/>
            </a:endParaRPr>
          </a:p>
          <a:p>
            <a:endParaRPr lang="en-US" altLang="zh-CN" sz="2400">
              <a:solidFill>
                <a:srgbClr val="000000"/>
              </a:solidFill>
              <a:cs typeface="+mn-lt"/>
            </a:endParaRPr>
          </a:p>
          <a:p>
            <a:endParaRPr lang="en-US" altLang="zh-CN" sz="2400">
              <a:solidFill>
                <a:srgbClr val="000000"/>
              </a:solidFill>
              <a:cs typeface="+mn-lt"/>
            </a:endParaRPr>
          </a:p>
          <a:p>
            <a:endParaRPr lang="en-US" altLang="zh-CN" sz="2400">
              <a:solidFill>
                <a:srgbClr val="000000"/>
              </a:solidFill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Edit it using your own info.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Try smaller mem if the waiting time is too long.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Set error and output with the same path (in your part2 folder).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Add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email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to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remind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you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when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it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start/stop.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等线" panose="02010600030101010101" charset="-122"/>
                <a:cs typeface="+mn-lt"/>
              </a:rPr>
              <a:t>Remember</a:t>
            </a:r>
            <a:r>
              <a:rPr lang="zh-CN" altLang="en-US" sz="2400"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ea typeface="等线" panose="02010600030101010101" charset="-122"/>
                <a:cs typeface="+mn-lt"/>
              </a:rPr>
              <a:t>where</a:t>
            </a:r>
            <a:r>
              <a:rPr lang="zh-CN" altLang="en-US" sz="2400"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ea typeface="等线" panose="02010600030101010101" charset="-122"/>
                <a:cs typeface="+mn-lt"/>
              </a:rPr>
              <a:t>you</a:t>
            </a:r>
            <a:r>
              <a:rPr lang="zh-CN" altLang="en-US" sz="2400">
                <a:ea typeface="等线" panose="02010600030101010101" charset="-122"/>
                <a:cs typeface="+mn-lt"/>
              </a:rPr>
              <a:t> have </a:t>
            </a:r>
            <a:r>
              <a:rPr lang="en-US" altLang="zh-CN" sz="2400">
                <a:ea typeface="等线" panose="02010600030101010101" charset="-122"/>
                <a:cs typeface="+mn-lt"/>
              </a:rPr>
              <a:t>your</a:t>
            </a:r>
            <a:r>
              <a:rPr lang="zh-CN" altLang="en-US" sz="2400">
                <a:ea typeface="等线" panose="02010600030101010101" charset="-122"/>
                <a:cs typeface="+mn-lt"/>
              </a:rPr>
              <a:t> GH31 </a:t>
            </a:r>
            <a:r>
              <a:rPr lang="en-US" altLang="zh-CN" sz="2400">
                <a:ea typeface="等线" panose="02010600030101010101" charset="-122"/>
                <a:cs typeface="+mn-lt"/>
              </a:rPr>
              <a:t>protein</a:t>
            </a:r>
            <a:r>
              <a:rPr lang="zh-CN" altLang="en-US" sz="2400"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ea typeface="等线" panose="02010600030101010101" charset="-122"/>
                <a:cs typeface="+mn-lt"/>
              </a:rPr>
              <a:t>sequence</a:t>
            </a:r>
            <a:r>
              <a:rPr lang="zh-CN" altLang="en-US" sz="2400"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ea typeface="等线" panose="02010600030101010101" charset="-122"/>
                <a:cs typeface="+mn-lt"/>
              </a:rPr>
              <a:t>files.</a:t>
            </a:r>
            <a:endParaRPr lang="en-GB" altLang="zh-CN" sz="2400">
              <a:ea typeface="等线" panose="02010600030101010101" charset="-122"/>
              <a:cs typeface="+mn-lt"/>
            </a:endParaRPr>
          </a:p>
          <a:p>
            <a:endParaRPr lang="en-GB" altLang="zh-CN" sz="2400"/>
          </a:p>
          <a:p>
            <a:endParaRPr lang="en-GB" altLang="zh-CN" sz="2400"/>
          </a:p>
          <a:p>
            <a:endParaRPr lang="en-GB" altLang="zh-CN" sz="2400"/>
          </a:p>
          <a:p>
            <a:endParaRPr lang="zh-CN" altLang="en-US" sz="2400"/>
          </a:p>
        </p:txBody>
      </p:sp>
      <p:grpSp>
        <p:nvGrpSpPr>
          <p:cNvPr id="12" name="组合 11"/>
          <p:cNvGrpSpPr/>
          <p:nvPr/>
        </p:nvGrpSpPr>
        <p:grpSpPr>
          <a:xfrm>
            <a:off x="313055" y="1847215"/>
            <a:ext cx="11686540" cy="2938145"/>
            <a:chOff x="391" y="2764"/>
            <a:chExt cx="18404" cy="462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" y="2764"/>
              <a:ext cx="18404" cy="447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403" y="3832"/>
              <a:ext cx="7717" cy="6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03" y="5143"/>
              <a:ext cx="4037" cy="5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03" y="5857"/>
              <a:ext cx="4037" cy="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433" y="6910"/>
              <a:ext cx="8536" cy="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73" y="6911"/>
              <a:ext cx="699" cy="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84" y="6912"/>
              <a:ext cx="596" cy="4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095504" y="2040192"/>
            <a:ext cx="3363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highlight>
                  <a:srgbClr val="FFFF00"/>
                </a:highlight>
                <a:cs typeface="+mn-lt"/>
              </a:rPr>
              <a:t>It takes  ~4hrs</a:t>
            </a:r>
            <a:endParaRPr kumimoji="1" lang="en-US" altLang="zh-CN">
              <a:highlight>
                <a:srgbClr val="FFFF00"/>
              </a:highlight>
              <a:cs typeface="+mn-lt"/>
            </a:endParaRPr>
          </a:p>
          <a:p>
            <a:endParaRPr kumimoji="1" lang="en-US" altLang="zh-CN">
              <a:highlight>
                <a:srgbClr val="FFFF00"/>
              </a:highlight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1598" y="161671"/>
            <a:ext cx="11932358" cy="25228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Run the following commands to make the result readable:</a:t>
            </a:r>
            <a:endParaRPr kumimoji="1" lang="en-US" altLang="zh-CN" sz="24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0000"/>
              </a:solidFill>
              <a:latin typeface="Aptos Mono"/>
            </a:endParaRPr>
          </a:p>
          <a:p>
            <a:r>
              <a:rPr lang="en-GB" altLang="zh-CN" sz="160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sh</a:t>
            </a:r>
            <a:r>
              <a:rPr lang="en-GB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hmmscan-parser.sh </a:t>
            </a:r>
            <a:r>
              <a:rPr lang="en-GB" altLang="zh-CN" sz="160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gh31</a:t>
            </a:r>
            <a:r>
              <a:rPr lang="en-GB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_hmmscan.out.dm &gt; </a:t>
            </a:r>
            <a:r>
              <a:rPr lang="en-GB" altLang="zh-CN" sz="160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gh31</a:t>
            </a:r>
            <a:r>
              <a:rPr lang="en-GB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_hmmscan.out.dm.ps </a:t>
            </a:r>
            <a:endParaRPr lang="en-GB" altLang="zh-CN">
              <a:solidFill>
                <a:srgbClr val="000000"/>
              </a:solidFill>
              <a:latin typeface="Aptos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>
              <a:solidFill>
                <a:srgbClr val="000000"/>
              </a:solidFill>
              <a:latin typeface="Aptos Mono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And extract the final modules by filtering with E- Value &lt;1e-15 and coverage cut off &gt;0.35</a:t>
            </a:r>
            <a:endParaRPr kumimoji="1" lang="en-US" altLang="zh-CN" sz="2400">
              <a:ea typeface="等线" panose="02010600030101010101" charset="-122"/>
            </a:endParaRPr>
          </a:p>
          <a:p>
            <a:endParaRPr lang="en-GB" altLang="zh-CN">
              <a:solidFill>
                <a:srgbClr val="000000"/>
              </a:solidFill>
              <a:latin typeface="Aptos Mono"/>
            </a:endParaRPr>
          </a:p>
          <a:p>
            <a:r>
              <a:rPr lang="en-GB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cat </a:t>
            </a:r>
            <a:r>
              <a:rPr lang="en-GB" altLang="zh-CN" sz="160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gh31</a:t>
            </a:r>
            <a:r>
              <a:rPr lang="en-GB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_hmmscan.out.dm.ps  | awk '$5&lt;1e-15&amp;&amp;$10&gt;0.35' &gt;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GB" altLang="zh-CN" sz="160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gh31</a:t>
            </a:r>
            <a:r>
              <a:rPr lang="en-GB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_hmmscan.out.dm.ps.stringent</a:t>
            </a:r>
            <a:endParaRPr lang="en-GB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zh-CN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8" y="2641508"/>
            <a:ext cx="1141306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26730" y="3879506"/>
            <a:ext cx="6096000" cy="301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kumimoji="1" lang="en-US" altLang="zh-CN" sz="1600" b="0" i="0" err="1">
                <a:ea typeface="等线" panose="02010600030101010101" charset="-122"/>
              </a:rPr>
              <a:t>Columns in yourfile.out.dm.ps: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1. Family HMM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2. HMM length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3. Query ID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4. Query length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5. E-value (how similar to the family HMM)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6. HMM start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7. HMM end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8. Query start </a:t>
            </a:r>
            <a:br>
              <a:rPr kumimoji="1" lang="en-US" altLang="zh-CN" sz="1600" b="0" i="0" err="1">
                <a:ea typeface="等线" panose="02010600030101010101" charset="-122"/>
              </a:rPr>
            </a:br>
            <a:r>
              <a:rPr kumimoji="1" lang="en-US" altLang="zh-CN" sz="1600" b="0" i="0" err="1">
                <a:ea typeface="等线" panose="02010600030101010101" charset="-122"/>
              </a:rPr>
              <a:t>9. Query end </a:t>
            </a:r>
            <a:endParaRPr kumimoji="1" lang="en-US" altLang="zh-CN" sz="1600" b="0" i="0" err="1">
              <a:ea typeface="等线" panose="02010600030101010101" charset="-122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kumimoji="1" lang="en-US" altLang="zh-CN" sz="1600" b="0" i="0" err="1">
                <a:ea typeface="等线" panose="02010600030101010101" charset="-122"/>
              </a:rPr>
              <a:t>10. Coverage </a:t>
            </a:r>
            <a:br>
              <a:rPr lang="en-US" altLang="zh-CN" sz="1400" b="0" i="0">
                <a:solidFill>
                  <a:srgbClr val="000000"/>
                </a:solidFill>
                <a:effectLst/>
                <a:latin typeface="WordVisiCarriageReturn_MSFontService"/>
              </a:rPr>
            </a:br>
            <a:endParaRPr lang="en-US" altLang="zh-CN" sz="1400" b="0" i="0">
              <a:solidFill>
                <a:srgbClr val="000000"/>
              </a:solidFill>
              <a:effectLst/>
              <a:latin typeface="WordVisiCarriageReturn_MSFontServic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5" y="4607560"/>
            <a:ext cx="7846695" cy="127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III</a:t>
            </a:r>
            <a:br>
              <a:rPr lang="en-US" altLang="zh-CN"/>
            </a:br>
            <a:r>
              <a:rPr lang="en-US" altLang="zh-CN"/>
              <a:t>Domain</a:t>
            </a:r>
            <a:r>
              <a:rPr lang="zh-CN" altLang="en-US"/>
              <a:t> </a:t>
            </a:r>
            <a:r>
              <a:rPr lang="en-US" altLang="zh-CN"/>
              <a:t>extraction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Create your part3 folder</a:t>
            </a:r>
            <a:endParaRPr lang="en-US">
              <a:ea typeface="+mn-lt"/>
              <a:cs typeface="+mn-lt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885" y="269875"/>
            <a:ext cx="12379960" cy="27686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We give a python file to do that. First activate the biopython.</a:t>
            </a:r>
            <a:endParaRPr kumimoji="1" lang="en-US" altLang="zh-CN" sz="24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000000"/>
              </a:solidFill>
              <a:effectLst/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ml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biopython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cp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..</a:t>
            </a:r>
            <a:r>
              <a:rPr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/</a:t>
            </a: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course-project-1-Subfamily-classification-of-glycoside-hydrolase-family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filter_modules_26sep2023.py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cp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../part1/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batch_protein_sequences.fasta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cp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../part2/gh31_hmmscan.out.dm.ps.stringent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change the 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batch_protein_sequences.fasta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python filter_modules_26sep2023.py &gt; 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extracted_domains.faa</a:t>
            </a:r>
            <a:endParaRPr lang="en-US" altLang="zh-CN" sz="1600">
              <a:solidFill>
                <a:srgbClr val="000000"/>
              </a:solidFill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GB" altLang="zh-CN" sz="2400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2689860"/>
            <a:ext cx="6356350" cy="3917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1112" y="4556976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cs typeface="+mn-lt"/>
              </a:rPr>
              <a:t>Add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“#”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here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if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you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didn’t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get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a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 err="1">
                <a:solidFill>
                  <a:srgbClr val="000000"/>
                </a:solidFill>
                <a:cs typeface="+mn-lt"/>
              </a:rPr>
              <a:t>fasta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format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file.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endParaRPr lang="zh-CN" altLang="en-US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710" y="705485"/>
            <a:ext cx="6944995" cy="27889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>
                <a:solidFill>
                  <a:srgbClr val="FF0000"/>
                </a:solidFill>
                <a:ea typeface="等线" panose="02010600030101010101" charset="-122"/>
              </a:rPr>
              <a:t>Goal: </a:t>
            </a:r>
            <a:r>
              <a:rPr kumimoji="1" lang="en-US" altLang="zh-CN" sz="2400">
                <a:ea typeface="等线" panose="02010600030101010101" charset="-122"/>
              </a:rPr>
              <a:t>Classify the CAZy family into subfamilies, analyze and visualize them using Bioinformatics tools and methods.</a:t>
            </a:r>
            <a:endParaRPr kumimoji="1" lang="en-US" altLang="zh-CN" sz="24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</a:rPr>
              <a:t>In this project, we will do </a:t>
            </a:r>
            <a:r>
              <a:rPr kumimoji="1" lang="en-US" altLang="zh-CN" sz="2400" err="1">
                <a:ea typeface="等线" panose="02010600030101010101" charset="-122"/>
              </a:rPr>
              <a:t>CAZyme</a:t>
            </a:r>
            <a:r>
              <a:rPr kumimoji="1" lang="en-US" altLang="zh-CN" sz="2400">
                <a:ea typeface="等线" panose="02010600030101010101" charset="-122"/>
              </a:rPr>
              <a:t> subfamily classification following the paper:</a:t>
            </a:r>
            <a:endParaRPr lang="en-US" altLang="zh-CN" sz="2400">
              <a:ea typeface="等线" panose="02010600030101010101" charset="-122"/>
              <a:cs typeface="Calibri" panose="020F0502020204030204"/>
            </a:endParaRPr>
          </a:p>
          <a:p>
            <a:r>
              <a:rPr lang="en-US" sz="1200" b="1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  </a:t>
            </a:r>
            <a:r>
              <a:rPr lang="en-US" sz="2000" b="1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    DOI:</a:t>
            </a:r>
            <a:r>
              <a:rPr lang="en-US" sz="2000" b="1">
                <a:solidFill>
                  <a:srgbClr val="2F5496"/>
                </a:solidFill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0272B1"/>
                </a:solidFill>
                <a:latin typeface="Times New Roman" panose="02020603050405020304"/>
                <a:ea typeface="等线" panose="02010600030101010101" charset="-122"/>
                <a:cs typeface="Times New Roman" panose="02020603050405020304"/>
                <a:hlinkClick r:id="rId1"/>
              </a:rPr>
              <a:t>https://doi.org/10.1016/j.jbc.2023.103038</a:t>
            </a:r>
            <a:endParaRPr kumimoji="1" lang="en-US" altLang="zh-CN" sz="2800">
              <a:ea typeface="等线" panose="0201060003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sz="2400"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5328" b="13504"/>
          <a:stretch>
            <a:fillRect/>
          </a:stretch>
        </p:blipFill>
        <p:spPr>
          <a:xfrm>
            <a:off x="6711315" y="624840"/>
            <a:ext cx="5309235" cy="2792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710" y="3494405"/>
            <a:ext cx="11566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  <a:sym typeface="+mn-ea"/>
              </a:rPr>
              <a:t>We will use GH31 as an example to show all analyses</a:t>
            </a:r>
            <a:endParaRPr kumimoji="1" lang="en-US" altLang="zh-CN" sz="2400">
              <a:ea typeface="等线" panose="02010600030101010101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2400">
              <a:ea typeface="等线" panose="0201060003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400">
                <a:ea typeface="等线" panose="02010600030101010101" charset="-122"/>
                <a:sym typeface="+mn-ea"/>
              </a:rPr>
              <a:t>Students will form two groups to work together on </a:t>
            </a:r>
            <a:r>
              <a:rPr kumimoji="1" lang="en-US" altLang="zh-CN" sz="2400">
                <a:highlight>
                  <a:srgbClr val="FFFF00"/>
                </a:highlight>
                <a:ea typeface="等线" panose="02010600030101010101" charset="-122"/>
                <a:sym typeface="+mn-ea"/>
              </a:rPr>
              <a:t>GH5 (group 1)</a:t>
            </a:r>
            <a:r>
              <a:rPr kumimoji="1" lang="en-US" altLang="zh-CN" sz="2400">
                <a:ea typeface="等线" panose="02010600030101010101" charset="-122"/>
                <a:sym typeface="+mn-ea"/>
              </a:rPr>
              <a:t> or </a:t>
            </a:r>
            <a:r>
              <a:rPr kumimoji="1" lang="en-US" altLang="zh-CN" sz="2400">
                <a:highlight>
                  <a:srgbClr val="FFFF00"/>
                </a:highlight>
                <a:ea typeface="等线" panose="02010600030101010101" charset="-122"/>
                <a:sym typeface="+mn-ea"/>
              </a:rPr>
              <a:t>GH16 (group 2)</a:t>
            </a:r>
            <a:endParaRPr kumimoji="1" lang="en-US" altLang="zh-CN" sz="2400">
              <a:ea typeface="等线" panose="02010600030101010101" charset="-122"/>
            </a:endParaRPr>
          </a:p>
          <a:p>
            <a:endParaRPr kumimoji="1" lang="en-US" altLang="zh-CN" sz="2400"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8300" y="762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Introduction</a:t>
            </a:r>
            <a:endParaRPr lang="en-US" altLang="zh-CN" sz="36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4832350"/>
            <a:ext cx="5455920" cy="1714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680" y="4878070"/>
            <a:ext cx="5966460" cy="166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8355" y="110448"/>
            <a:ext cx="7360356" cy="48926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Go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to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the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 err="1">
                <a:solidFill>
                  <a:srgbClr val="000000"/>
                </a:solidFill>
                <a:ea typeface="等线" panose="02010600030101010101" charset="-122"/>
                <a:cs typeface="+mn-lt"/>
              </a:rPr>
              <a:t>CAZy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family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page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to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get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all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characterized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IDs.</a:t>
            </a:r>
            <a:endParaRPr lang="en-US" altLang="zh-CN" sz="20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Tabular column page will be shown. </a:t>
            </a:r>
            <a:endParaRPr lang="en-US" altLang="zh-CN" sz="20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Copy the Characterized IDs, EC numbers from the page and paste them in Excel and select only the IDs which only have hyperlinks (Characterized by </a:t>
            </a:r>
            <a:r>
              <a:rPr lang="en-US" altLang="zh-CN" sz="2000" err="1">
                <a:solidFill>
                  <a:srgbClr val="000000"/>
                </a:solidFill>
                <a:ea typeface="等线" panose="02010600030101010101" charset="-122"/>
                <a:cs typeface="+mn-lt"/>
              </a:rPr>
              <a:t>CAZy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) and make a list.</a:t>
            </a:r>
            <a:endParaRPr lang="en-US" altLang="zh-CN" sz="20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Copy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those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in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the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excel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and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revise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it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then</a:t>
            </a:r>
            <a:r>
              <a:rPr lang="zh-CN" altLang="en-US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use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等线" panose="02010600030101010101" charset="-122"/>
                <a:cs typeface="+mn-lt"/>
              </a:rPr>
              <a:t>nano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to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make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a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txt</a:t>
            </a:r>
            <a:r>
              <a:rPr lang="zh-CN" altLang="en-US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file: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endParaRPr lang="en-GB" altLang="zh-CN" sz="2400"/>
          </a:p>
          <a:p>
            <a:endParaRPr lang="en-GB" altLang="zh-CN" sz="2400"/>
          </a:p>
          <a:p>
            <a:endParaRPr lang="en-GB" altLang="zh-CN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1097" y="2838680"/>
            <a:ext cx="3123961" cy="35081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1" y="2951363"/>
            <a:ext cx="4081095" cy="26430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99" y="291070"/>
            <a:ext cx="3725722" cy="16458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854222" y="4662311"/>
            <a:ext cx="2573867" cy="646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8285" y="6101080"/>
            <a:ext cx="736028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cs typeface="+mn-lt"/>
              </a:rPr>
              <a:t>*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There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are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sz="1800">
                <a:solidFill>
                  <a:srgbClr val="000000"/>
                </a:solidFill>
                <a:cs typeface="+mn-lt"/>
              </a:rPr>
              <a:t>some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 err="1">
                <a:solidFill>
                  <a:srgbClr val="000000"/>
                </a:solidFill>
                <a:cs typeface="+mn-lt"/>
              </a:rPr>
              <a:t>Genbank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ID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with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multiple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ECs,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don’t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forget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to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check,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and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keep</a:t>
            </a:r>
            <a:r>
              <a:rPr lang="zh-CN" altLang="en-US">
                <a:solidFill>
                  <a:srgbClr val="000000"/>
                </a:solidFill>
                <a:cs typeface="+mn-lt"/>
              </a:rPr>
              <a:t> </a:t>
            </a:r>
            <a:r>
              <a:rPr lang="en-US" altLang="zh-CN">
                <a:solidFill>
                  <a:srgbClr val="000000"/>
                </a:solidFill>
                <a:cs typeface="+mn-lt"/>
              </a:rPr>
              <a:t>all.</a:t>
            </a:r>
            <a:r>
              <a:rPr lang="zh-CN" altLang="en-US" sz="1800">
                <a:solidFill>
                  <a:srgbClr val="000000"/>
                </a:solidFill>
                <a:cs typeface="+mn-lt"/>
              </a:rPr>
              <a:t> </a:t>
            </a:r>
            <a:endParaRPr lang="en-US" altLang="zh-CN" sz="1800">
              <a:solidFill>
                <a:srgbClr val="000000"/>
              </a:solid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8355" y="588495"/>
            <a:ext cx="10559318" cy="52622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Finally get this result: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Name is “Characterized_ids_01oct2023.txt” (name could be changed but you also need to fix the program later).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ea typeface="等线" panose="02010600030101010101" charset="-122"/>
                <a:cs typeface="+mn-lt"/>
              </a:rPr>
              <a:t>The first row is IDS/EC</a:t>
            </a:r>
            <a:endParaRPr lang="en-US" altLang="zh-CN" sz="2400">
              <a:solidFill>
                <a:srgbClr val="000000"/>
              </a:solidFill>
              <a:ea typeface="等线" panose="02010600030101010101" charset="-122"/>
              <a:cs typeface="+mn-lt"/>
            </a:endParaRPr>
          </a:p>
          <a:p>
            <a:br>
              <a:rPr lang="en-US" altLang="zh-CN" sz="2400">
                <a:latin typeface="Aptos Mono"/>
              </a:rPr>
            </a:br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0000"/>
              </a:solidFill>
              <a:latin typeface="WordVisi_MSFontService"/>
            </a:endParaRPr>
          </a:p>
          <a:p>
            <a:endParaRPr lang="en-GB" altLang="zh-CN" sz="2400"/>
          </a:p>
          <a:p>
            <a:endParaRPr lang="en-GB" altLang="zh-CN" sz="2400"/>
          </a:p>
          <a:p>
            <a:endParaRPr lang="en-GB" altLang="zh-CN" sz="2400"/>
          </a:p>
          <a:p>
            <a:endParaRPr lang="zh-CN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" y="3293853"/>
            <a:ext cx="69977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6775" y="553720"/>
            <a:ext cx="93306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600" b="1">
                <a:sym typeface="+mn-ea"/>
              </a:rPr>
              <a:t>Outline</a:t>
            </a:r>
            <a:endParaRPr lang="zh-CN" altLang="en-US" sz="3600" b="1">
              <a:sym typeface="+mn-ea"/>
            </a:endParaRPr>
          </a:p>
          <a:p>
            <a:pPr algn="l">
              <a:buClrTx/>
              <a:buSzTx/>
              <a:buFontTx/>
            </a:pP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1. Data preparation</a:t>
            </a:r>
            <a:endParaRPr lang="zh-CN" altLang="en-US" sz="2800">
              <a:latin typeface="+mn-lt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/>
              <a:t>2. Domain annotation</a:t>
            </a:r>
            <a:endParaRPr lang="zh-CN" altLang="en-US" sz="2800"/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>
                <a:sym typeface="+mn-ea"/>
              </a:rPr>
              <a:t>3. Domain extraction</a:t>
            </a:r>
            <a:endParaRPr lang="zh-CN" altLang="en-US" sz="2800">
              <a:sym typeface="+mn-ea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>
                <a:sym typeface="+mn-ea"/>
              </a:rPr>
              <a:t>4. Sequence similarity networks (SSNpipe)</a:t>
            </a:r>
            <a:endParaRPr lang="zh-CN" altLang="en-US" sz="2800">
              <a:sym typeface="+mn-ea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>
                <a:sym typeface="+mn-ea"/>
              </a:rPr>
              <a:t>5. Cytoscape Visualization</a:t>
            </a:r>
            <a:endParaRPr lang="zh-CN" altLang="en-US" sz="2800">
              <a:sym typeface="+mn-ea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>
                <a:sym typeface="+mn-ea"/>
              </a:rPr>
              <a:t>6. Phylogenentic Analysis</a:t>
            </a:r>
            <a:endParaRPr lang="zh-CN" altLang="en-US" sz="2800">
              <a:sym typeface="+mn-ea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ym typeface="+mn-ea"/>
              </a:rPr>
              <a:t>7. Other analysis</a:t>
            </a:r>
            <a:endParaRPr lang="zh-CN" altLang="en-US" sz="2800"/>
          </a:p>
          <a:p>
            <a:pPr algn="l">
              <a:buClrTx/>
              <a:buSzTx/>
              <a:buFontTx/>
            </a:pPr>
            <a:endParaRPr lang="en-US" altLang="zh-CN" sz="2800">
              <a:cs typeface="+mn-lt"/>
            </a:endParaRPr>
          </a:p>
          <a:p>
            <a:pPr algn="l">
              <a:buClrTx/>
              <a:buSzTx/>
              <a:buFontTx/>
            </a:pPr>
            <a:endParaRPr lang="en-US" altLang="zh-CN" sz="2800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I</a:t>
            </a:r>
            <a:br>
              <a:rPr lang="en-US" altLang="zh-CN"/>
            </a:b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preparation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3574" y="865658"/>
            <a:ext cx="11645463" cy="62471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Log in your swan OnDemand and download all data to the work folder.</a:t>
            </a:r>
            <a:endParaRPr kumimoji="1" lang="en-US" altLang="zh-CN" sz="28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/>
          </a:p>
          <a:p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cd $WORK</a:t>
            </a:r>
            <a:endParaRPr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kumimoji="1" lang="en-US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mkdir</a:t>
            </a: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  </a:t>
            </a:r>
            <a:r>
              <a:rPr kumimoji="1" lang="en-US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course_project</a:t>
            </a:r>
            <a:endParaRPr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cd </a:t>
            </a:r>
            <a:r>
              <a:rPr kumimoji="1" lang="en-US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course_project</a:t>
            </a:r>
            <a:endParaRPr kumimoji="1" lang="en-US" altLang="zh-CN" sz="1600" err="1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git clone </a:t>
            </a: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 action="ppaction://hlinkfile"/>
              </a:rPr>
              <a:t>https://github.com/Keepingle/course-project-1-Subfamily-classification-of-glycoside-hydrolase-family.git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kumimoji="1" lang="en-US" altLang="zh-CN" sz="2800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For each part, we recommend to create a folder and named with “part1”, “part2” ...</a:t>
            </a:r>
            <a:endParaRPr kumimoji="1" lang="en-US" altLang="zh-CN" sz="2800">
              <a:ea typeface="等线" panose="0201060003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ea typeface="等线" panose="02010600030101010101" charset="-122"/>
              <a:cs typeface="Calibri" panose="020F0502020204030204"/>
            </a:endParaRPr>
          </a:p>
          <a:p>
            <a:r>
              <a:rPr kumimoji="1" lang="en-US" altLang="zh-CN" sz="1600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mkdir</a:t>
            </a:r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part1</a:t>
            </a:r>
            <a:endParaRPr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r>
              <a:rPr kumimoji="1" lang="en-US" altLang="zh-CN" sz="1600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cd part1 </a:t>
            </a:r>
            <a:endParaRPr kumimoji="1" lang="en-US" altLang="zh-CN" sz="1600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kumimoji="1" lang="en-US" altLang="zh-CN" sz="2800"/>
          </a:p>
          <a:p>
            <a:r>
              <a:rPr kumimoji="1" lang="en-US" altLang="zh-CN" sz="2800">
                <a:ea typeface="等线" panose="02010600030101010101" charset="-122"/>
              </a:rPr>
              <a:t>*Remember to do that and we won’t show it again in the next slides.</a:t>
            </a:r>
            <a:endParaRPr lang="en-US" altLang="zh-CN" sz="2800">
              <a:ea typeface="等线" panose="02010600030101010101" charset="-122"/>
              <a:cs typeface="Calibri" panose="020F0502020204030204"/>
            </a:endParaRPr>
          </a:p>
          <a:p>
            <a:r>
              <a:rPr kumimoji="1" lang="en-US" altLang="zh-CN" sz="2800">
                <a:ea typeface="等线" panose="02010600030101010101" charset="-122"/>
              </a:rPr>
              <a:t>*NEVER forget which folder you are in and which you should be.</a:t>
            </a:r>
            <a:endParaRPr lang="en-US" altLang="zh-CN" sz="2800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6850" y="112395"/>
            <a:ext cx="11593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1.1 - Create Project Folders and Clone Git Repository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400" y="763905"/>
            <a:ext cx="11786235" cy="35077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/>
              <a:t>Go to the </a:t>
            </a:r>
            <a:r>
              <a:rPr kumimoji="1" lang="en-US" altLang="zh-CN" sz="2800" err="1"/>
              <a:t>CAZy</a:t>
            </a:r>
            <a:r>
              <a:rPr kumimoji="1" lang="en-US" altLang="zh-CN" sz="2800"/>
              <a:t> website </a:t>
            </a:r>
            <a:r>
              <a:rPr kumimoji="1" lang="en-US" altLang="zh-CN" sz="2400" b="0" i="0" strike="noStrike">
                <a:hlinkClick r:id="rId1"/>
              </a:rPr>
              <a:t>http://www.cazy.org/</a:t>
            </a:r>
            <a:r>
              <a:rPr kumimoji="1" lang="en-US" altLang="zh-CN" sz="2400" b="0" i="0"/>
              <a:t> </a:t>
            </a:r>
            <a:endParaRPr kumimoji="1"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/>
              <a:t>Select GH classes on </a:t>
            </a:r>
            <a:r>
              <a:rPr kumimoji="1" lang="en-US" altLang="zh-CN" sz="2800" err="1"/>
              <a:t>CAZy</a:t>
            </a:r>
            <a:r>
              <a:rPr kumimoji="1" lang="en-US" altLang="zh-CN" sz="2800"/>
              <a:t> database</a:t>
            </a:r>
            <a:r>
              <a:rPr kumimoji="1" lang="en-US" altLang="zh-CN" sz="2400"/>
              <a:t> </a:t>
            </a:r>
            <a:r>
              <a:rPr kumimoji="1" lang="en-US" altLang="zh-CN" sz="2400" b="0" i="0" strike="noStrike">
                <a:hlinkClick r:id="rId2"/>
              </a:rPr>
              <a:t>http://www.cazy.org/Glycoside-Hydrolases.html</a:t>
            </a:r>
            <a:r>
              <a:rPr kumimoji="1" lang="en-US" altLang="zh-CN" sz="2400" b="0" i="0"/>
              <a:t>  </a:t>
            </a:r>
            <a:endParaRPr kumimoji="1" lang="en-US" altLang="zh-CN" sz="2400" b="0" i="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/>
              <a:t>Choose GH31 (change into your family) </a:t>
            </a:r>
            <a:r>
              <a:rPr kumimoji="1" lang="en-US" altLang="zh-CN" sz="2400" b="0" i="0" strike="noStrike">
                <a:hlinkClick r:id="rId3"/>
              </a:rPr>
              <a:t>http://www.cazy.org/GH31.html</a:t>
            </a:r>
            <a:r>
              <a:rPr kumimoji="1" lang="en-US" altLang="zh-CN" sz="2400" b="0" i="0"/>
              <a:t> </a:t>
            </a:r>
            <a:endParaRPr kumimoji="1" lang="en-US" altLang="zh-CN" sz="2400" b="0" i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/>
              <a:t>Find the txt file containing IDs</a:t>
            </a:r>
            <a:endParaRPr kumimoji="1"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t="2491"/>
          <a:stretch>
            <a:fillRect/>
          </a:stretch>
        </p:blipFill>
        <p:spPr>
          <a:xfrm>
            <a:off x="158750" y="3698240"/>
            <a:ext cx="11719560" cy="2790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075" y="118745"/>
            <a:ext cx="106064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1.2 - Download and Process </a:t>
            </a:r>
            <a:r>
              <a:rPr lang="en-US" altLang="zh-CN" sz="3600" b="1">
                <a:highlight>
                  <a:srgbClr val="C0C0C0"/>
                </a:highlight>
              </a:rPr>
              <a:t>GH31</a:t>
            </a:r>
            <a:r>
              <a:rPr lang="en-US" altLang="zh-CN" sz="3600" b="1"/>
              <a:t> Family GenBank IDs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2964" y="824383"/>
            <a:ext cx="11645463" cy="2922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Copy the link and use the </a:t>
            </a:r>
            <a:r>
              <a:rPr kumimoji="1" lang="en-US" altLang="zh-CN" sz="2800" err="1">
                <a:ea typeface="等线" panose="02010600030101010101" charset="-122"/>
              </a:rPr>
              <a:t>wget</a:t>
            </a:r>
            <a:r>
              <a:rPr kumimoji="1" lang="en-US" altLang="zh-CN" sz="2800">
                <a:ea typeface="等线" panose="02010600030101010101" charset="-122"/>
              </a:rPr>
              <a:t> to download it on swan</a:t>
            </a:r>
            <a:endParaRPr lang="en-US" altLang="zh-CN" sz="1800" b="0" i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</a:endParaRPr>
          </a:p>
          <a:p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wget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http://www.cazy.org/IMG/cazy_data/</a:t>
            </a:r>
            <a:r>
              <a:rPr kumimoji="1" lang="en-US" altLang="zh-CN"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GH31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.txt</a:t>
            </a:r>
            <a:endParaRPr lang="en-US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kumimoji="1" lang="en-US" altLang="zh-CN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 err="1">
                <a:ea typeface="等线" panose="02010600030101010101" charset="-122"/>
              </a:rPr>
              <a:t>Use GH31.txt to get a list of genbank ids of GH31 family</a:t>
            </a:r>
            <a:endParaRPr kumimoji="1" lang="en-US" altLang="zh-CN" sz="2800" err="1">
              <a:ea typeface="等线" panose="0201060003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/>
          </a:p>
          <a:p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less </a:t>
            </a:r>
            <a:r>
              <a:rPr kumimoji="1" lang="en-US" altLang="zh-CN"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GH31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.txt |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grep -w ncbi |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cut -f 4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&gt; list_ids.txt  </a:t>
            </a:r>
            <a:endParaRPr lang="en-US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73075" y="118745"/>
            <a:ext cx="106064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1.2 - Download and Process </a:t>
            </a:r>
            <a:r>
              <a:rPr lang="en-US" altLang="zh-CN" sz="3600" b="1">
                <a:highlight>
                  <a:srgbClr val="C0C0C0"/>
                </a:highlight>
              </a:rPr>
              <a:t>GH31</a:t>
            </a:r>
            <a:r>
              <a:rPr lang="en-US" altLang="zh-CN" sz="3600" b="1"/>
              <a:t> Family GenBank IDs</a:t>
            </a:r>
            <a:endParaRPr lang="en-US" altLang="zh-CN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21102"/>
          <a:stretch>
            <a:fillRect/>
          </a:stretch>
        </p:blipFill>
        <p:spPr>
          <a:xfrm>
            <a:off x="4725035" y="3747135"/>
            <a:ext cx="6934200" cy="2801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7395" y="3769360"/>
            <a:ext cx="4446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000" err="1">
                <a:ea typeface="等线" panose="02010600030101010101" charset="-122"/>
                <a:sym typeface="+mn-ea"/>
              </a:rPr>
              <a:t>Columns in GH31.txt </a:t>
            </a:r>
            <a:br>
              <a:rPr kumimoji="1" lang="en-US" altLang="zh-CN" sz="2000" err="1">
                <a:ea typeface="等线" panose="02010600030101010101" charset="-122"/>
                <a:sym typeface="+mn-ea"/>
              </a:rPr>
            </a:br>
            <a:r>
              <a:rPr kumimoji="1" lang="en-US" altLang="zh-CN" sz="2000" err="1">
                <a:ea typeface="等线" panose="02010600030101010101" charset="-122"/>
                <a:sym typeface="+mn-ea"/>
              </a:rPr>
              <a:t>1. Subfamily</a:t>
            </a:r>
            <a:endParaRPr kumimoji="1" lang="en-US" altLang="zh-CN" sz="2000" err="1">
              <a:ea typeface="等线" panose="02010600030101010101" charset="-122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000" err="1">
                <a:ea typeface="等线" panose="02010600030101010101" charset="-122"/>
                <a:sym typeface="+mn-ea"/>
              </a:rPr>
              <a:t>2. Taxonomy: Domain</a:t>
            </a:r>
            <a:endParaRPr kumimoji="1" lang="en-US" altLang="zh-CN" sz="2000" err="1">
              <a:ea typeface="等线" panose="02010600030101010101" charset="-122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000" err="1">
                <a:ea typeface="等线" panose="02010600030101010101" charset="-122"/>
                <a:sym typeface="+mn-ea"/>
              </a:rPr>
              <a:t>3. Organism: Species/Strain</a:t>
            </a:r>
            <a:endParaRPr kumimoji="1" lang="en-US" altLang="zh-CN" sz="2000" err="1">
              <a:ea typeface="等线" panose="02010600030101010101" charset="-122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000" err="1">
                <a:ea typeface="等线" panose="02010600030101010101" charset="-122"/>
                <a:sym typeface="+mn-ea"/>
              </a:rPr>
              <a:t>4. Protein ID</a:t>
            </a:r>
            <a:endParaRPr kumimoji="1" lang="en-US" altLang="zh-CN" sz="2000" err="1">
              <a:ea typeface="等线" panose="02010600030101010101" charset="-122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000" err="1">
                <a:ea typeface="等线" panose="02010600030101010101" charset="-122"/>
                <a:sym typeface="+mn-ea"/>
              </a:rPr>
              <a:t>5. Database</a:t>
            </a:r>
            <a:endParaRPr kumimoji="1" lang="en-US" altLang="zh-CN" sz="2000" err="1"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2964" y="824383"/>
            <a:ext cx="11645463" cy="56311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ea typeface="等线" panose="02010600030101010101" charset="-122"/>
              </a:rPr>
              <a:t>Copy the link and use the </a:t>
            </a:r>
            <a:r>
              <a:rPr kumimoji="1" lang="en-US" altLang="zh-CN" sz="2800" err="1">
                <a:ea typeface="等线" panose="02010600030101010101" charset="-122"/>
              </a:rPr>
              <a:t>wget</a:t>
            </a:r>
            <a:r>
              <a:rPr kumimoji="1" lang="en-US" altLang="zh-CN" sz="2800">
                <a:ea typeface="等线" panose="02010600030101010101" charset="-122"/>
              </a:rPr>
              <a:t> to download it on swan</a:t>
            </a:r>
            <a:endParaRPr lang="en-US" altLang="zh-CN" sz="1800" b="0" i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</a:endParaRPr>
          </a:p>
          <a:p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wget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http://www.cazy.org/IMG/cazy_data/</a:t>
            </a:r>
            <a:r>
              <a:rPr kumimoji="1" lang="en-US" altLang="zh-CN"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GH31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  <a:hlinkClick r:id="rId1"/>
              </a:rPr>
              <a:t>.txt</a:t>
            </a:r>
            <a:endParaRPr lang="en-US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kumimoji="1" lang="en-US" altLang="zh-CN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 err="1">
                <a:ea typeface="等线" panose="02010600030101010101" charset="-122"/>
              </a:rPr>
              <a:t>Use GH31.txt to get a list of genbank ids of GH31 family</a:t>
            </a:r>
            <a:endParaRPr kumimoji="1" lang="en-US" altLang="zh-CN" sz="2800" err="1">
              <a:ea typeface="等线" panose="02010600030101010101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/>
          </a:p>
          <a:p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less </a:t>
            </a:r>
            <a:r>
              <a:rPr kumimoji="1" lang="en-US" altLang="zh-CN">
                <a:highlight>
                  <a:srgbClr val="C0C0C0"/>
                </a:highlight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GH31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.txt |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grep -w ncbi |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  <a:sym typeface="+mn-ea"/>
              </a:rPr>
              <a:t>cut -f 4 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&gt; list_ids.txt  </a:t>
            </a:r>
            <a:endParaRPr lang="en-US" altLang="zh-CN">
              <a:latin typeface="Courier New" panose="02070309020205020404"/>
              <a:ea typeface="等线" panose="02010600030101010101" charset="-122"/>
              <a:cs typeface="Courier New" panose="02070309020205020404"/>
            </a:endParaRPr>
          </a:p>
          <a:p>
            <a:endParaRPr lang="en-US" altLang="zh-CN" sz="1800" b="0" i="0">
              <a:solidFill>
                <a:srgbClr val="000000"/>
              </a:solidFill>
              <a:effectLst/>
              <a:latin typeface="Aptos Mono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 err="1">
                <a:ea typeface="等线" panose="02010600030101010101" charset="-122"/>
              </a:rPr>
              <a:t>Remove the </a:t>
            </a:r>
            <a:r>
              <a:rPr kumimoji="1" lang="en-US" altLang="zh-CN" sz="2800" b="0" i="0" err="1">
                <a:ea typeface="等线" panose="02010600030101010101" charset="-122"/>
              </a:rPr>
              <a:t>redundant</a:t>
            </a:r>
            <a:r>
              <a:rPr kumimoji="1" lang="en-US" altLang="zh-CN" sz="2800" err="1">
                <a:ea typeface="等线" panose="02010600030101010101" charset="-122"/>
              </a:rPr>
              <a:t> IDs</a:t>
            </a:r>
            <a:endParaRPr kumimoji="1" lang="en-US" altLang="zh-CN" sz="2800" err="1">
              <a:ea typeface="等线" panose="02010600030101010101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2800" err="1">
              <a:ea typeface="等线" panose="02010600030101010101" charset="-122"/>
            </a:endParaRPr>
          </a:p>
          <a:p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cat list_ids.txt | sort | </a:t>
            </a:r>
            <a:r>
              <a:rPr kumimoji="1" lang="en-US" altLang="zh-CN" err="1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uniq</a:t>
            </a:r>
            <a:r>
              <a:rPr kumimoji="1" lang="en-US" altLang="zh-CN">
                <a:latin typeface="Courier New" panose="02070309020205020404"/>
                <a:ea typeface="等线" panose="02010600030101010101" charset="-122"/>
                <a:cs typeface="Courier New" panose="02070309020205020404"/>
              </a:rPr>
              <a:t> &gt; uniq_list_ids.txt  </a:t>
            </a:r>
            <a:r>
              <a:rPr kumimoji="1" lang="en-US" altLang="zh-CN" sz="2800">
                <a:ea typeface="等线" panose="02010600030101010101" charset="-122"/>
              </a:rPr>
              <a:t> </a:t>
            </a:r>
            <a:endParaRPr lang="en-US" altLang="zh-CN" sz="2800">
              <a:ea typeface="等线" panose="02010600030101010101" charset="-122"/>
              <a:cs typeface="Calibri" panose="020F0502020204030204"/>
            </a:endParaRPr>
          </a:p>
          <a:p>
            <a:endParaRPr kumimoji="1" lang="en-US" altLang="zh-CN" sz="2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 err="1">
                <a:ea typeface="等线" panose="02010600030101010101" charset="-122"/>
              </a:rPr>
              <a:t>You will get 26863 unique ids in GH31</a:t>
            </a:r>
            <a:endParaRPr kumimoji="1" lang="en-US" altLang="zh-CN" sz="2800" err="1">
              <a:ea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/>
          </a:p>
          <a:p>
            <a:r>
              <a:rPr lang="en-US" altLang="zh-CN" err="1">
                <a:latin typeface="Courier New" panose="02070309020205020404"/>
                <a:ea typeface="+mn-lt"/>
                <a:cs typeface="Courier New" panose="02070309020205020404"/>
              </a:rPr>
              <a:t>wc </a:t>
            </a:r>
            <a:r>
              <a:rPr lang="en-US" altLang="zh-CN">
                <a:latin typeface="Courier New" panose="02070309020205020404"/>
                <a:ea typeface="+mn-lt"/>
                <a:cs typeface="Courier New" panose="02070309020205020404"/>
              </a:rPr>
              <a:t>-l uniq_list_ids.txt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73075" y="118745"/>
            <a:ext cx="106064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1.2 - Download and Process </a:t>
            </a:r>
            <a:r>
              <a:rPr lang="en-US" altLang="zh-CN" sz="3600" b="1">
                <a:highlight>
                  <a:srgbClr val="C0C0C0"/>
                </a:highlight>
              </a:rPr>
              <a:t>GH31</a:t>
            </a:r>
            <a:r>
              <a:rPr lang="en-US" altLang="zh-CN" sz="3600" b="1"/>
              <a:t> Family GenBank IDs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697" y="5951821"/>
            <a:ext cx="6096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0" i="0" strike="noStrike">
                <a:hlinkClick r:id="rId1"/>
              </a:rPr>
              <a:t>https://www.ncbi.nlm.nih.gov/books/NBK179288/</a:t>
            </a:r>
            <a:endParaRPr kumimoji="1"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369570" y="1585595"/>
            <a:ext cx="5363210" cy="42462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solidFill>
                  <a:schemeClr val="tx1"/>
                </a:solidFill>
              </a:rPr>
              <a:t>The Entrez Programming Utilities (E-utilities) are server-side tools </a:t>
            </a:r>
            <a:r>
              <a:rPr kumimoji="1" lang="en-US" altLang="zh-CN" sz="2800">
                <a:solidFill>
                  <a:schemeClr val="tx1"/>
                </a:solidFill>
                <a:sym typeface="+mn-ea"/>
              </a:rPr>
              <a:t>for automating queries and retrieving data from NCBI</a:t>
            </a:r>
            <a:endParaRPr kumimoji="1"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>
                <a:solidFill>
                  <a:schemeClr val="tx1"/>
                </a:solidFill>
                <a:sym typeface="+mn-ea"/>
              </a:rPr>
              <a:t>NCBI has provided API keys that offer enhanced levels of supported access to the E-utilities</a:t>
            </a:r>
            <a:endParaRPr kumimoji="1" lang="en-US" altLang="zh-CN" sz="28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9570" y="86360"/>
            <a:ext cx="1102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 b="1"/>
              <a:t>1.3 - Automating NCBI Data Retrieval with E-utilities and API Keys</a:t>
            </a:r>
            <a:endParaRPr lang="en-US" altLang="zh-CN" sz="36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95" y="1285240"/>
            <a:ext cx="5855970" cy="43592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9570" y="550481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ClrTx/>
              <a:buSzTx/>
              <a:buNone/>
            </a:pPr>
            <a:r>
              <a:rPr kumimoji="1" lang="en-US" altLang="zh-CN" sz="2000">
                <a:hlinkClick r:id="rId3" action="ppaction://hlinkfile"/>
              </a:rPr>
              <a:t>https://www.ncbi.nlm.nih.gov/books/NBK25497/</a:t>
            </a:r>
            <a:endParaRPr kumimoji="1" lang="en-US" altLang="zh-CN" sz="2000">
              <a:hlinkClick r:id="rId3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zI1MmNiMjM4ZjA1MmE1MGQ0YzU1YjE3YTI4NzJjOT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6204</Words>
  <Application>WPS 演示</Application>
  <PresentationFormat>宽屏</PresentationFormat>
  <Paragraphs>273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 Light</vt:lpstr>
      <vt:lpstr>等线</vt:lpstr>
      <vt:lpstr>Calibri</vt:lpstr>
      <vt:lpstr>Times New Roman</vt:lpstr>
      <vt:lpstr>Courier New</vt:lpstr>
      <vt:lpstr>Times New Roman</vt:lpstr>
      <vt:lpstr>Aptos Mono</vt:lpstr>
      <vt:lpstr>Segoe Print</vt:lpstr>
      <vt:lpstr>WordVisi_MSFontService</vt:lpstr>
      <vt:lpstr>WordVisiCarriageReturn_MSFontService</vt:lpstr>
      <vt:lpstr>Office Theme</vt:lpstr>
      <vt:lpstr>Course Project 1:  Subfamily classification of glycoside hydrolase family</vt:lpstr>
      <vt:lpstr>PowerPoint 演示文稿</vt:lpstr>
      <vt:lpstr>PowerPoint 演示文稿</vt:lpstr>
      <vt:lpstr>Part I Data preparation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II Domain annotation</vt:lpstr>
      <vt:lpstr>PowerPoint 演示文稿</vt:lpstr>
      <vt:lpstr>PowerPoint 演示文稿</vt:lpstr>
      <vt:lpstr>PowerPoint 演示文稿</vt:lpstr>
      <vt:lpstr>Part III Domain extraction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小朋友</cp:lastModifiedBy>
  <cp:revision>156</cp:revision>
  <dcterms:created xsi:type="dcterms:W3CDTF">2019-06-19T02:08:00Z</dcterms:created>
  <dcterms:modified xsi:type="dcterms:W3CDTF">2024-10-24T14:20:26Z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42FA6976E3B04093902A1E4BA465F82C_11</vt:lpwstr>
  </property>
</Properties>
</file>