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0" r:id="rId5"/>
    <p:sldId id="262" r:id="rId6"/>
    <p:sldId id="279" r:id="rId7"/>
    <p:sldId id="278" r:id="rId8"/>
    <p:sldId id="267" r:id="rId9"/>
    <p:sldId id="268" r:id="rId10"/>
    <p:sldId id="269" r:id="rId11"/>
    <p:sldId id="281" r:id="rId12"/>
    <p:sldId id="272" r:id="rId13"/>
    <p:sldId id="280" r:id="rId14"/>
    <p:sldId id="274" r:id="rId15"/>
    <p:sldId id="282" r:id="rId16"/>
    <p:sldId id="273" r:id="rId17"/>
    <p:sldId id="275" r:id="rId18"/>
    <p:sldId id="276" r:id="rId19"/>
    <p:sldId id="27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3FE1F-63D6-4572-851E-0E9AC5AD704B}" type="datetimeFigureOut">
              <a:rPr lang="zh-CN" altLang="en-US" smtClean="0"/>
              <a:t>2016/6/13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6206E-8F29-4B07-9B40-E3768FB8F6CE}" type="slidenum">
              <a:rPr lang="zh-CN" altLang="en-US" smtClean="0"/>
              <a:t>‹#›</a:t>
            </a:fld>
            <a:endParaRPr lang="zh-CN" altLang="en-US"/>
          </a:p>
        </p:txBody>
      </p:sp>
    </p:spTree>
    <p:extLst>
      <p:ext uri="{BB962C8B-B14F-4D97-AF65-F5344CB8AC3E}">
        <p14:creationId xmlns:p14="http://schemas.microsoft.com/office/powerpoint/2010/main" val="711863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4BE56-0D4C-487B-A77A-5602763B13E3}" type="slidenum">
              <a:rPr lang="zh-CN" altLang="en-US" smtClean="0"/>
              <a:t>2</a:t>
            </a:fld>
            <a:endParaRPr lang="zh-CN" altLang="en-US"/>
          </a:p>
        </p:txBody>
      </p:sp>
    </p:spTree>
    <p:extLst>
      <p:ext uri="{BB962C8B-B14F-4D97-AF65-F5344CB8AC3E}">
        <p14:creationId xmlns:p14="http://schemas.microsoft.com/office/powerpoint/2010/main" val="1619440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t>7</a:t>
            </a:fld>
            <a:endParaRPr lang="zh-CN" altLang="en-US"/>
          </a:p>
        </p:txBody>
      </p:sp>
    </p:spTree>
    <p:extLst>
      <p:ext uri="{BB962C8B-B14F-4D97-AF65-F5344CB8AC3E}">
        <p14:creationId xmlns:p14="http://schemas.microsoft.com/office/powerpoint/2010/main" val="1836464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t>8</a:t>
            </a:fld>
            <a:endParaRPr lang="zh-CN" altLang="en-US"/>
          </a:p>
        </p:txBody>
      </p:sp>
    </p:spTree>
    <p:extLst>
      <p:ext uri="{BB962C8B-B14F-4D97-AF65-F5344CB8AC3E}">
        <p14:creationId xmlns:p14="http://schemas.microsoft.com/office/powerpoint/2010/main" val="3159415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4BE56-0D4C-487B-A77A-5602763B13E3}" type="slidenum">
              <a:rPr lang="zh-CN" altLang="en-US" smtClean="0"/>
              <a:t>19</a:t>
            </a:fld>
            <a:endParaRPr lang="zh-CN" altLang="en-US"/>
          </a:p>
        </p:txBody>
      </p:sp>
    </p:spTree>
    <p:extLst>
      <p:ext uri="{BB962C8B-B14F-4D97-AF65-F5344CB8AC3E}">
        <p14:creationId xmlns:p14="http://schemas.microsoft.com/office/powerpoint/2010/main" val="1501614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99043F5-0F99-4B23-BEC7-8B8E1C3AE7AD}" type="datetimeFigureOut">
              <a:rPr lang="zh-CN" altLang="en-US" smtClean="0"/>
              <a:t>2016/6/13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A5A9C-4AE6-44E6-9CB3-5534D2A68DAB}" type="slidenum">
              <a:rPr lang="zh-CN" altLang="en-US" smtClean="0"/>
              <a:t>‹#›</a:t>
            </a:fld>
            <a:endParaRPr lang="zh-CN" altLang="en-US"/>
          </a:p>
        </p:txBody>
      </p:sp>
    </p:spTree>
    <p:extLst>
      <p:ext uri="{BB962C8B-B14F-4D97-AF65-F5344CB8AC3E}">
        <p14:creationId xmlns:p14="http://schemas.microsoft.com/office/powerpoint/2010/main" val="2364905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99043F5-0F99-4B23-BEC7-8B8E1C3AE7AD}" type="datetimeFigureOut">
              <a:rPr lang="zh-CN" altLang="en-US" smtClean="0"/>
              <a:t>2016/6/13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A5A9C-4AE6-44E6-9CB3-5534D2A68DAB}" type="slidenum">
              <a:rPr lang="zh-CN" altLang="en-US" smtClean="0"/>
              <a:t>‹#›</a:t>
            </a:fld>
            <a:endParaRPr lang="zh-CN" altLang="en-US"/>
          </a:p>
        </p:txBody>
      </p:sp>
    </p:spTree>
    <p:extLst>
      <p:ext uri="{BB962C8B-B14F-4D97-AF65-F5344CB8AC3E}">
        <p14:creationId xmlns:p14="http://schemas.microsoft.com/office/powerpoint/2010/main" val="2436812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99043F5-0F99-4B23-BEC7-8B8E1C3AE7AD}" type="datetimeFigureOut">
              <a:rPr lang="zh-CN" altLang="en-US" smtClean="0"/>
              <a:t>2016/6/13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A5A9C-4AE6-44E6-9CB3-5534D2A68DAB}" type="slidenum">
              <a:rPr lang="zh-CN" altLang="en-US" smtClean="0"/>
              <a:t>‹#›</a:t>
            </a:fld>
            <a:endParaRPr lang="zh-CN" altLang="en-US"/>
          </a:p>
        </p:txBody>
      </p:sp>
    </p:spTree>
    <p:extLst>
      <p:ext uri="{BB962C8B-B14F-4D97-AF65-F5344CB8AC3E}">
        <p14:creationId xmlns:p14="http://schemas.microsoft.com/office/powerpoint/2010/main" val="919994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
        <p:nvSpPr>
          <p:cNvPr id="55" name="矩形 54"/>
          <p:cNvSpPr/>
          <p:nvPr userDrawn="1"/>
        </p:nvSpPr>
        <p:spPr>
          <a:xfrm>
            <a:off x="0" y="0"/>
            <a:ext cx="12192000" cy="793205"/>
          </a:xfrm>
          <a:prstGeom prst="rect">
            <a:avLst/>
          </a:prstGeom>
          <a:solidFill>
            <a:srgbClr val="2B3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userDrawn="1"/>
        </p:nvSpPr>
        <p:spPr>
          <a:xfrm>
            <a:off x="8853715" y="110370"/>
            <a:ext cx="3058419" cy="308995"/>
          </a:xfrm>
          <a:prstGeom prst="rect">
            <a:avLst/>
          </a:prstGeom>
          <a:noFill/>
        </p:spPr>
        <p:txBody>
          <a:bodyPr wrap="square" rtlCol="0">
            <a:spAutoFit/>
          </a:bodyPr>
          <a:lstStyle/>
          <a:p>
            <a:pPr algn="r">
              <a:lnSpc>
                <a:spcPct val="130000"/>
              </a:lnSpc>
            </a:pPr>
            <a:r>
              <a:rPr lang="zh-CN" altLang="en-US" sz="1200" dirty="0" smtClean="0">
                <a:solidFill>
                  <a:schemeClr val="bg1"/>
                </a:solidFill>
                <a:latin typeface="微软雅黑" panose="020B0503020204020204" pitchFamily="34" charset="-122"/>
                <a:ea typeface="微软雅黑" panose="020B0503020204020204" pitchFamily="34" charset="-122"/>
              </a:rPr>
              <a:t>计算机科学与技术专业</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36" name="矩形 135"/>
          <p:cNvSpPr/>
          <p:nvPr userDrawn="1"/>
        </p:nvSpPr>
        <p:spPr>
          <a:xfrm>
            <a:off x="2" y="6427427"/>
            <a:ext cx="12192000" cy="430573"/>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2016.06</a:t>
            </a:r>
            <a:endParaRPr lang="zh-CN" altLang="en-US" sz="1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5545" y="50235"/>
            <a:ext cx="2638616" cy="692734"/>
          </a:xfrm>
          <a:prstGeom prst="rect">
            <a:avLst/>
          </a:prstGeom>
        </p:spPr>
      </p:pic>
    </p:spTree>
    <p:extLst>
      <p:ext uri="{BB962C8B-B14F-4D97-AF65-F5344CB8AC3E}">
        <p14:creationId xmlns:p14="http://schemas.microsoft.com/office/powerpoint/2010/main" val="1702244386"/>
      </p:ext>
    </p:extLst>
  </p:cSld>
  <p:clrMapOvr>
    <a:masterClrMapping/>
  </p:clrMapOvr>
  <p:extLst mod="1">
    <p:ext uri="{DCECCB84-F9BA-43D5-87BE-67443E8EF086}">
      <p15:sldGuideLst xmlns:p15="http://schemas.microsoft.com/office/powerpoint/2012/main">
        <p15:guide id="4294967295" pos="3795">
          <p15:clr>
            <a:srgbClr val="FBAE40"/>
          </p15:clr>
        </p15:guide>
        <p15:guide id="4294967295" pos="717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1925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导航页">
    <p:spTree>
      <p:nvGrpSpPr>
        <p:cNvPr id="1" name=""/>
        <p:cNvGrpSpPr/>
        <p:nvPr/>
      </p:nvGrpSpPr>
      <p:grpSpPr>
        <a:xfrm>
          <a:off x="0" y="0"/>
          <a:ext cx="0" cy="0"/>
          <a:chOff x="0" y="0"/>
          <a:chExt cx="0" cy="0"/>
        </a:xfrm>
      </p:grpSpPr>
      <p:grpSp>
        <p:nvGrpSpPr>
          <p:cNvPr id="6" name="组合 5"/>
          <p:cNvGrpSpPr/>
          <p:nvPr userDrawn="1"/>
        </p:nvGrpSpPr>
        <p:grpSpPr>
          <a:xfrm>
            <a:off x="6178121" y="1446415"/>
            <a:ext cx="7077912" cy="5411585"/>
            <a:chOff x="9770926" y="2645826"/>
            <a:chExt cx="1663328" cy="1271737"/>
          </a:xfrm>
          <a:solidFill>
            <a:srgbClr val="16A287">
              <a:alpha val="24000"/>
            </a:srgbClr>
          </a:solidFill>
        </p:grpSpPr>
        <p:sp>
          <p:nvSpPr>
            <p:cNvPr id="7" name="Freeform 8"/>
            <p:cNvSpPr>
              <a:spLocks/>
            </p:cNvSpPr>
            <p:nvPr/>
          </p:nvSpPr>
          <p:spPr bwMode="auto">
            <a:xfrm>
              <a:off x="9770926" y="3425278"/>
              <a:ext cx="361755" cy="484826"/>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2"/>
            <p:cNvSpPr>
              <a:spLocks/>
            </p:cNvSpPr>
            <p:nvPr/>
          </p:nvSpPr>
          <p:spPr bwMode="auto">
            <a:xfrm>
              <a:off x="10662261" y="2780086"/>
              <a:ext cx="771993" cy="1130018"/>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43"/>
            <p:cNvSpPr>
              <a:spLocks/>
            </p:cNvSpPr>
            <p:nvPr/>
          </p:nvSpPr>
          <p:spPr bwMode="auto">
            <a:xfrm>
              <a:off x="9871621" y="2645826"/>
              <a:ext cx="809287" cy="1271737"/>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3" name="矩形 2"/>
          <p:cNvSpPr/>
          <p:nvPr userDrawn="1"/>
        </p:nvSpPr>
        <p:spPr>
          <a:xfrm>
            <a:off x="0" y="2475412"/>
            <a:ext cx="658813" cy="195589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11"/>
          <p:cNvSpPr>
            <a:spLocks noGrp="1"/>
          </p:cNvSpPr>
          <p:nvPr>
            <p:ph sz="quarter" idx="10"/>
          </p:nvPr>
        </p:nvSpPr>
        <p:spPr>
          <a:xfrm>
            <a:off x="921353" y="2718769"/>
            <a:ext cx="10438892" cy="938832"/>
          </a:xfrm>
          <a:prstGeom prst="rect">
            <a:avLst/>
          </a:prstGeom>
        </p:spPr>
        <p:txBody>
          <a:bodyPr/>
          <a:lstStyle>
            <a:lvl1pPr marL="0" indent="0" algn="l" defTabSz="914400" rtl="0" eaLnBrk="1" latinLnBrk="0" hangingPunct="1">
              <a:buFontTx/>
              <a:buNone/>
              <a:defRPr lang="zh-CN" altLang="en-US" sz="6600" b="1" kern="1200" dirty="0" smtClean="0">
                <a:solidFill>
                  <a:schemeClr val="tx1"/>
                </a:solidFill>
                <a:latin typeface="微软雅黑" panose="020B0503020204020204" pitchFamily="34" charset="-122"/>
                <a:ea typeface="微软雅黑" panose="020B0503020204020204" pitchFamily="34" charset="-122"/>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p:txBody>
      </p:sp>
      <p:sp>
        <p:nvSpPr>
          <p:cNvPr id="9" name="内容占位符 11"/>
          <p:cNvSpPr>
            <a:spLocks noGrp="1"/>
          </p:cNvSpPr>
          <p:nvPr>
            <p:ph sz="quarter" idx="11"/>
          </p:nvPr>
        </p:nvSpPr>
        <p:spPr>
          <a:xfrm>
            <a:off x="921353" y="3763618"/>
            <a:ext cx="10528525" cy="490330"/>
          </a:xfrm>
          <a:prstGeom prst="rect">
            <a:avLst/>
          </a:prstGeom>
        </p:spPr>
        <p:txBody>
          <a:bodyPr/>
          <a:lstStyle>
            <a:lvl1pPr marL="0" indent="0" algn="l" defTabSz="914400" rtl="0" eaLnBrk="1" latinLnBrk="0" hangingPunct="1">
              <a:buFontTx/>
              <a:buNone/>
              <a:defRPr lang="zh-CN" altLang="en-US" sz="3600" kern="1200" dirty="0" smtClean="0">
                <a:solidFill>
                  <a:schemeClr val="tx1"/>
                </a:solidFill>
                <a:latin typeface="微软雅黑" panose="020B0503020204020204" pitchFamily="34" charset="-122"/>
                <a:ea typeface="微软雅黑" panose="020B0503020204020204" pitchFamily="34" charset="-122"/>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p:txBody>
      </p:sp>
    </p:spTree>
    <p:extLst>
      <p:ext uri="{BB962C8B-B14F-4D97-AF65-F5344CB8AC3E}">
        <p14:creationId xmlns:p14="http://schemas.microsoft.com/office/powerpoint/2010/main" val="2716732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内容页1">
    <p:spTree>
      <p:nvGrpSpPr>
        <p:cNvPr id="1" name=""/>
        <p:cNvGrpSpPr/>
        <p:nvPr/>
      </p:nvGrpSpPr>
      <p:grpSpPr>
        <a:xfrm>
          <a:off x="0" y="0"/>
          <a:ext cx="0" cy="0"/>
          <a:chOff x="0" y="0"/>
          <a:chExt cx="0" cy="0"/>
        </a:xfrm>
      </p:grpSpPr>
      <p:sp>
        <p:nvSpPr>
          <p:cNvPr id="2" name="矩形 1"/>
          <p:cNvSpPr/>
          <p:nvPr userDrawn="1"/>
        </p:nvSpPr>
        <p:spPr>
          <a:xfrm>
            <a:off x="0" y="548640"/>
            <a:ext cx="12192000" cy="5985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6077"/>
            <a:ext cx="12192000" cy="59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userDrawn="1"/>
        </p:nvSpPr>
        <p:spPr>
          <a:xfrm>
            <a:off x="6020790" y="133582"/>
            <a:ext cx="1445449"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400" b="1" kern="12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选题背景与意义</a:t>
            </a:r>
            <a:endParaRPr lang="zh-CN" altLang="en-US" sz="1400" b="1"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矩形 8"/>
          <p:cNvSpPr/>
          <p:nvPr userDrawn="1"/>
        </p:nvSpPr>
        <p:spPr>
          <a:xfrm>
            <a:off x="7705340" y="174602"/>
            <a:ext cx="1118642" cy="374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系统功能模块划分</a:t>
            </a:r>
            <a:endPar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矩形 9"/>
          <p:cNvSpPr/>
          <p:nvPr userDrawn="1"/>
        </p:nvSpPr>
        <p:spPr>
          <a:xfrm>
            <a:off x="9063083" y="133582"/>
            <a:ext cx="113987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详细设计与系统实现</a:t>
            </a:r>
            <a:endPar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userDrawn="1"/>
        </p:nvSpPr>
        <p:spPr>
          <a:xfrm>
            <a:off x="10238432" y="133582"/>
            <a:ext cx="1273859"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总结与展望</a:t>
            </a:r>
            <a:endPar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任意多边形 11"/>
          <p:cNvSpPr/>
          <p:nvPr userDrawn="1"/>
        </p:nvSpPr>
        <p:spPr>
          <a:xfrm>
            <a:off x="6616675" y="0"/>
            <a:ext cx="266008" cy="229317"/>
          </a:xfrm>
          <a:custGeom>
            <a:avLst/>
            <a:gdLst>
              <a:gd name="connsiteX0" fmla="*/ 0 w 266008"/>
              <a:gd name="connsiteY0" fmla="*/ 0 h 229317"/>
              <a:gd name="connsiteX1" fmla="*/ 266008 w 266008"/>
              <a:gd name="connsiteY1" fmla="*/ 0 h 229317"/>
              <a:gd name="connsiteX2" fmla="*/ 133004 w 266008"/>
              <a:gd name="connsiteY2" fmla="*/ 229317 h 229317"/>
              <a:gd name="connsiteX3" fmla="*/ 0 w 266008"/>
              <a:gd name="connsiteY3" fmla="*/ 0 h 229317"/>
            </a:gdLst>
            <a:ahLst/>
            <a:cxnLst>
              <a:cxn ang="0">
                <a:pos x="connsiteX0" y="connsiteY0"/>
              </a:cxn>
              <a:cxn ang="0">
                <a:pos x="connsiteX1" y="connsiteY1"/>
              </a:cxn>
              <a:cxn ang="0">
                <a:pos x="connsiteX2" y="connsiteY2"/>
              </a:cxn>
              <a:cxn ang="0">
                <a:pos x="connsiteX3" y="connsiteY3"/>
              </a:cxn>
            </a:cxnLst>
            <a:rect l="l" t="t" r="r" b="b"/>
            <a:pathLst>
              <a:path w="266008" h="229317">
                <a:moveTo>
                  <a:pt x="0" y="0"/>
                </a:moveTo>
                <a:lnTo>
                  <a:pt x="266008" y="0"/>
                </a:lnTo>
                <a:lnTo>
                  <a:pt x="133004" y="229317"/>
                </a:lnTo>
                <a:lnTo>
                  <a:pt x="0" y="0"/>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0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1</a:t>
            </a:r>
            <a:endParaRPr lang="zh-CN" altLang="en-US"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0" y="6389341"/>
            <a:ext cx="12192000" cy="49045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211251" y="6465073"/>
            <a:ext cx="3835373" cy="313932"/>
          </a:xfrm>
          <a:prstGeom prst="rect">
            <a:avLst/>
          </a:prstGeom>
          <a:noFill/>
        </p:spPr>
        <p:txBody>
          <a:bodyPr wrap="square" rtlCol="0">
            <a:spAutoFit/>
          </a:bodyPr>
          <a:lstStyle/>
          <a:p>
            <a:pPr>
              <a:lnSpc>
                <a:spcPct val="120000"/>
              </a:lnSpc>
            </a:pPr>
            <a:r>
              <a:rPr lang="en-US" altLang="zh-CN" sz="1200" b="0" dirty="0" smtClean="0">
                <a:solidFill>
                  <a:schemeClr val="bg1"/>
                </a:solidFill>
                <a:latin typeface="微软雅黑" panose="020B0503020204020204" pitchFamily="34" charset="-122"/>
                <a:ea typeface="微软雅黑" panose="020B0503020204020204" pitchFamily="34" charset="-122"/>
              </a:rPr>
              <a:t>《</a:t>
            </a:r>
            <a:r>
              <a:rPr lang="zh-CN" altLang="en-US" sz="1200" b="0" dirty="0" smtClean="0">
                <a:solidFill>
                  <a:schemeClr val="bg1"/>
                </a:solidFill>
                <a:latin typeface="微软雅黑" panose="020B0503020204020204" pitchFamily="34" charset="-122"/>
                <a:ea typeface="微软雅黑" panose="020B0503020204020204" pitchFamily="34" charset="-122"/>
              </a:rPr>
              <a:t>易学习</a:t>
            </a:r>
            <a:r>
              <a:rPr lang="en-US" altLang="zh-CN" sz="1200" b="0" dirty="0" smtClean="0">
                <a:solidFill>
                  <a:schemeClr val="bg1"/>
                </a:solidFill>
                <a:latin typeface="微软雅黑" panose="020B0503020204020204" pitchFamily="34" charset="-122"/>
                <a:ea typeface="微软雅黑" panose="020B0503020204020204" pitchFamily="34" charset="-122"/>
              </a:rPr>
              <a:t>——</a:t>
            </a:r>
            <a:r>
              <a:rPr lang="zh-CN" altLang="en-US" sz="1200" b="0" dirty="0" smtClean="0">
                <a:solidFill>
                  <a:schemeClr val="bg1"/>
                </a:solidFill>
                <a:latin typeface="微软雅黑" panose="020B0503020204020204" pitchFamily="34" charset="-122"/>
                <a:ea typeface="微软雅黑" panose="020B0503020204020204" pitchFamily="34" charset="-122"/>
              </a:rPr>
              <a:t>口碑子平台</a:t>
            </a:r>
            <a:r>
              <a:rPr lang="en-US" altLang="zh-CN" sz="1200" b="0" dirty="0" smtClean="0">
                <a:solidFill>
                  <a:schemeClr val="bg1"/>
                </a:solidFill>
                <a:latin typeface="微软雅黑" panose="020B0503020204020204" pitchFamily="34" charset="-122"/>
                <a:ea typeface="微软雅黑" panose="020B0503020204020204" pitchFamily="34" charset="-122"/>
              </a:rPr>
              <a:t>》II</a:t>
            </a:r>
            <a:endParaRPr lang="zh-CN" altLang="en-US" sz="1200" b="0" dirty="0">
              <a:solidFill>
                <a:schemeClr val="bg1"/>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317202" y="718050"/>
            <a:ext cx="380741" cy="322530"/>
            <a:chOff x="5790315" y="2761153"/>
            <a:chExt cx="1650625" cy="1262026"/>
          </a:xfrm>
          <a:solidFill>
            <a:srgbClr val="16A287"/>
          </a:solidFill>
        </p:grpSpPr>
        <p:sp>
          <p:nvSpPr>
            <p:cNvPr id="20" name="Freeform 8"/>
            <p:cNvSpPr>
              <a:spLocks/>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21" name="Freeform 42"/>
            <p:cNvSpPr>
              <a:spLocks/>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22" name="Freeform 43"/>
            <p:cNvSpPr>
              <a:spLocks/>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26" name="文本占位符 25"/>
          <p:cNvSpPr>
            <a:spLocks noGrp="1"/>
          </p:cNvSpPr>
          <p:nvPr>
            <p:ph type="body" sz="quarter" idx="10"/>
          </p:nvPr>
        </p:nvSpPr>
        <p:spPr>
          <a:xfrm>
            <a:off x="655541" y="680601"/>
            <a:ext cx="3886387" cy="430679"/>
          </a:xfrm>
          <a:prstGeom prst="rect">
            <a:avLst/>
          </a:prstGeom>
        </p:spPr>
        <p:txBody>
          <a:bodyPr/>
          <a:lstStyle>
            <a:lvl1pPr marL="0" indent="0" algn="l" defTabSz="914400" rtl="0" eaLnBrk="1" latinLnBrk="0" hangingPunct="1">
              <a:buFontTx/>
              <a:buNone/>
              <a:defRPr lang="zh-CN" altLang="en-US" sz="24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2793" y="6371284"/>
            <a:ext cx="1853896" cy="486716"/>
          </a:xfrm>
          <a:prstGeom prst="rect">
            <a:avLst/>
          </a:prstGeom>
        </p:spPr>
      </p:pic>
    </p:spTree>
    <p:extLst>
      <p:ext uri="{BB962C8B-B14F-4D97-AF65-F5344CB8AC3E}">
        <p14:creationId xmlns:p14="http://schemas.microsoft.com/office/powerpoint/2010/main" val="102477074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pos="3840">
          <p15:clr>
            <a:srgbClr val="FBAE40"/>
          </p15:clr>
        </p15:guide>
        <p15:guide id="4294967295" pos="717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内容页3">
    <p:spTree>
      <p:nvGrpSpPr>
        <p:cNvPr id="1" name=""/>
        <p:cNvGrpSpPr/>
        <p:nvPr/>
      </p:nvGrpSpPr>
      <p:grpSpPr>
        <a:xfrm>
          <a:off x="0" y="0"/>
          <a:ext cx="0" cy="0"/>
          <a:chOff x="0" y="0"/>
          <a:chExt cx="0" cy="0"/>
        </a:xfrm>
      </p:grpSpPr>
      <p:sp>
        <p:nvSpPr>
          <p:cNvPr id="2" name="矩形 1"/>
          <p:cNvSpPr/>
          <p:nvPr userDrawn="1"/>
        </p:nvSpPr>
        <p:spPr>
          <a:xfrm>
            <a:off x="0" y="548640"/>
            <a:ext cx="12192000" cy="5985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7917"/>
            <a:ext cx="12192000" cy="59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userDrawn="1"/>
        </p:nvSpPr>
        <p:spPr>
          <a:xfrm>
            <a:off x="6272361" y="107718"/>
            <a:ext cx="1260068"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选题背景与意义</a:t>
            </a:r>
            <a:endPar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矩形 8"/>
          <p:cNvSpPr/>
          <p:nvPr userDrawn="1"/>
        </p:nvSpPr>
        <p:spPr>
          <a:xfrm>
            <a:off x="7695210" y="162562"/>
            <a:ext cx="1367873" cy="4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400" b="1" kern="12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系统功能模块划分</a:t>
            </a:r>
            <a:endParaRPr lang="zh-CN" altLang="en-US" sz="1400" b="1"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矩形 9"/>
          <p:cNvSpPr/>
          <p:nvPr userDrawn="1"/>
        </p:nvSpPr>
        <p:spPr>
          <a:xfrm>
            <a:off x="9063083" y="133582"/>
            <a:ext cx="113987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详细设计与系统实现</a:t>
            </a:r>
            <a:endPar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userDrawn="1"/>
        </p:nvSpPr>
        <p:spPr>
          <a:xfrm>
            <a:off x="10238432" y="133582"/>
            <a:ext cx="1273859"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总结与展望</a:t>
            </a:r>
            <a:endPar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任意多边形 11"/>
          <p:cNvSpPr/>
          <p:nvPr userDrawn="1"/>
        </p:nvSpPr>
        <p:spPr>
          <a:xfrm>
            <a:off x="8246143" y="11626"/>
            <a:ext cx="266008" cy="229317"/>
          </a:xfrm>
          <a:custGeom>
            <a:avLst/>
            <a:gdLst>
              <a:gd name="connsiteX0" fmla="*/ 0 w 266008"/>
              <a:gd name="connsiteY0" fmla="*/ 0 h 229317"/>
              <a:gd name="connsiteX1" fmla="*/ 266008 w 266008"/>
              <a:gd name="connsiteY1" fmla="*/ 0 h 229317"/>
              <a:gd name="connsiteX2" fmla="*/ 133004 w 266008"/>
              <a:gd name="connsiteY2" fmla="*/ 229317 h 229317"/>
              <a:gd name="connsiteX3" fmla="*/ 0 w 266008"/>
              <a:gd name="connsiteY3" fmla="*/ 0 h 229317"/>
            </a:gdLst>
            <a:ahLst/>
            <a:cxnLst>
              <a:cxn ang="0">
                <a:pos x="connsiteX0" y="connsiteY0"/>
              </a:cxn>
              <a:cxn ang="0">
                <a:pos x="connsiteX1" y="connsiteY1"/>
              </a:cxn>
              <a:cxn ang="0">
                <a:pos x="connsiteX2" y="connsiteY2"/>
              </a:cxn>
              <a:cxn ang="0">
                <a:pos x="connsiteX3" y="connsiteY3"/>
              </a:cxn>
            </a:cxnLst>
            <a:rect l="l" t="t" r="r" b="b"/>
            <a:pathLst>
              <a:path w="266008" h="229317">
                <a:moveTo>
                  <a:pt x="0" y="0"/>
                </a:moveTo>
                <a:lnTo>
                  <a:pt x="266008" y="0"/>
                </a:lnTo>
                <a:lnTo>
                  <a:pt x="133004" y="229317"/>
                </a:lnTo>
                <a:lnTo>
                  <a:pt x="0" y="0"/>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0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2</a:t>
            </a:r>
            <a:endParaRPr lang="zh-CN" altLang="en-US"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0" y="6367549"/>
            <a:ext cx="12192000" cy="49045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211251" y="6465073"/>
            <a:ext cx="3835373" cy="313932"/>
          </a:xfrm>
          <a:prstGeom prst="rect">
            <a:avLst/>
          </a:prstGeom>
          <a:noFill/>
        </p:spPr>
        <p:txBody>
          <a:bodyPr wrap="square" rtlCol="0">
            <a:spAutoFit/>
          </a:bodyPr>
          <a:lstStyle/>
          <a:p>
            <a:pPr>
              <a:lnSpc>
                <a:spcPct val="120000"/>
              </a:lnSpc>
            </a:pPr>
            <a:r>
              <a:rPr lang="en-US" altLang="zh-CN" sz="1200" b="0" dirty="0" smtClean="0">
                <a:solidFill>
                  <a:schemeClr val="bg1"/>
                </a:solidFill>
                <a:latin typeface="微软雅黑" panose="020B0503020204020204" pitchFamily="34" charset="-122"/>
                <a:ea typeface="微软雅黑" panose="020B0503020204020204" pitchFamily="34" charset="-122"/>
              </a:rPr>
              <a:t>《</a:t>
            </a:r>
            <a:r>
              <a:rPr lang="zh-CN" altLang="en-US" sz="1200" b="0" dirty="0" smtClean="0">
                <a:solidFill>
                  <a:schemeClr val="bg1"/>
                </a:solidFill>
                <a:latin typeface="微软雅黑" panose="020B0503020204020204" pitchFamily="34" charset="-122"/>
                <a:ea typeface="微软雅黑" panose="020B0503020204020204" pitchFamily="34" charset="-122"/>
              </a:rPr>
              <a:t>易学习</a:t>
            </a:r>
            <a:r>
              <a:rPr lang="en-US" altLang="zh-CN" sz="1200" b="0" dirty="0" smtClean="0">
                <a:solidFill>
                  <a:schemeClr val="bg1"/>
                </a:solidFill>
                <a:latin typeface="微软雅黑" panose="020B0503020204020204" pitchFamily="34" charset="-122"/>
                <a:ea typeface="微软雅黑" panose="020B0503020204020204" pitchFamily="34" charset="-122"/>
              </a:rPr>
              <a:t>——</a:t>
            </a:r>
            <a:r>
              <a:rPr lang="zh-CN" altLang="en-US" sz="1200" b="0" dirty="0" smtClean="0">
                <a:solidFill>
                  <a:schemeClr val="bg1"/>
                </a:solidFill>
                <a:latin typeface="微软雅黑" panose="020B0503020204020204" pitchFamily="34" charset="-122"/>
                <a:ea typeface="微软雅黑" panose="020B0503020204020204" pitchFamily="34" charset="-122"/>
              </a:rPr>
              <a:t>口碑子平台</a:t>
            </a:r>
            <a:r>
              <a:rPr lang="en-US" altLang="zh-CN" sz="1200" b="0" dirty="0" smtClean="0">
                <a:solidFill>
                  <a:schemeClr val="bg1"/>
                </a:solidFill>
                <a:latin typeface="微软雅黑" panose="020B0503020204020204" pitchFamily="34" charset="-122"/>
                <a:ea typeface="微软雅黑" panose="020B0503020204020204" pitchFamily="34" charset="-122"/>
              </a:rPr>
              <a:t>》II</a:t>
            </a:r>
            <a:endParaRPr lang="zh-CN" altLang="en-US" sz="1200" b="0" dirty="0">
              <a:solidFill>
                <a:schemeClr val="bg1"/>
              </a:solidFill>
              <a:latin typeface="微软雅黑" panose="020B0503020204020204" pitchFamily="34" charset="-122"/>
              <a:ea typeface="微软雅黑" panose="020B0503020204020204" pitchFamily="34" charset="-122"/>
            </a:endParaRPr>
          </a:p>
        </p:txBody>
      </p:sp>
      <p:sp>
        <p:nvSpPr>
          <p:cNvPr id="26" name="文本占位符 25"/>
          <p:cNvSpPr>
            <a:spLocks noGrp="1"/>
          </p:cNvSpPr>
          <p:nvPr>
            <p:ph type="body" sz="quarter" idx="10"/>
          </p:nvPr>
        </p:nvSpPr>
        <p:spPr>
          <a:xfrm>
            <a:off x="495201" y="632558"/>
            <a:ext cx="3886387" cy="430679"/>
          </a:xfrm>
          <a:prstGeom prst="rect">
            <a:avLst/>
          </a:prstGeom>
        </p:spPr>
        <p:txBody>
          <a:bodyPr anchor="ctr" anchorCtr="0"/>
          <a:lstStyle>
            <a:lvl1pPr marL="0" indent="0" algn="l" defTabSz="914400" rtl="0" eaLnBrk="1" latinLnBrk="0" hangingPunct="1">
              <a:buFontTx/>
              <a:buNone/>
              <a:defRPr lang="zh-CN" altLang="en-US" sz="20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grpSp>
        <p:nvGrpSpPr>
          <p:cNvPr id="55" name="组合 54"/>
          <p:cNvGrpSpPr/>
          <p:nvPr userDrawn="1"/>
        </p:nvGrpSpPr>
        <p:grpSpPr>
          <a:xfrm>
            <a:off x="165682" y="676376"/>
            <a:ext cx="380741" cy="322530"/>
            <a:chOff x="5790315" y="2761153"/>
            <a:chExt cx="1650625" cy="1262026"/>
          </a:xfrm>
          <a:solidFill>
            <a:srgbClr val="16A287"/>
          </a:solidFill>
        </p:grpSpPr>
        <p:sp>
          <p:nvSpPr>
            <p:cNvPr id="56" name="Freeform 8"/>
            <p:cNvSpPr>
              <a:spLocks/>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57" name="Freeform 42"/>
            <p:cNvSpPr>
              <a:spLocks/>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58" name="Freeform 43"/>
            <p:cNvSpPr>
              <a:spLocks/>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pic>
        <p:nvPicPr>
          <p:cNvPr id="60" name="图片 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38409" y="6404849"/>
            <a:ext cx="1615045" cy="415847"/>
          </a:xfrm>
          <a:prstGeom prst="rect">
            <a:avLst/>
          </a:prstGeom>
        </p:spPr>
      </p:pic>
    </p:spTree>
    <p:extLst>
      <p:ext uri="{BB962C8B-B14F-4D97-AF65-F5344CB8AC3E}">
        <p14:creationId xmlns:p14="http://schemas.microsoft.com/office/powerpoint/2010/main" val="17179700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pos="3840">
          <p15:clr>
            <a:srgbClr val="FBAE40"/>
          </p15:clr>
        </p15:guide>
        <p15:guide id="4294967295" pos="717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内容页3">
    <p:spTree>
      <p:nvGrpSpPr>
        <p:cNvPr id="1" name=""/>
        <p:cNvGrpSpPr/>
        <p:nvPr/>
      </p:nvGrpSpPr>
      <p:grpSpPr>
        <a:xfrm>
          <a:off x="0" y="0"/>
          <a:ext cx="0" cy="0"/>
          <a:chOff x="0" y="0"/>
          <a:chExt cx="0" cy="0"/>
        </a:xfrm>
      </p:grpSpPr>
      <p:sp>
        <p:nvSpPr>
          <p:cNvPr id="2" name="矩形 1"/>
          <p:cNvSpPr/>
          <p:nvPr userDrawn="1"/>
        </p:nvSpPr>
        <p:spPr>
          <a:xfrm>
            <a:off x="0" y="548640"/>
            <a:ext cx="12192000" cy="5985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13200"/>
            <a:ext cx="12192000" cy="59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userDrawn="1"/>
        </p:nvSpPr>
        <p:spPr>
          <a:xfrm>
            <a:off x="6425838" y="110707"/>
            <a:ext cx="1267321"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选题背景与意义</a:t>
            </a:r>
            <a:endPar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矩形 8"/>
          <p:cNvSpPr/>
          <p:nvPr userDrawn="1"/>
        </p:nvSpPr>
        <p:spPr>
          <a:xfrm>
            <a:off x="7800872" y="162563"/>
            <a:ext cx="1125532" cy="4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系统功能模块划分</a:t>
            </a:r>
            <a:endPar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矩形 9"/>
          <p:cNvSpPr/>
          <p:nvPr userDrawn="1"/>
        </p:nvSpPr>
        <p:spPr>
          <a:xfrm>
            <a:off x="9018210" y="168884"/>
            <a:ext cx="125161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400" b="1" kern="12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详细设计与系统实现</a:t>
            </a:r>
            <a:endParaRPr lang="zh-CN" altLang="en-US" sz="1400" b="1"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userDrawn="1"/>
        </p:nvSpPr>
        <p:spPr>
          <a:xfrm>
            <a:off x="10238432" y="133582"/>
            <a:ext cx="1273859"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总结与展望</a:t>
            </a:r>
            <a:endPar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任意多边形 11"/>
          <p:cNvSpPr/>
          <p:nvPr userDrawn="1"/>
        </p:nvSpPr>
        <p:spPr>
          <a:xfrm>
            <a:off x="9496893" y="0"/>
            <a:ext cx="266008" cy="229317"/>
          </a:xfrm>
          <a:custGeom>
            <a:avLst/>
            <a:gdLst>
              <a:gd name="connsiteX0" fmla="*/ 0 w 266008"/>
              <a:gd name="connsiteY0" fmla="*/ 0 h 229317"/>
              <a:gd name="connsiteX1" fmla="*/ 266008 w 266008"/>
              <a:gd name="connsiteY1" fmla="*/ 0 h 229317"/>
              <a:gd name="connsiteX2" fmla="*/ 133004 w 266008"/>
              <a:gd name="connsiteY2" fmla="*/ 229317 h 229317"/>
              <a:gd name="connsiteX3" fmla="*/ 0 w 266008"/>
              <a:gd name="connsiteY3" fmla="*/ 0 h 229317"/>
            </a:gdLst>
            <a:ahLst/>
            <a:cxnLst>
              <a:cxn ang="0">
                <a:pos x="connsiteX0" y="connsiteY0"/>
              </a:cxn>
              <a:cxn ang="0">
                <a:pos x="connsiteX1" y="connsiteY1"/>
              </a:cxn>
              <a:cxn ang="0">
                <a:pos x="connsiteX2" y="connsiteY2"/>
              </a:cxn>
              <a:cxn ang="0">
                <a:pos x="connsiteX3" y="connsiteY3"/>
              </a:cxn>
            </a:cxnLst>
            <a:rect l="l" t="t" r="r" b="b"/>
            <a:pathLst>
              <a:path w="266008" h="229317">
                <a:moveTo>
                  <a:pt x="0" y="0"/>
                </a:moveTo>
                <a:lnTo>
                  <a:pt x="266008" y="0"/>
                </a:lnTo>
                <a:lnTo>
                  <a:pt x="133004" y="229317"/>
                </a:lnTo>
                <a:lnTo>
                  <a:pt x="0" y="0"/>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0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3</a:t>
            </a:r>
            <a:endParaRPr lang="zh-CN" altLang="en-US"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0" y="6367549"/>
            <a:ext cx="12192000" cy="49045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211251" y="6465073"/>
            <a:ext cx="3835373" cy="295145"/>
          </a:xfrm>
          <a:prstGeom prst="rect">
            <a:avLst/>
          </a:prstGeom>
          <a:noFill/>
        </p:spPr>
        <p:txBody>
          <a:bodyPr wrap="square" rtlCol="0">
            <a:spAutoFit/>
          </a:bodyPr>
          <a:lstStyle/>
          <a:p>
            <a:pPr>
              <a:lnSpc>
                <a:spcPct val="120000"/>
              </a:lnSpc>
            </a:pPr>
            <a:r>
              <a:rPr lang="en-US" altLang="zh-CN" sz="1200" b="0" dirty="0" smtClean="0">
                <a:solidFill>
                  <a:schemeClr val="bg1"/>
                </a:solidFill>
                <a:latin typeface="微软雅黑" panose="020B0503020204020204" pitchFamily="34" charset="-122"/>
                <a:ea typeface="微软雅黑" panose="020B0503020204020204" pitchFamily="34" charset="-122"/>
              </a:rPr>
              <a:t>《</a:t>
            </a:r>
            <a:r>
              <a:rPr lang="zh-CN" altLang="en-US" sz="1200" b="0" dirty="0" smtClean="0">
                <a:solidFill>
                  <a:schemeClr val="bg1"/>
                </a:solidFill>
                <a:latin typeface="微软雅黑" panose="020B0503020204020204" pitchFamily="34" charset="-122"/>
                <a:ea typeface="微软雅黑" panose="020B0503020204020204" pitchFamily="34" charset="-122"/>
              </a:rPr>
              <a:t>易学习</a:t>
            </a:r>
            <a:r>
              <a:rPr lang="en-US" altLang="zh-CN" sz="1200" b="0" dirty="0" smtClean="0">
                <a:solidFill>
                  <a:schemeClr val="bg1"/>
                </a:solidFill>
                <a:latin typeface="微软雅黑" panose="020B0503020204020204" pitchFamily="34" charset="-122"/>
                <a:ea typeface="微软雅黑" panose="020B0503020204020204" pitchFamily="34" charset="-122"/>
              </a:rPr>
              <a:t>——</a:t>
            </a:r>
            <a:r>
              <a:rPr lang="zh-CN" altLang="en-US" sz="1200" b="0" dirty="0" smtClean="0">
                <a:solidFill>
                  <a:schemeClr val="bg1"/>
                </a:solidFill>
                <a:latin typeface="微软雅黑" panose="020B0503020204020204" pitchFamily="34" charset="-122"/>
                <a:ea typeface="微软雅黑" panose="020B0503020204020204" pitchFamily="34" charset="-122"/>
              </a:rPr>
              <a:t>口碑子平台</a:t>
            </a:r>
            <a:r>
              <a:rPr lang="en-US" altLang="zh-CN" sz="1200" b="0" dirty="0" smtClean="0">
                <a:solidFill>
                  <a:schemeClr val="bg1"/>
                </a:solidFill>
                <a:latin typeface="微软雅黑" panose="020B0503020204020204" pitchFamily="34" charset="-122"/>
                <a:ea typeface="微软雅黑" panose="020B0503020204020204" pitchFamily="34" charset="-122"/>
              </a:rPr>
              <a:t>》II</a:t>
            </a:r>
            <a:endParaRPr lang="zh-CN" altLang="en-US" sz="1200" b="0" dirty="0">
              <a:solidFill>
                <a:schemeClr val="bg1"/>
              </a:solidFill>
              <a:latin typeface="微软雅黑" panose="020B0503020204020204" pitchFamily="34" charset="-122"/>
              <a:ea typeface="微软雅黑" panose="020B0503020204020204" pitchFamily="34" charset="-122"/>
            </a:endParaRPr>
          </a:p>
        </p:txBody>
      </p:sp>
      <p:grpSp>
        <p:nvGrpSpPr>
          <p:cNvPr id="60" name="组合 59"/>
          <p:cNvGrpSpPr/>
          <p:nvPr userDrawn="1"/>
        </p:nvGrpSpPr>
        <p:grpSpPr>
          <a:xfrm>
            <a:off x="317202" y="718050"/>
            <a:ext cx="380741" cy="322530"/>
            <a:chOff x="5790315" y="2761153"/>
            <a:chExt cx="1650625" cy="1262026"/>
          </a:xfrm>
          <a:solidFill>
            <a:srgbClr val="16A287"/>
          </a:solidFill>
        </p:grpSpPr>
        <p:sp>
          <p:nvSpPr>
            <p:cNvPr id="61" name="Freeform 8"/>
            <p:cNvSpPr>
              <a:spLocks/>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62" name="Freeform 42"/>
            <p:cNvSpPr>
              <a:spLocks/>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63" name="Freeform 43"/>
            <p:cNvSpPr>
              <a:spLocks/>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64" name="文本占位符 25"/>
          <p:cNvSpPr>
            <a:spLocks noGrp="1"/>
          </p:cNvSpPr>
          <p:nvPr>
            <p:ph type="body" sz="quarter" idx="10"/>
          </p:nvPr>
        </p:nvSpPr>
        <p:spPr>
          <a:xfrm>
            <a:off x="655541" y="680601"/>
            <a:ext cx="3886387" cy="430679"/>
          </a:xfrm>
          <a:prstGeom prst="rect">
            <a:avLst/>
          </a:prstGeom>
        </p:spPr>
        <p:txBody>
          <a:bodyPr/>
          <a:lstStyle>
            <a:lvl1pPr marL="0" indent="0" algn="l" defTabSz="914400" rtl="0" eaLnBrk="1" latinLnBrk="0" hangingPunct="1">
              <a:buFontTx/>
              <a:buNone/>
              <a:defRPr lang="zh-CN" altLang="en-US" sz="24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pic>
        <p:nvPicPr>
          <p:cNvPr id="55" name="图片 5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9823" y="6427536"/>
            <a:ext cx="1615045" cy="415847"/>
          </a:xfrm>
          <a:prstGeom prst="rect">
            <a:avLst/>
          </a:prstGeom>
        </p:spPr>
      </p:pic>
    </p:spTree>
    <p:extLst>
      <p:ext uri="{BB962C8B-B14F-4D97-AF65-F5344CB8AC3E}">
        <p14:creationId xmlns:p14="http://schemas.microsoft.com/office/powerpoint/2010/main" val="375318613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pos="3840">
          <p15:clr>
            <a:srgbClr val="FBAE40"/>
          </p15:clr>
        </p15:guide>
        <p15:guide id="4294967295" pos="717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内容页3">
    <p:spTree>
      <p:nvGrpSpPr>
        <p:cNvPr id="1" name=""/>
        <p:cNvGrpSpPr/>
        <p:nvPr/>
      </p:nvGrpSpPr>
      <p:grpSpPr>
        <a:xfrm>
          <a:off x="0" y="0"/>
          <a:ext cx="0" cy="0"/>
          <a:chOff x="0" y="0"/>
          <a:chExt cx="0" cy="0"/>
        </a:xfrm>
      </p:grpSpPr>
      <p:sp>
        <p:nvSpPr>
          <p:cNvPr id="2" name="矩形 1"/>
          <p:cNvSpPr/>
          <p:nvPr userDrawn="1"/>
        </p:nvSpPr>
        <p:spPr>
          <a:xfrm>
            <a:off x="0" y="548640"/>
            <a:ext cx="12192000" cy="5985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24978"/>
            <a:ext cx="12192000" cy="59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userDrawn="1"/>
        </p:nvSpPr>
        <p:spPr>
          <a:xfrm>
            <a:off x="6501004" y="107718"/>
            <a:ext cx="1307569"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选题背景与意义</a:t>
            </a:r>
            <a:endPar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矩形 8"/>
          <p:cNvSpPr/>
          <p:nvPr userDrawn="1"/>
        </p:nvSpPr>
        <p:spPr>
          <a:xfrm>
            <a:off x="7779077" y="127777"/>
            <a:ext cx="1142460" cy="4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系统功能模块划分</a:t>
            </a:r>
            <a:endPar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矩形 9"/>
          <p:cNvSpPr/>
          <p:nvPr userDrawn="1"/>
        </p:nvSpPr>
        <p:spPr>
          <a:xfrm>
            <a:off x="8954178" y="125111"/>
            <a:ext cx="125161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详细设计与系统实现</a:t>
            </a:r>
            <a:endPar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userDrawn="1"/>
        </p:nvSpPr>
        <p:spPr>
          <a:xfrm>
            <a:off x="10238432" y="133582"/>
            <a:ext cx="1474192"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400" b="1" kern="12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总结与展望</a:t>
            </a:r>
            <a:endParaRPr lang="zh-CN" altLang="en-US" sz="1400" b="1"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任意多边形 11"/>
          <p:cNvSpPr/>
          <p:nvPr userDrawn="1"/>
        </p:nvSpPr>
        <p:spPr>
          <a:xfrm>
            <a:off x="10842524" y="0"/>
            <a:ext cx="266008" cy="229317"/>
          </a:xfrm>
          <a:custGeom>
            <a:avLst/>
            <a:gdLst>
              <a:gd name="connsiteX0" fmla="*/ 0 w 266008"/>
              <a:gd name="connsiteY0" fmla="*/ 0 h 229317"/>
              <a:gd name="connsiteX1" fmla="*/ 266008 w 266008"/>
              <a:gd name="connsiteY1" fmla="*/ 0 h 229317"/>
              <a:gd name="connsiteX2" fmla="*/ 133004 w 266008"/>
              <a:gd name="connsiteY2" fmla="*/ 229317 h 229317"/>
              <a:gd name="connsiteX3" fmla="*/ 0 w 266008"/>
              <a:gd name="connsiteY3" fmla="*/ 0 h 229317"/>
            </a:gdLst>
            <a:ahLst/>
            <a:cxnLst>
              <a:cxn ang="0">
                <a:pos x="connsiteX0" y="connsiteY0"/>
              </a:cxn>
              <a:cxn ang="0">
                <a:pos x="connsiteX1" y="connsiteY1"/>
              </a:cxn>
              <a:cxn ang="0">
                <a:pos x="connsiteX2" y="connsiteY2"/>
              </a:cxn>
              <a:cxn ang="0">
                <a:pos x="connsiteX3" y="connsiteY3"/>
              </a:cxn>
            </a:cxnLst>
            <a:rect l="l" t="t" r="r" b="b"/>
            <a:pathLst>
              <a:path w="266008" h="229317">
                <a:moveTo>
                  <a:pt x="0" y="0"/>
                </a:moveTo>
                <a:lnTo>
                  <a:pt x="266008" y="0"/>
                </a:lnTo>
                <a:lnTo>
                  <a:pt x="133004" y="229317"/>
                </a:lnTo>
                <a:lnTo>
                  <a:pt x="0" y="0"/>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000" b="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4</a:t>
            </a:r>
            <a:endParaRPr lang="zh-CN" altLang="en-US"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0" y="6367549"/>
            <a:ext cx="12192000" cy="49045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211251" y="6465073"/>
            <a:ext cx="3835373" cy="295145"/>
          </a:xfrm>
          <a:prstGeom prst="rect">
            <a:avLst/>
          </a:prstGeom>
          <a:noFill/>
        </p:spPr>
        <p:txBody>
          <a:bodyPr wrap="square" rtlCol="0">
            <a:spAutoFit/>
          </a:bodyPr>
          <a:lstStyle/>
          <a:p>
            <a:pPr>
              <a:lnSpc>
                <a:spcPct val="120000"/>
              </a:lnSpc>
            </a:pPr>
            <a:r>
              <a:rPr lang="en-US" altLang="zh-CN" sz="1200" b="0" dirty="0" smtClean="0">
                <a:solidFill>
                  <a:schemeClr val="bg1"/>
                </a:solidFill>
                <a:latin typeface="微软雅黑" panose="020B0503020204020204" pitchFamily="34" charset="-122"/>
                <a:ea typeface="微软雅黑" panose="020B0503020204020204" pitchFamily="34" charset="-122"/>
              </a:rPr>
              <a:t>《</a:t>
            </a:r>
            <a:r>
              <a:rPr lang="zh-CN" altLang="en-US" sz="1200" b="0" dirty="0" smtClean="0">
                <a:solidFill>
                  <a:schemeClr val="bg1"/>
                </a:solidFill>
                <a:latin typeface="微软雅黑" panose="020B0503020204020204" pitchFamily="34" charset="-122"/>
                <a:ea typeface="微软雅黑" panose="020B0503020204020204" pitchFamily="34" charset="-122"/>
              </a:rPr>
              <a:t>易学习</a:t>
            </a:r>
            <a:r>
              <a:rPr lang="en-US" altLang="zh-CN" sz="1200" b="0" dirty="0" smtClean="0">
                <a:solidFill>
                  <a:schemeClr val="bg1"/>
                </a:solidFill>
                <a:latin typeface="微软雅黑" panose="020B0503020204020204" pitchFamily="34" charset="-122"/>
                <a:ea typeface="微软雅黑" panose="020B0503020204020204" pitchFamily="34" charset="-122"/>
              </a:rPr>
              <a:t>——</a:t>
            </a:r>
            <a:r>
              <a:rPr lang="zh-CN" altLang="en-US" sz="1200" b="0" dirty="0" smtClean="0">
                <a:solidFill>
                  <a:schemeClr val="bg1"/>
                </a:solidFill>
                <a:latin typeface="微软雅黑" panose="020B0503020204020204" pitchFamily="34" charset="-122"/>
                <a:ea typeface="微软雅黑" panose="020B0503020204020204" pitchFamily="34" charset="-122"/>
              </a:rPr>
              <a:t>口碑子平台</a:t>
            </a:r>
            <a:r>
              <a:rPr lang="en-US" altLang="zh-CN" sz="1200" b="0" dirty="0" smtClean="0">
                <a:solidFill>
                  <a:schemeClr val="bg1"/>
                </a:solidFill>
                <a:latin typeface="微软雅黑" panose="020B0503020204020204" pitchFamily="34" charset="-122"/>
                <a:ea typeface="微软雅黑" panose="020B0503020204020204" pitchFamily="34" charset="-122"/>
              </a:rPr>
              <a:t>》II</a:t>
            </a:r>
            <a:endParaRPr lang="zh-CN" altLang="en-US" sz="1200" b="0" dirty="0">
              <a:solidFill>
                <a:schemeClr val="bg1"/>
              </a:solidFill>
              <a:latin typeface="微软雅黑" panose="020B0503020204020204" pitchFamily="34" charset="-122"/>
              <a:ea typeface="微软雅黑" panose="020B0503020204020204" pitchFamily="34" charset="-122"/>
            </a:endParaRPr>
          </a:p>
        </p:txBody>
      </p:sp>
      <p:grpSp>
        <p:nvGrpSpPr>
          <p:cNvPr id="60" name="组合 59"/>
          <p:cNvGrpSpPr/>
          <p:nvPr userDrawn="1"/>
        </p:nvGrpSpPr>
        <p:grpSpPr>
          <a:xfrm>
            <a:off x="317202" y="718050"/>
            <a:ext cx="380741" cy="322530"/>
            <a:chOff x="5790315" y="2761153"/>
            <a:chExt cx="1650625" cy="1262026"/>
          </a:xfrm>
          <a:solidFill>
            <a:srgbClr val="16A287"/>
          </a:solidFill>
        </p:grpSpPr>
        <p:sp>
          <p:nvSpPr>
            <p:cNvPr id="61" name="Freeform 8"/>
            <p:cNvSpPr>
              <a:spLocks/>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62" name="Freeform 42"/>
            <p:cNvSpPr>
              <a:spLocks/>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63" name="Freeform 43"/>
            <p:cNvSpPr>
              <a:spLocks/>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64" name="文本占位符 25"/>
          <p:cNvSpPr>
            <a:spLocks noGrp="1"/>
          </p:cNvSpPr>
          <p:nvPr>
            <p:ph type="body" sz="quarter" idx="10"/>
          </p:nvPr>
        </p:nvSpPr>
        <p:spPr>
          <a:xfrm>
            <a:off x="655541" y="680601"/>
            <a:ext cx="3886387" cy="430679"/>
          </a:xfrm>
          <a:prstGeom prst="rect">
            <a:avLst/>
          </a:prstGeom>
        </p:spPr>
        <p:txBody>
          <a:bodyPr/>
          <a:lstStyle>
            <a:lvl1pPr marL="0" indent="0" algn="l" defTabSz="914400" rtl="0" eaLnBrk="1" latinLnBrk="0" hangingPunct="1">
              <a:buFontTx/>
              <a:buNone/>
              <a:defRPr lang="zh-CN" altLang="en-US" sz="24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pic>
        <p:nvPicPr>
          <p:cNvPr id="55" name="图片 5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01009" y="6404721"/>
            <a:ext cx="1615045" cy="415847"/>
          </a:xfrm>
          <a:prstGeom prst="rect">
            <a:avLst/>
          </a:prstGeom>
        </p:spPr>
      </p:pic>
    </p:spTree>
    <p:extLst>
      <p:ext uri="{BB962C8B-B14F-4D97-AF65-F5344CB8AC3E}">
        <p14:creationId xmlns:p14="http://schemas.microsoft.com/office/powerpoint/2010/main" val="86428270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pos="3840">
          <p15:clr>
            <a:srgbClr val="FBAE40"/>
          </p15:clr>
        </p15:guide>
        <p15:guide id="4294967295" pos="71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99043F5-0F99-4B23-BEC7-8B8E1C3AE7AD}" type="datetimeFigureOut">
              <a:rPr lang="zh-CN" altLang="en-US" smtClean="0"/>
              <a:t>2016/6/13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A5A9C-4AE6-44E6-9CB3-5534D2A68DAB}" type="slidenum">
              <a:rPr lang="zh-CN" altLang="en-US" smtClean="0"/>
              <a:t>‹#›</a:t>
            </a:fld>
            <a:endParaRPr lang="zh-CN" altLang="en-US"/>
          </a:p>
        </p:txBody>
      </p:sp>
    </p:spTree>
    <p:extLst>
      <p:ext uri="{BB962C8B-B14F-4D97-AF65-F5344CB8AC3E}">
        <p14:creationId xmlns:p14="http://schemas.microsoft.com/office/powerpoint/2010/main" val="1640951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99043F5-0F99-4B23-BEC7-8B8E1C3AE7AD}" type="datetimeFigureOut">
              <a:rPr lang="zh-CN" altLang="en-US" smtClean="0"/>
              <a:t>2016/6/13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A5A9C-4AE6-44E6-9CB3-5534D2A68DAB}" type="slidenum">
              <a:rPr lang="zh-CN" altLang="en-US" smtClean="0"/>
              <a:t>‹#›</a:t>
            </a:fld>
            <a:endParaRPr lang="zh-CN" altLang="en-US"/>
          </a:p>
        </p:txBody>
      </p:sp>
    </p:spTree>
    <p:extLst>
      <p:ext uri="{BB962C8B-B14F-4D97-AF65-F5344CB8AC3E}">
        <p14:creationId xmlns:p14="http://schemas.microsoft.com/office/powerpoint/2010/main" val="755212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99043F5-0F99-4B23-BEC7-8B8E1C3AE7AD}" type="datetimeFigureOut">
              <a:rPr lang="zh-CN" altLang="en-US" smtClean="0"/>
              <a:t>2016/6/13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A5A9C-4AE6-44E6-9CB3-5534D2A68DAB}" type="slidenum">
              <a:rPr lang="zh-CN" altLang="en-US" smtClean="0"/>
              <a:t>‹#›</a:t>
            </a:fld>
            <a:endParaRPr lang="zh-CN" altLang="en-US"/>
          </a:p>
        </p:txBody>
      </p:sp>
    </p:spTree>
    <p:extLst>
      <p:ext uri="{BB962C8B-B14F-4D97-AF65-F5344CB8AC3E}">
        <p14:creationId xmlns:p14="http://schemas.microsoft.com/office/powerpoint/2010/main" val="2268104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99043F5-0F99-4B23-BEC7-8B8E1C3AE7AD}" type="datetimeFigureOut">
              <a:rPr lang="zh-CN" altLang="en-US" smtClean="0"/>
              <a:t>2016/6/13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EA5A9C-4AE6-44E6-9CB3-5534D2A68DAB}" type="slidenum">
              <a:rPr lang="zh-CN" altLang="en-US" smtClean="0"/>
              <a:t>‹#›</a:t>
            </a:fld>
            <a:endParaRPr lang="zh-CN" altLang="en-US"/>
          </a:p>
        </p:txBody>
      </p:sp>
    </p:spTree>
    <p:extLst>
      <p:ext uri="{BB962C8B-B14F-4D97-AF65-F5344CB8AC3E}">
        <p14:creationId xmlns:p14="http://schemas.microsoft.com/office/powerpoint/2010/main" val="2753331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99043F5-0F99-4B23-BEC7-8B8E1C3AE7AD}" type="datetimeFigureOut">
              <a:rPr lang="zh-CN" altLang="en-US" smtClean="0"/>
              <a:t>2016/6/13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EA5A9C-4AE6-44E6-9CB3-5534D2A68DAB}" type="slidenum">
              <a:rPr lang="zh-CN" altLang="en-US" smtClean="0"/>
              <a:t>‹#›</a:t>
            </a:fld>
            <a:endParaRPr lang="zh-CN" altLang="en-US"/>
          </a:p>
        </p:txBody>
      </p:sp>
    </p:spTree>
    <p:extLst>
      <p:ext uri="{BB962C8B-B14F-4D97-AF65-F5344CB8AC3E}">
        <p14:creationId xmlns:p14="http://schemas.microsoft.com/office/powerpoint/2010/main" val="3679953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99043F5-0F99-4B23-BEC7-8B8E1C3AE7AD}" type="datetimeFigureOut">
              <a:rPr lang="zh-CN" altLang="en-US" smtClean="0"/>
              <a:t>2016/6/13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EA5A9C-4AE6-44E6-9CB3-5534D2A68DAB}" type="slidenum">
              <a:rPr lang="zh-CN" altLang="en-US" smtClean="0"/>
              <a:t>‹#›</a:t>
            </a:fld>
            <a:endParaRPr lang="zh-CN" altLang="en-US"/>
          </a:p>
        </p:txBody>
      </p:sp>
    </p:spTree>
    <p:extLst>
      <p:ext uri="{BB962C8B-B14F-4D97-AF65-F5344CB8AC3E}">
        <p14:creationId xmlns:p14="http://schemas.microsoft.com/office/powerpoint/2010/main" val="47280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99043F5-0F99-4B23-BEC7-8B8E1C3AE7AD}" type="datetimeFigureOut">
              <a:rPr lang="zh-CN" altLang="en-US" smtClean="0"/>
              <a:t>2016/6/13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A5A9C-4AE6-44E6-9CB3-5534D2A68DAB}" type="slidenum">
              <a:rPr lang="zh-CN" altLang="en-US" smtClean="0"/>
              <a:t>‹#›</a:t>
            </a:fld>
            <a:endParaRPr lang="zh-CN" altLang="en-US"/>
          </a:p>
        </p:txBody>
      </p:sp>
    </p:spTree>
    <p:extLst>
      <p:ext uri="{BB962C8B-B14F-4D97-AF65-F5344CB8AC3E}">
        <p14:creationId xmlns:p14="http://schemas.microsoft.com/office/powerpoint/2010/main" val="87177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99043F5-0F99-4B23-BEC7-8B8E1C3AE7AD}" type="datetimeFigureOut">
              <a:rPr lang="zh-CN" altLang="en-US" smtClean="0"/>
              <a:t>2016/6/13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A5A9C-4AE6-44E6-9CB3-5534D2A68DAB}" type="slidenum">
              <a:rPr lang="zh-CN" altLang="en-US" smtClean="0"/>
              <a:t>‹#›</a:t>
            </a:fld>
            <a:endParaRPr lang="zh-CN" altLang="en-US"/>
          </a:p>
        </p:txBody>
      </p:sp>
    </p:spTree>
    <p:extLst>
      <p:ext uri="{BB962C8B-B14F-4D97-AF65-F5344CB8AC3E}">
        <p14:creationId xmlns:p14="http://schemas.microsoft.com/office/powerpoint/2010/main" val="373190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043F5-0F99-4B23-BEC7-8B8E1C3AE7AD}" type="datetimeFigureOut">
              <a:rPr lang="zh-CN" altLang="en-US" smtClean="0"/>
              <a:t>2016/6/13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A5A9C-4AE6-44E6-9CB3-5534D2A68DAB}" type="slidenum">
              <a:rPr lang="zh-CN" altLang="en-US" smtClean="0"/>
              <a:t>‹#›</a:t>
            </a:fld>
            <a:endParaRPr lang="zh-CN" altLang="en-US"/>
          </a:p>
        </p:txBody>
      </p:sp>
    </p:spTree>
    <p:extLst>
      <p:ext uri="{BB962C8B-B14F-4D97-AF65-F5344CB8AC3E}">
        <p14:creationId xmlns:p14="http://schemas.microsoft.com/office/powerpoint/2010/main" val="3554825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66" r:id="rId17"/>
    <p:sldLayoutId id="214748366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47456" y="2049571"/>
            <a:ext cx="9297092" cy="903645"/>
          </a:xfrm>
          <a:prstGeom prst="rect">
            <a:avLst/>
          </a:prstGeom>
          <a:noFill/>
        </p:spPr>
        <p:txBody>
          <a:bodyPr wrap="square" rtlCol="0">
            <a:spAutoFit/>
          </a:bodyPr>
          <a:lstStyle/>
          <a:p>
            <a:pPr algn="ctr">
              <a:lnSpc>
                <a:spcPct val="120000"/>
              </a:lnSpc>
            </a:pPr>
            <a:r>
              <a:rPr lang="en-US" altLang="zh-CN" sz="4800" b="1" dirty="0" smtClean="0">
                <a:solidFill>
                  <a:srgbClr val="16A287"/>
                </a:solidFill>
                <a:latin typeface="微软雅黑" panose="020B0503020204020204" pitchFamily="34" charset="-122"/>
                <a:ea typeface="微软雅黑" panose="020B0503020204020204" pitchFamily="34" charset="-122"/>
              </a:rPr>
              <a:t>《</a:t>
            </a:r>
            <a:r>
              <a:rPr lang="zh-CN" altLang="en-US" sz="4800" b="1" dirty="0" smtClean="0">
                <a:solidFill>
                  <a:srgbClr val="16A287"/>
                </a:solidFill>
                <a:latin typeface="微软雅黑" panose="020B0503020204020204" pitchFamily="34" charset="-122"/>
                <a:ea typeface="微软雅黑" panose="020B0503020204020204" pitchFamily="34" charset="-122"/>
              </a:rPr>
              <a:t>易学习</a:t>
            </a:r>
            <a:r>
              <a:rPr lang="en-US" altLang="zh-CN" sz="4800" b="1" dirty="0" smtClean="0">
                <a:solidFill>
                  <a:srgbClr val="16A287"/>
                </a:solidFill>
                <a:latin typeface="微软雅黑" panose="020B0503020204020204" pitchFamily="34" charset="-122"/>
                <a:ea typeface="微软雅黑" panose="020B0503020204020204" pitchFamily="34" charset="-122"/>
              </a:rPr>
              <a:t>——</a:t>
            </a:r>
            <a:r>
              <a:rPr lang="zh-CN" altLang="en-US" sz="4800" b="1" dirty="0" smtClean="0">
                <a:solidFill>
                  <a:srgbClr val="16A287"/>
                </a:solidFill>
                <a:latin typeface="微软雅黑" panose="020B0503020204020204" pitchFamily="34" charset="-122"/>
                <a:ea typeface="微软雅黑" panose="020B0503020204020204" pitchFamily="34" charset="-122"/>
              </a:rPr>
              <a:t>口碑子平台</a:t>
            </a:r>
            <a:r>
              <a:rPr lang="en-US" altLang="zh-CN" sz="4800" b="1" dirty="0" smtClean="0">
                <a:solidFill>
                  <a:srgbClr val="16A287"/>
                </a:solidFill>
                <a:latin typeface="微软雅黑" panose="020B0503020204020204" pitchFamily="34" charset="-122"/>
                <a:ea typeface="微软雅黑" panose="020B0503020204020204" pitchFamily="34" charset="-122"/>
              </a:rPr>
              <a:t>》II</a:t>
            </a:r>
            <a:endParaRPr lang="zh-CN" altLang="en-US" sz="4800" b="1" dirty="0">
              <a:solidFill>
                <a:srgbClr val="16A287"/>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151087" y="4030018"/>
            <a:ext cx="3686629" cy="1477328"/>
          </a:xfrm>
          <a:prstGeom prst="rect">
            <a:avLst/>
          </a:prstGeom>
          <a:noFill/>
        </p:spPr>
        <p:txBody>
          <a:bodyPr wrap="square" rtlCol="0">
            <a:spAutoFit/>
          </a:bodyPr>
          <a:lstStyle/>
          <a:p>
            <a:pPr lvl="2">
              <a:lnSpc>
                <a:spcPct val="150000"/>
              </a:lnSpc>
            </a:pPr>
            <a:r>
              <a:rPr lang="zh-CN" altLang="en-US" sz="2000" dirty="0">
                <a:latin typeface="微软雅黑" panose="020B0503020204020204" pitchFamily="34" charset="-122"/>
                <a:ea typeface="微软雅黑" panose="020B0503020204020204" pitchFamily="34" charset="-122"/>
              </a:rPr>
              <a:t>答辩人</a:t>
            </a:r>
            <a:r>
              <a:rPr lang="zh-CN" altLang="en-US"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陈斌</a:t>
            </a:r>
            <a:endParaRPr lang="en-US" altLang="zh-CN" sz="2000" dirty="0" smtClean="0">
              <a:latin typeface="微软雅黑" panose="020B0503020204020204" pitchFamily="34" charset="-122"/>
              <a:ea typeface="微软雅黑" panose="020B0503020204020204" pitchFamily="34" charset="-122"/>
            </a:endParaRPr>
          </a:p>
          <a:p>
            <a:pPr lvl="2">
              <a:lnSpc>
                <a:spcPct val="150000"/>
              </a:lnSpc>
            </a:pPr>
            <a:r>
              <a:rPr lang="zh-CN" altLang="en-US" sz="2000" dirty="0">
                <a:latin typeface="微软雅黑" panose="020B0503020204020204" pitchFamily="34" charset="-122"/>
                <a:ea typeface="微软雅黑" panose="020B0503020204020204" pitchFamily="34" charset="-122"/>
              </a:rPr>
              <a:t>学</a:t>
            </a:r>
            <a:r>
              <a:rPr lang="zh-CN" altLang="en-US" sz="2000" dirty="0" smtClean="0">
                <a:latin typeface="微软雅黑" panose="020B0503020204020204" pitchFamily="34" charset="-122"/>
                <a:ea typeface="微软雅黑" panose="020B0503020204020204" pitchFamily="34" charset="-122"/>
              </a:rPr>
              <a:t>号：</a:t>
            </a:r>
            <a:r>
              <a:rPr lang="en-US" altLang="zh-CN" sz="2000" dirty="0" smtClean="0">
                <a:latin typeface="微软雅黑" panose="020B0503020204020204" pitchFamily="34" charset="-122"/>
                <a:ea typeface="微软雅黑" panose="020B0503020204020204" pitchFamily="34" charset="-122"/>
              </a:rPr>
              <a:t>08123315</a:t>
            </a:r>
            <a:endParaRPr lang="en-US" altLang="zh-CN" sz="2000" dirty="0" smtClean="0">
              <a:latin typeface="微软雅黑" panose="020B0503020204020204" pitchFamily="34" charset="-122"/>
              <a:ea typeface="微软雅黑" panose="020B0503020204020204" pitchFamily="34" charset="-122"/>
            </a:endParaRPr>
          </a:p>
          <a:p>
            <a:pPr lvl="2">
              <a:lnSpc>
                <a:spcPct val="150000"/>
              </a:lnSpc>
            </a:pPr>
            <a:r>
              <a:rPr lang="zh-CN" altLang="en-US" sz="2000" dirty="0" smtClean="0">
                <a:latin typeface="微软雅黑" panose="020B0503020204020204" pitchFamily="34" charset="-122"/>
                <a:ea typeface="微软雅黑" panose="020B0503020204020204" pitchFamily="34" charset="-122"/>
              </a:rPr>
              <a:t>指导</a:t>
            </a:r>
            <a:r>
              <a:rPr lang="zh-CN" altLang="en-US" sz="2000" dirty="0">
                <a:latin typeface="微软雅黑" panose="020B0503020204020204" pitchFamily="34" charset="-122"/>
                <a:ea typeface="微软雅黑" panose="020B0503020204020204" pitchFamily="34" charset="-122"/>
              </a:rPr>
              <a:t>教师</a:t>
            </a:r>
            <a:r>
              <a:rPr lang="zh-CN" altLang="en-US" sz="2000" dirty="0" smtClean="0">
                <a:latin typeface="微软雅黑" panose="020B0503020204020204" pitchFamily="34" charset="-122"/>
                <a:ea typeface="微软雅黑" panose="020B0503020204020204" pitchFamily="34" charset="-122"/>
              </a:rPr>
              <a:t>：周勇</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2755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机构管理模块</a:t>
            </a:r>
            <a:endParaRPr lang="zh-CN" altLang="en-US" dirty="0"/>
          </a:p>
        </p:txBody>
      </p:sp>
      <p:sp>
        <p:nvSpPr>
          <p:cNvPr id="14" name="矩形 13"/>
          <p:cNvSpPr/>
          <p:nvPr/>
        </p:nvSpPr>
        <p:spPr>
          <a:xfrm>
            <a:off x="716052" y="1490663"/>
            <a:ext cx="3982948" cy="4247317"/>
          </a:xfrm>
          <a:prstGeom prst="rect">
            <a:avLst/>
          </a:prstGeom>
        </p:spPr>
        <p:txBody>
          <a:bodyPr wrap="square">
            <a:spAutoFit/>
          </a:bodyPr>
          <a:lstStyle/>
          <a:p>
            <a:pPr algn="just">
              <a:lnSpc>
                <a:spcPct val="150000"/>
              </a:lnSpc>
              <a:defRPr/>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易学习口碑平台运营人员对机构的管理列表。主要功能包括：</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、新增机构。</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、修改</a:t>
            </a:r>
            <a:r>
              <a:rPr lang="zh-CN" altLang="en-US" dirty="0">
                <a:latin typeface="微软雅黑" panose="020B0503020204020204" pitchFamily="34" charset="-122"/>
                <a:ea typeface="微软雅黑" panose="020B0503020204020204" pitchFamily="34" charset="-122"/>
              </a:rPr>
              <a:t>机构</a:t>
            </a:r>
            <a:r>
              <a:rPr lang="zh-CN" altLang="en-US" dirty="0" smtClean="0">
                <a:latin typeface="微软雅黑" panose="020B0503020204020204" pitchFamily="34" charset="-122"/>
                <a:ea typeface="微软雅黑" panose="020B0503020204020204" pitchFamily="34" charset="-122"/>
              </a:rPr>
              <a:t>信息。</a:t>
            </a:r>
            <a:endParaRPr lang="zh-CN" altLang="en-US" dirty="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、机构评价。</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、机构相册。</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、机构审核设置。</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6</a:t>
            </a:r>
            <a:r>
              <a:rPr lang="zh-CN" altLang="en-US" dirty="0" smtClean="0">
                <a:latin typeface="微软雅黑" panose="020B0503020204020204" pitchFamily="34" charset="-122"/>
                <a:ea typeface="微软雅黑" panose="020B0503020204020204" pitchFamily="34" charset="-122"/>
              </a:rPr>
              <a:t>、冻结解冻机构。</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7</a:t>
            </a:r>
            <a:r>
              <a:rPr lang="zh-CN" altLang="en-US" dirty="0" smtClean="0">
                <a:latin typeface="微软雅黑" panose="020B0503020204020204" pitchFamily="34" charset="-122"/>
                <a:ea typeface="微软雅黑" panose="020B0503020204020204" pitchFamily="34" charset="-122"/>
              </a:rPr>
              <a:t>、删除机构。</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8</a:t>
            </a:r>
            <a:r>
              <a:rPr lang="zh-CN" altLang="en-US" dirty="0" smtClean="0">
                <a:latin typeface="微软雅黑" panose="020B0503020204020204" pitchFamily="34" charset="-122"/>
                <a:ea typeface="微软雅黑" panose="020B0503020204020204" pitchFamily="34" charset="-122"/>
              </a:rPr>
              <a:t>、搜索筛选机构功能。</a:t>
            </a:r>
            <a:endParaRPr lang="zh-CN" altLang="en-US"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a:xfrm flipV="1">
            <a:off x="716052" y="1490663"/>
            <a:ext cx="4071848" cy="184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16052" y="5935950"/>
            <a:ext cx="4160748" cy="438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4998988" y="1499901"/>
            <a:ext cx="6850163" cy="4479925"/>
          </a:xfrm>
          <a:prstGeom prst="rect">
            <a:avLst/>
          </a:prstGeom>
        </p:spPr>
      </p:pic>
    </p:spTree>
    <p:extLst>
      <p:ext uri="{BB962C8B-B14F-4D97-AF65-F5344CB8AC3E}">
        <p14:creationId xmlns:p14="http://schemas.microsoft.com/office/powerpoint/2010/main" val="35557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机构列表查询模块</a:t>
            </a:r>
          </a:p>
          <a:p>
            <a:endParaRPr lang="zh-CN" altLang="en-US" dirty="0"/>
          </a:p>
        </p:txBody>
      </p:sp>
      <p:pic>
        <p:nvPicPr>
          <p:cNvPr id="3" name="图片 2"/>
          <p:cNvPicPr>
            <a:picLocks noChangeAspect="1"/>
          </p:cNvPicPr>
          <p:nvPr/>
        </p:nvPicPr>
        <p:blipFill>
          <a:blip r:embed="rId2"/>
          <a:stretch>
            <a:fillRect/>
          </a:stretch>
        </p:blipFill>
        <p:spPr>
          <a:xfrm>
            <a:off x="6201000" y="895940"/>
            <a:ext cx="4124100" cy="5361905"/>
          </a:xfrm>
          <a:prstGeom prst="rect">
            <a:avLst/>
          </a:prstGeom>
        </p:spPr>
      </p:pic>
      <p:sp>
        <p:nvSpPr>
          <p:cNvPr id="4" name="矩形 3"/>
          <p:cNvSpPr/>
          <p:nvPr/>
        </p:nvSpPr>
        <p:spPr>
          <a:xfrm>
            <a:off x="685796" y="1897063"/>
            <a:ext cx="4533904" cy="3831818"/>
          </a:xfrm>
          <a:prstGeom prst="rect">
            <a:avLst/>
          </a:prstGeom>
        </p:spPr>
        <p:txBody>
          <a:bodyPr wrap="square">
            <a:spAutoFit/>
          </a:bodyPr>
          <a:lstStyle/>
          <a:p>
            <a:pPr algn="just">
              <a:lnSpc>
                <a:spcPct val="150000"/>
              </a:lnSpc>
              <a:defRPr/>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易学习</a:t>
            </a:r>
            <a:r>
              <a:rPr lang="zh-CN" altLang="en-US" dirty="0">
                <a:latin typeface="微软雅黑" panose="020B0503020204020204" pitchFamily="34" charset="-122"/>
                <a:ea typeface="微软雅黑" panose="020B0503020204020204" pitchFamily="34" charset="-122"/>
              </a:rPr>
              <a:t>口碑</a:t>
            </a:r>
            <a:r>
              <a:rPr lang="zh-CN" altLang="en-US" dirty="0" smtClean="0">
                <a:latin typeface="微软雅黑" panose="020B0503020204020204" pitchFamily="34" charset="-122"/>
                <a:ea typeface="微软雅黑" panose="020B0503020204020204" pitchFamily="34" charset="-122"/>
              </a:rPr>
              <a:t>平台前台</a:t>
            </a:r>
            <a:r>
              <a:rPr lang="zh-CN" altLang="en-US" dirty="0" smtClean="0">
                <a:latin typeface="微软雅黑" panose="020B0503020204020204" pitchFamily="34" charset="-122"/>
                <a:ea typeface="微软雅黑" panose="020B0503020204020204" pitchFamily="34" charset="-122"/>
              </a:rPr>
              <a:t>机构查询列表主要流程如右图所示：</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、根据浏览器定位到当前城市，如果定位失败则使用默认城市，展示当前所在城市的机构列表。</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、当用户使用搜索功能时，根据搜索框，筛选栏的条件进行过滤。</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、判断查询得到的机构是否已被冻结，已被冻结的机构不展示在机构列表页面。</a:t>
            </a:r>
            <a:endParaRPr lang="en-US" altLang="zh-CN" dirty="0" smtClean="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655541" y="1574800"/>
            <a:ext cx="4564159" cy="486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716052" y="5969000"/>
            <a:ext cx="4503648" cy="1082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407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机构列表查询模块</a:t>
            </a:r>
            <a:endParaRPr lang="zh-CN" altLang="en-US" dirty="0"/>
          </a:p>
        </p:txBody>
      </p:sp>
      <p:sp>
        <p:nvSpPr>
          <p:cNvPr id="14" name="矩形 13"/>
          <p:cNvSpPr/>
          <p:nvPr/>
        </p:nvSpPr>
        <p:spPr>
          <a:xfrm>
            <a:off x="685796" y="1897063"/>
            <a:ext cx="3825876" cy="3831818"/>
          </a:xfrm>
          <a:prstGeom prst="rect">
            <a:avLst/>
          </a:prstGeom>
        </p:spPr>
        <p:txBody>
          <a:bodyPr wrap="square">
            <a:spAutoFit/>
          </a:bodyPr>
          <a:lstStyle/>
          <a:p>
            <a:pPr algn="just">
              <a:lnSpc>
                <a:spcPct val="150000"/>
              </a:lnSpc>
              <a:defRPr/>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易学习</a:t>
            </a:r>
            <a:r>
              <a:rPr lang="zh-CN" altLang="en-US" dirty="0">
                <a:latin typeface="微软雅黑" panose="020B0503020204020204" pitchFamily="34" charset="-122"/>
                <a:ea typeface="微软雅黑" panose="020B0503020204020204" pitchFamily="34" charset="-122"/>
              </a:rPr>
              <a:t>口碑</a:t>
            </a:r>
            <a:r>
              <a:rPr lang="zh-CN" altLang="en-US" dirty="0" smtClean="0">
                <a:latin typeface="微软雅黑" panose="020B0503020204020204" pitchFamily="34" charset="-122"/>
                <a:ea typeface="微软雅黑" panose="020B0503020204020204" pitchFamily="34" charset="-122"/>
              </a:rPr>
              <a:t>平台前台机构列表展示</a:t>
            </a:r>
            <a:r>
              <a:rPr lang="zh-CN" altLang="en-US" dirty="0" smtClean="0">
                <a:latin typeface="微软雅黑" panose="020B0503020204020204" pitchFamily="34" charset="-122"/>
                <a:ea typeface="微软雅黑" panose="020B0503020204020204" pitchFamily="34" charset="-122"/>
              </a:rPr>
              <a:t>页面，主要面向游客，个人用户与机构用户。</a:t>
            </a:r>
            <a:r>
              <a:rPr lang="zh-CN" altLang="en-US" dirty="0" smtClean="0">
                <a:latin typeface="微软雅黑" panose="020B0503020204020204" pitchFamily="34" charset="-122"/>
                <a:ea typeface="微软雅黑" panose="020B0503020204020204" pitchFamily="34" charset="-122"/>
              </a:rPr>
              <a:t>主要功能包括：</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、根据不通过滤条件筛选机构。同时支持搜索框查询机构。</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、右侧同类推荐广告位展示。</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、机构排序功能</a:t>
            </a:r>
            <a:r>
              <a:rPr lang="zh-CN" altLang="en-US" dirty="0" smtClean="0">
                <a:latin typeface="微软雅黑" panose="020B0503020204020204" pitchFamily="34" charset="-122"/>
                <a:ea typeface="微软雅黑" panose="020B0503020204020204" pitchFamily="34" charset="-122"/>
              </a:rPr>
              <a:t>。支持智能排序，按机构评分排序和按机构访问量排序。</a:t>
            </a:r>
            <a:endParaRPr lang="en-US" altLang="zh-CN" dirty="0" smtClean="0">
              <a:latin typeface="微软雅黑" panose="020B0503020204020204" pitchFamily="34" charset="-122"/>
              <a:ea typeface="微软雅黑" panose="020B0503020204020204" pitchFamily="34" charset="-122"/>
            </a:endParaRPr>
          </a:p>
        </p:txBody>
      </p:sp>
      <p:cxnSp>
        <p:nvCxnSpPr>
          <p:cNvPr id="15" name="直接连接符 14"/>
          <p:cNvCxnSpPr/>
          <p:nvPr/>
        </p:nvCxnSpPr>
        <p:spPr>
          <a:xfrm flipV="1">
            <a:off x="655541" y="1561189"/>
            <a:ext cx="3825876" cy="184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16052" y="5935950"/>
            <a:ext cx="3825876" cy="438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2"/>
          <a:stretch>
            <a:fillRect/>
          </a:stretch>
        </p:blipFill>
        <p:spPr>
          <a:xfrm>
            <a:off x="4828431" y="1270000"/>
            <a:ext cx="6966088" cy="4665950"/>
          </a:xfrm>
          <a:prstGeom prst="rect">
            <a:avLst/>
          </a:prstGeom>
        </p:spPr>
      </p:pic>
    </p:spTree>
    <p:extLst>
      <p:ext uri="{BB962C8B-B14F-4D97-AF65-F5344CB8AC3E}">
        <p14:creationId xmlns:p14="http://schemas.microsoft.com/office/powerpoint/2010/main" val="3043035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图片上传模块</a:t>
            </a:r>
            <a:endParaRPr lang="zh-CN" altLang="en-US" dirty="0"/>
          </a:p>
        </p:txBody>
      </p:sp>
      <p:sp>
        <p:nvSpPr>
          <p:cNvPr id="14" name="矩形 13"/>
          <p:cNvSpPr/>
          <p:nvPr/>
        </p:nvSpPr>
        <p:spPr>
          <a:xfrm>
            <a:off x="685796" y="1808163"/>
            <a:ext cx="4546604" cy="4662815"/>
          </a:xfrm>
          <a:prstGeom prst="rect">
            <a:avLst/>
          </a:prstGeom>
        </p:spPr>
        <p:txBody>
          <a:bodyPr wrap="square">
            <a:spAutoFit/>
          </a:bodyPr>
          <a:lstStyle/>
          <a:p>
            <a:pPr algn="just">
              <a:lnSpc>
                <a:spcPct val="150000"/>
              </a:lnSpc>
              <a:defRPr/>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易学习</a:t>
            </a:r>
            <a:r>
              <a:rPr lang="zh-CN" altLang="en-US" dirty="0">
                <a:latin typeface="微软雅黑" panose="020B0503020204020204" pitchFamily="34" charset="-122"/>
                <a:ea typeface="微软雅黑" panose="020B0503020204020204" pitchFamily="34" charset="-122"/>
              </a:rPr>
              <a:t>口碑</a:t>
            </a:r>
            <a:r>
              <a:rPr lang="zh-CN" altLang="en-US" dirty="0" smtClean="0">
                <a:latin typeface="微软雅黑" panose="020B0503020204020204" pitchFamily="34" charset="-122"/>
                <a:ea typeface="微软雅黑" panose="020B0503020204020204" pitchFamily="34" charset="-122"/>
              </a:rPr>
              <a:t>平台上传</a:t>
            </a:r>
            <a:r>
              <a:rPr lang="zh-CN" altLang="en-US" dirty="0" smtClean="0">
                <a:latin typeface="微软雅黑" panose="020B0503020204020204" pitchFamily="34" charset="-122"/>
                <a:ea typeface="微软雅黑" panose="020B0503020204020204" pitchFamily="34" charset="-122"/>
              </a:rPr>
              <a:t>图片流程如右图所示：</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只有已登录的用户可以选择上传图片。上传过程中判断符合上传要求，即：</a:t>
            </a:r>
            <a:r>
              <a:rPr lang="zh-CN" altLang="en-US" dirty="0">
                <a:latin typeface="微软雅黑" panose="020B0503020204020204" pitchFamily="34" charset="-122"/>
                <a:ea typeface="微软雅黑" panose="020B0503020204020204" pitchFamily="34" charset="-122"/>
              </a:rPr>
              <a:t>单次最多可上传</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张，单张大小请勿超过</a:t>
            </a:r>
            <a:r>
              <a:rPr lang="en-US" altLang="zh-CN" dirty="0">
                <a:latin typeface="微软雅黑" panose="020B0503020204020204" pitchFamily="34" charset="-122"/>
                <a:ea typeface="微软雅黑" panose="020B0503020204020204" pitchFamily="34" charset="-122"/>
              </a:rPr>
              <a:t>2M</a:t>
            </a:r>
            <a:r>
              <a:rPr lang="zh-CN" altLang="en-US" dirty="0">
                <a:latin typeface="微软雅黑" panose="020B0503020204020204" pitchFamily="34" charset="-122"/>
                <a:ea typeface="微软雅黑" panose="020B0503020204020204" pitchFamily="34" charset="-122"/>
              </a:rPr>
              <a:t>。支持格式：</a:t>
            </a:r>
            <a:r>
              <a:rPr lang="en-US" altLang="zh-CN" dirty="0">
                <a:latin typeface="微软雅黑" panose="020B0503020204020204" pitchFamily="34" charset="-122"/>
                <a:ea typeface="微软雅黑" panose="020B0503020204020204" pitchFamily="34" charset="-122"/>
              </a:rPr>
              <a:t>JPG</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JPEG</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BMP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PNG</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GIF</a:t>
            </a:r>
            <a:r>
              <a:rPr lang="zh-CN" altLang="en-US" dirty="0" smtClean="0">
                <a:latin typeface="微软雅黑" panose="020B0503020204020204" pitchFamily="34" charset="-122"/>
                <a:ea typeface="微软雅黑" panose="020B0503020204020204" pitchFamily="34" charset="-122"/>
              </a:rPr>
              <a:t>。上</a:t>
            </a:r>
            <a:r>
              <a:rPr lang="zh-CN" altLang="en-US" dirty="0">
                <a:latin typeface="微软雅黑" panose="020B0503020204020204" pitchFamily="34" charset="-122"/>
                <a:ea typeface="微软雅黑" panose="020B0503020204020204" pitchFamily="34" charset="-122"/>
              </a:rPr>
              <a:t>传后，展示照片缩略图</a:t>
            </a:r>
            <a:r>
              <a:rPr lang="zh-CN" altLang="en-US" dirty="0" smtClean="0">
                <a:latin typeface="微软雅黑" panose="020B0503020204020204" pitchFamily="34" charset="-122"/>
                <a:ea typeface="微软雅黑" panose="020B0503020204020204" pitchFamily="34" charset="-122"/>
              </a:rPr>
              <a:t>，填写图片描述信息。保存</a:t>
            </a:r>
            <a:r>
              <a:rPr lang="zh-CN" altLang="en-US" dirty="0">
                <a:latin typeface="微软雅黑" panose="020B0503020204020204" pitchFamily="34" charset="-122"/>
                <a:ea typeface="微软雅黑" panose="020B0503020204020204" pitchFamily="34" charset="-122"/>
              </a:rPr>
              <a:t>图片信息</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返回图片上传成功页面</a:t>
            </a:r>
            <a:r>
              <a:rPr lang="zh-CN" altLang="en-US" dirty="0" smtClean="0">
                <a:latin typeface="微软雅黑" panose="020B0503020204020204" pitchFamily="34" charset="-122"/>
                <a:ea typeface="微软雅黑" panose="020B0503020204020204" pitchFamily="34" charset="-122"/>
              </a:rPr>
              <a:t>。等待机构管理员审核图片，通过后，则可以显示在机构相册中。</a:t>
            </a:r>
            <a:endParaRPr lang="en-US" altLang="zh-CN" dirty="0">
              <a:latin typeface="微软雅黑" panose="020B0503020204020204" pitchFamily="34" charset="-122"/>
              <a:ea typeface="微软雅黑" panose="020B0503020204020204" pitchFamily="34" charset="-122"/>
            </a:endParaRPr>
          </a:p>
          <a:p>
            <a:pPr algn="just">
              <a:lnSpc>
                <a:spcPct val="150000"/>
              </a:lnSpc>
              <a:defRPr/>
            </a:pPr>
            <a:endParaRPr lang="en-US" altLang="zh-CN" dirty="0" smtClean="0">
              <a:latin typeface="微软雅黑" panose="020B0503020204020204" pitchFamily="34" charset="-122"/>
              <a:ea typeface="微软雅黑" panose="020B0503020204020204" pitchFamily="34" charset="-122"/>
            </a:endParaRPr>
          </a:p>
        </p:txBody>
      </p:sp>
      <p:cxnSp>
        <p:nvCxnSpPr>
          <p:cNvPr id="15" name="直接连接符 14"/>
          <p:cNvCxnSpPr/>
          <p:nvPr/>
        </p:nvCxnSpPr>
        <p:spPr>
          <a:xfrm flipV="1">
            <a:off x="655541" y="1574800"/>
            <a:ext cx="4678459" cy="486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16052" y="5979826"/>
            <a:ext cx="4516348" cy="187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6351828" y="895940"/>
            <a:ext cx="4290772" cy="5365160"/>
          </a:xfrm>
          <a:prstGeom prst="rect">
            <a:avLst/>
          </a:prstGeom>
        </p:spPr>
      </p:pic>
    </p:spTree>
    <p:extLst>
      <p:ext uri="{BB962C8B-B14F-4D97-AF65-F5344CB8AC3E}">
        <p14:creationId xmlns:p14="http://schemas.microsoft.com/office/powerpoint/2010/main" val="858301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图片上传模块</a:t>
            </a:r>
            <a:endParaRPr lang="zh-CN" altLang="en-US" dirty="0"/>
          </a:p>
        </p:txBody>
      </p:sp>
      <p:sp>
        <p:nvSpPr>
          <p:cNvPr id="14" name="矩形 13"/>
          <p:cNvSpPr/>
          <p:nvPr/>
        </p:nvSpPr>
        <p:spPr>
          <a:xfrm>
            <a:off x="685796" y="1808163"/>
            <a:ext cx="3825876" cy="4247317"/>
          </a:xfrm>
          <a:prstGeom prst="rect">
            <a:avLst/>
          </a:prstGeom>
        </p:spPr>
        <p:txBody>
          <a:bodyPr wrap="square">
            <a:spAutoFit/>
          </a:bodyPr>
          <a:lstStyle/>
          <a:p>
            <a:pPr algn="just">
              <a:lnSpc>
                <a:spcPct val="150000"/>
              </a:lnSpc>
              <a:defRPr/>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易学习</a:t>
            </a:r>
            <a:r>
              <a:rPr lang="zh-CN" altLang="en-US" dirty="0">
                <a:latin typeface="微软雅黑" panose="020B0503020204020204" pitchFamily="34" charset="-122"/>
                <a:ea typeface="微软雅黑" panose="020B0503020204020204" pitchFamily="34" charset="-122"/>
              </a:rPr>
              <a:t>口碑</a:t>
            </a:r>
            <a:r>
              <a:rPr lang="zh-CN" altLang="en-US" dirty="0" smtClean="0">
                <a:latin typeface="微软雅黑" panose="020B0503020204020204" pitchFamily="34" charset="-122"/>
                <a:ea typeface="微软雅黑" panose="020B0503020204020204" pitchFamily="34" charset="-122"/>
              </a:rPr>
              <a:t>平台上传</a:t>
            </a:r>
            <a:r>
              <a:rPr lang="zh-CN" altLang="en-US" dirty="0" smtClean="0">
                <a:latin typeface="微软雅黑" panose="020B0503020204020204" pitchFamily="34" charset="-122"/>
                <a:ea typeface="微软雅黑" panose="020B0503020204020204" pitchFamily="34" charset="-122"/>
              </a:rPr>
              <a:t>图片实现如右图所示：</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zh-CN" altLang="en-US" dirty="0" smtClean="0">
                <a:latin typeface="微软雅黑" panose="020B0503020204020204" pitchFamily="34" charset="-122"/>
                <a:ea typeface="微软雅黑" panose="020B0503020204020204" pitchFamily="34" charset="-122"/>
              </a:rPr>
              <a:t>       图片上传方式</a:t>
            </a:r>
            <a:r>
              <a:rPr lang="zh-CN" altLang="en-US" dirty="0">
                <a:latin typeface="微软雅黑" panose="020B0503020204020204" pitchFamily="34" charset="-122"/>
                <a:ea typeface="微软雅黑" panose="020B0503020204020204" pitchFamily="34" charset="-122"/>
              </a:rPr>
              <a:t>采用</a:t>
            </a:r>
            <a:r>
              <a:rPr lang="en-US" altLang="zh-CN" dirty="0" err="1">
                <a:latin typeface="微软雅黑" panose="020B0503020204020204" pitchFamily="34" charset="-122"/>
                <a:ea typeface="微软雅黑" panose="020B0503020204020204" pitchFamily="34" charset="-122"/>
              </a:rPr>
              <a:t>WebUploader</a:t>
            </a:r>
            <a:r>
              <a:rPr lang="zh-CN" altLang="en-US" dirty="0">
                <a:latin typeface="微软雅黑" panose="020B0503020204020204" pitchFamily="34" charset="-122"/>
                <a:ea typeface="微软雅黑" panose="020B0503020204020204" pitchFamily="34" charset="-122"/>
              </a:rPr>
              <a:t>文件上传</a:t>
            </a:r>
            <a:r>
              <a:rPr lang="zh-CN" altLang="en-US" dirty="0" smtClean="0">
                <a:latin typeface="微软雅黑" panose="020B0503020204020204" pitchFamily="34" charset="-122"/>
                <a:ea typeface="微软雅黑" panose="020B0503020204020204" pitchFamily="34" charset="-122"/>
              </a:rPr>
              <a:t>插件。上传过程中保留原图片文件名同时，</a:t>
            </a:r>
            <a:r>
              <a:rPr lang="zh-CN" altLang="en-US" dirty="0">
                <a:latin typeface="微软雅黑" panose="020B0503020204020204" pitchFamily="34" charset="-122"/>
                <a:ea typeface="微软雅黑" panose="020B0503020204020204" pitchFamily="34" charset="-122"/>
              </a:rPr>
              <a:t>根据系统时间戳生成在数据库中唯一图片</a:t>
            </a:r>
            <a:r>
              <a:rPr lang="zh-CN" altLang="en-US" dirty="0" smtClean="0">
                <a:latin typeface="微软雅黑" panose="020B0503020204020204" pitchFamily="34" charset="-122"/>
                <a:ea typeface="微软雅黑" panose="020B0503020204020204" pitchFamily="34" charset="-122"/>
              </a:rPr>
              <a:t>名称。同时，保存过程中将</a:t>
            </a:r>
            <a:r>
              <a:rPr lang="zh-CN" altLang="en-US" dirty="0">
                <a:latin typeface="微软雅黑" panose="020B0503020204020204" pitchFamily="34" charset="-122"/>
                <a:ea typeface="微软雅黑" panose="020B0503020204020204" pitchFamily="34" charset="-122"/>
              </a:rPr>
              <a:t>原图片剪裁保存成四种</a:t>
            </a:r>
            <a:r>
              <a:rPr lang="zh-CN" altLang="en-US" dirty="0" smtClean="0">
                <a:latin typeface="微软雅黑" panose="020B0503020204020204" pitchFamily="34" charset="-122"/>
                <a:ea typeface="微软雅黑" panose="020B0503020204020204" pitchFamily="34" charset="-122"/>
              </a:rPr>
              <a:t>不同尺寸大小</a:t>
            </a:r>
            <a:r>
              <a:rPr lang="zh-CN" altLang="en-US" dirty="0">
                <a:latin typeface="微软雅黑" panose="020B0503020204020204" pitchFamily="34" charset="-122"/>
                <a:ea typeface="微软雅黑" panose="020B0503020204020204" pitchFamily="34" charset="-122"/>
              </a:rPr>
              <a:t>的</a:t>
            </a:r>
            <a:r>
              <a:rPr lang="zh-CN" altLang="en-US" dirty="0" smtClean="0">
                <a:latin typeface="微软雅黑" panose="020B0503020204020204" pitchFamily="34" charset="-122"/>
                <a:ea typeface="微软雅黑" panose="020B0503020204020204" pitchFamily="34" charset="-122"/>
              </a:rPr>
              <a:t>图片，保证不同场景下的图片清晰度。</a:t>
            </a:r>
            <a:endParaRPr lang="en-US" altLang="zh-CN" dirty="0" smtClean="0">
              <a:latin typeface="微软雅黑" panose="020B0503020204020204" pitchFamily="34" charset="-122"/>
              <a:ea typeface="微软雅黑" panose="020B0503020204020204" pitchFamily="34" charset="-122"/>
            </a:endParaRPr>
          </a:p>
        </p:txBody>
      </p:sp>
      <p:cxnSp>
        <p:nvCxnSpPr>
          <p:cNvPr id="15" name="直接连接符 14"/>
          <p:cNvCxnSpPr/>
          <p:nvPr/>
        </p:nvCxnSpPr>
        <p:spPr>
          <a:xfrm flipV="1">
            <a:off x="655541" y="1561189"/>
            <a:ext cx="3825876" cy="184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16052" y="5935950"/>
            <a:ext cx="3825876" cy="438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7" name="图片 6"/>
          <p:cNvPicPr/>
          <p:nvPr/>
        </p:nvPicPr>
        <p:blipFill>
          <a:blip r:embed="rId2"/>
          <a:stretch>
            <a:fillRect/>
          </a:stretch>
        </p:blipFill>
        <p:spPr>
          <a:xfrm>
            <a:off x="5336632" y="973133"/>
            <a:ext cx="5082223" cy="2294106"/>
          </a:xfrm>
          <a:prstGeom prst="rect">
            <a:avLst/>
          </a:prstGeom>
        </p:spPr>
      </p:pic>
      <p:pic>
        <p:nvPicPr>
          <p:cNvPr id="8" name="图片 7"/>
          <p:cNvPicPr/>
          <p:nvPr/>
        </p:nvPicPr>
        <p:blipFill>
          <a:blip r:embed="rId3"/>
          <a:stretch>
            <a:fillRect/>
          </a:stretch>
        </p:blipFill>
        <p:spPr>
          <a:xfrm>
            <a:off x="5371743" y="3392686"/>
            <a:ext cx="5047112" cy="2843014"/>
          </a:xfrm>
          <a:prstGeom prst="rect">
            <a:avLst/>
          </a:prstGeom>
        </p:spPr>
      </p:pic>
    </p:spTree>
    <p:extLst>
      <p:ext uri="{BB962C8B-B14F-4D97-AF65-F5344CB8AC3E}">
        <p14:creationId xmlns:p14="http://schemas.microsoft.com/office/powerpoint/2010/main" val="1623449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机构用户中心相册管理</a:t>
            </a:r>
            <a:endParaRPr lang="zh-CN" altLang="en-US" dirty="0"/>
          </a:p>
        </p:txBody>
      </p:sp>
      <p:sp>
        <p:nvSpPr>
          <p:cNvPr id="14" name="矩形 13"/>
          <p:cNvSpPr/>
          <p:nvPr/>
        </p:nvSpPr>
        <p:spPr>
          <a:xfrm>
            <a:off x="685796" y="1808163"/>
            <a:ext cx="4635504" cy="3831818"/>
          </a:xfrm>
          <a:prstGeom prst="rect">
            <a:avLst/>
          </a:prstGeom>
        </p:spPr>
        <p:txBody>
          <a:bodyPr wrap="square">
            <a:spAutoFit/>
          </a:bodyPr>
          <a:lstStyle/>
          <a:p>
            <a:pPr algn="just">
              <a:lnSpc>
                <a:spcPct val="150000"/>
              </a:lnSpc>
              <a:defRPr/>
            </a:pPr>
            <a:r>
              <a:rPr lang="zh-CN" altLang="en-US" dirty="0" smtClean="0">
                <a:latin typeface="微软雅黑" panose="020B0503020204020204" pitchFamily="34" charset="-122"/>
                <a:ea typeface="微软雅黑" panose="020B0503020204020204" pitchFamily="34" charset="-122"/>
              </a:rPr>
              <a:t>       前台</a:t>
            </a:r>
            <a:r>
              <a:rPr lang="zh-CN" altLang="en-US" dirty="0" smtClean="0">
                <a:latin typeface="微软雅黑" panose="020B0503020204020204" pitchFamily="34" charset="-122"/>
                <a:ea typeface="微软雅黑" panose="020B0503020204020204" pitchFamily="34" charset="-122"/>
              </a:rPr>
              <a:t>机构用户中心</a:t>
            </a:r>
            <a:r>
              <a:rPr lang="zh-CN" altLang="en-US" dirty="0" smtClean="0">
                <a:latin typeface="微软雅黑" panose="020B0503020204020204" pitchFamily="34" charset="-122"/>
                <a:ea typeface="微软雅黑" panose="020B0503020204020204" pitchFamily="34" charset="-122"/>
              </a:rPr>
              <a:t>相册</a:t>
            </a:r>
            <a:r>
              <a:rPr lang="zh-CN" altLang="en-US" dirty="0" smtClean="0">
                <a:latin typeface="微软雅黑" panose="020B0503020204020204" pitchFamily="34" charset="-122"/>
                <a:ea typeface="微软雅黑" panose="020B0503020204020204" pitchFamily="34" charset="-122"/>
              </a:rPr>
              <a:t>管理列表流程图如右图所示：</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、用户进入机构相册管理时，判断是否已登录，如果否，则登录。</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、如果已登录，判断该用户是否绑定机构，如果不是机构管理员，则不能进入机构相册管理页面。</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、进入机构相册管理，可进行增删改机构图片信息，审核图片，设置机构封面等操作。</a:t>
            </a:r>
            <a:endParaRPr lang="en-US" altLang="zh-CN" dirty="0" smtClean="0">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655541" y="1579666"/>
            <a:ext cx="4780059" cy="205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16052" y="5979826"/>
            <a:ext cx="4719548" cy="187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6709028" y="895940"/>
            <a:ext cx="4365372" cy="5113429"/>
          </a:xfrm>
          <a:prstGeom prst="rect">
            <a:avLst/>
          </a:prstGeom>
        </p:spPr>
      </p:pic>
    </p:spTree>
    <p:extLst>
      <p:ext uri="{BB962C8B-B14F-4D97-AF65-F5344CB8AC3E}">
        <p14:creationId xmlns:p14="http://schemas.microsoft.com/office/powerpoint/2010/main" val="2720330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机构用户中心相册管理</a:t>
            </a:r>
            <a:endParaRPr lang="zh-CN" altLang="en-US" dirty="0"/>
          </a:p>
        </p:txBody>
      </p:sp>
      <p:sp>
        <p:nvSpPr>
          <p:cNvPr id="14" name="矩形 13"/>
          <p:cNvSpPr/>
          <p:nvPr/>
        </p:nvSpPr>
        <p:spPr>
          <a:xfrm>
            <a:off x="685796" y="1808163"/>
            <a:ext cx="3825876" cy="2585323"/>
          </a:xfrm>
          <a:prstGeom prst="rect">
            <a:avLst/>
          </a:prstGeom>
        </p:spPr>
        <p:txBody>
          <a:bodyPr wrap="square">
            <a:spAutoFit/>
          </a:bodyPr>
          <a:lstStyle/>
          <a:p>
            <a:pPr algn="just">
              <a:lnSpc>
                <a:spcPct val="150000"/>
              </a:lnSpc>
              <a:defRPr/>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易学习</a:t>
            </a:r>
            <a:r>
              <a:rPr lang="zh-CN" altLang="en-US" dirty="0">
                <a:latin typeface="微软雅黑" panose="020B0503020204020204" pitchFamily="34" charset="-122"/>
                <a:ea typeface="微软雅黑" panose="020B0503020204020204" pitchFamily="34" charset="-122"/>
              </a:rPr>
              <a:t>口碑</a:t>
            </a:r>
            <a:r>
              <a:rPr lang="zh-CN" altLang="en-US" dirty="0" smtClean="0">
                <a:latin typeface="微软雅黑" panose="020B0503020204020204" pitchFamily="34" charset="-122"/>
                <a:ea typeface="微软雅黑" panose="020B0503020204020204" pitchFamily="34" charset="-122"/>
              </a:rPr>
              <a:t>平台前台机构用户中心相册列表。机构</a:t>
            </a:r>
            <a:r>
              <a:rPr lang="zh-CN" altLang="en-US" dirty="0" smtClean="0">
                <a:latin typeface="微软雅黑" panose="020B0503020204020204" pitchFamily="34" charset="-122"/>
                <a:ea typeface="微软雅黑" panose="020B0503020204020204" pitchFamily="34" charset="-122"/>
              </a:rPr>
              <a:t>管理员</a:t>
            </a:r>
            <a:r>
              <a:rPr lang="zh-CN" altLang="en-US" dirty="0" smtClean="0">
                <a:latin typeface="微软雅黑" panose="020B0503020204020204" pitchFamily="34" charset="-122"/>
                <a:ea typeface="微软雅黑" panose="020B0503020204020204" pitchFamily="34" charset="-122"/>
              </a:rPr>
              <a:t>可</a:t>
            </a:r>
            <a:r>
              <a:rPr lang="zh-CN" altLang="en-US" dirty="0">
                <a:latin typeface="微软雅黑" panose="020B0503020204020204" pitchFamily="34" charset="-122"/>
                <a:ea typeface="微软雅黑" panose="020B0503020204020204" pitchFamily="34" charset="-122"/>
              </a:rPr>
              <a:t>进行增删改机构图片信息，审核图片，设置机构封面等</a:t>
            </a:r>
            <a:r>
              <a:rPr lang="zh-CN" altLang="en-US" dirty="0" smtClean="0">
                <a:latin typeface="微软雅黑" panose="020B0503020204020204" pitchFamily="34" charset="-122"/>
                <a:ea typeface="微软雅黑" panose="020B0503020204020204" pitchFamily="34" charset="-122"/>
              </a:rPr>
              <a:t>操作。封面图片展示在相册列表第一张。支持未审核图片列表的筛选功能。</a:t>
            </a:r>
            <a:endParaRPr lang="en-US" altLang="zh-CN" dirty="0" smtClean="0">
              <a:latin typeface="微软雅黑" panose="020B0503020204020204" pitchFamily="34" charset="-122"/>
              <a:ea typeface="微软雅黑" panose="020B0503020204020204" pitchFamily="34" charset="-122"/>
            </a:endParaRPr>
          </a:p>
        </p:txBody>
      </p:sp>
      <p:cxnSp>
        <p:nvCxnSpPr>
          <p:cNvPr id="15" name="直接连接符 14"/>
          <p:cNvCxnSpPr/>
          <p:nvPr/>
        </p:nvCxnSpPr>
        <p:spPr>
          <a:xfrm flipV="1">
            <a:off x="655541" y="1561189"/>
            <a:ext cx="3825876" cy="184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16052" y="5935950"/>
            <a:ext cx="3825876" cy="438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5310630" y="1384299"/>
            <a:ext cx="6329984" cy="4911319"/>
          </a:xfrm>
          <a:prstGeom prst="rect">
            <a:avLst/>
          </a:prstGeom>
        </p:spPr>
      </p:pic>
    </p:spTree>
    <p:extLst>
      <p:ext uri="{BB962C8B-B14F-4D97-AF65-F5344CB8AC3E}">
        <p14:creationId xmlns:p14="http://schemas.microsoft.com/office/powerpoint/2010/main" val="32961502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21353" y="2718768"/>
            <a:ext cx="10438892" cy="1220185"/>
          </a:xfrm>
        </p:spPr>
        <p:txBody>
          <a:bodyPr/>
          <a:lstStyle/>
          <a:p>
            <a:r>
              <a:rPr lang="zh-CN" altLang="en-US" sz="8000" dirty="0" smtClean="0"/>
              <a:t>总结与展望</a:t>
            </a:r>
            <a:endParaRPr lang="zh-CN" altLang="en-US" sz="8000" dirty="0"/>
          </a:p>
        </p:txBody>
      </p:sp>
      <p:pic>
        <p:nvPicPr>
          <p:cNvPr id="5" name="图片 4"/>
          <p:cNvPicPr>
            <a:picLocks noChangeAspect="1"/>
          </p:cNvPicPr>
          <p:nvPr/>
        </p:nvPicPr>
        <p:blipFill>
          <a:blip r:embed="rId2"/>
          <a:stretch>
            <a:fillRect/>
          </a:stretch>
        </p:blipFill>
        <p:spPr>
          <a:xfrm>
            <a:off x="623392" y="3573016"/>
            <a:ext cx="4316342" cy="1341236"/>
          </a:xfrm>
          <a:prstGeom prst="rect">
            <a:avLst/>
          </a:prstGeom>
        </p:spPr>
      </p:pic>
    </p:spTree>
    <p:extLst>
      <p:ext uri="{BB962C8B-B14F-4D97-AF65-F5344CB8AC3E}">
        <p14:creationId xmlns:p14="http://schemas.microsoft.com/office/powerpoint/2010/main" val="7096486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总结与展望</a:t>
            </a:r>
            <a:endParaRPr lang="zh-CN" altLang="en-US" dirty="0"/>
          </a:p>
        </p:txBody>
      </p:sp>
      <p:grpSp>
        <p:nvGrpSpPr>
          <p:cNvPr id="8" name="组合 7"/>
          <p:cNvGrpSpPr/>
          <p:nvPr/>
        </p:nvGrpSpPr>
        <p:grpSpPr>
          <a:xfrm>
            <a:off x="1541426" y="2132856"/>
            <a:ext cx="9109148" cy="1569660"/>
            <a:chOff x="2279576" y="2060848"/>
            <a:chExt cx="9109148" cy="1569660"/>
          </a:xfrm>
        </p:grpSpPr>
        <p:sp>
          <p:nvSpPr>
            <p:cNvPr id="2" name="矩形 1"/>
            <p:cNvSpPr/>
            <p:nvPr/>
          </p:nvSpPr>
          <p:spPr>
            <a:xfrm>
              <a:off x="3791743" y="2060848"/>
              <a:ext cx="7596981" cy="1526187"/>
            </a:xfrm>
            <a:prstGeom prst="rect">
              <a:avLst/>
            </a:prstGeom>
            <a:solidFill>
              <a:schemeClr val="bg1">
                <a:lumMod val="85000"/>
              </a:schemeClr>
            </a:solidFill>
          </p:spPr>
          <p:txBody>
            <a:bodyPr wrap="square">
              <a:spAutoFit/>
            </a:bodyPr>
            <a:lstStyle/>
            <a:p>
              <a:pPr marL="304800">
                <a:lnSpc>
                  <a:spcPct val="150000"/>
                </a:lnSpc>
              </a:pPr>
              <a:r>
                <a:rPr lang="zh-CN" altLang="en-US" sz="1600" kern="100" dirty="0" smtClean="0">
                  <a:latin typeface="微软雅黑" panose="020B0503020204020204" pitchFamily="34" charset="-122"/>
                  <a:ea typeface="微软雅黑" panose="020B0503020204020204" pitchFamily="34" charset="-122"/>
                </a:rPr>
                <a:t>本项目为</a:t>
              </a:r>
              <a:r>
                <a:rPr lang="en-US" altLang="zh-CN" sz="1600" kern="100" dirty="0" smtClean="0">
                  <a:latin typeface="微软雅黑" panose="020B0503020204020204" pitchFamily="34" charset="-122"/>
                  <a:ea typeface="微软雅黑" panose="020B0503020204020204" pitchFamily="34" charset="-122"/>
                </a:rPr>
                <a:t>《</a:t>
              </a:r>
              <a:r>
                <a:rPr lang="zh-CN" altLang="en-US" sz="1600" kern="100" dirty="0" smtClean="0">
                  <a:latin typeface="微软雅黑" panose="020B0503020204020204" pitchFamily="34" charset="-122"/>
                  <a:ea typeface="微软雅黑" panose="020B0503020204020204" pitchFamily="34" charset="-122"/>
                </a:rPr>
                <a:t>易学习</a:t>
              </a:r>
              <a:r>
                <a:rPr lang="en-US" altLang="zh-CN" sz="1600" kern="100" dirty="0" smtClean="0">
                  <a:latin typeface="微软雅黑" panose="020B0503020204020204" pitchFamily="34" charset="-122"/>
                  <a:ea typeface="微软雅黑" panose="020B0503020204020204" pitchFamily="34" charset="-122"/>
                </a:rPr>
                <a:t>——</a:t>
              </a:r>
              <a:r>
                <a:rPr lang="zh-CN" altLang="en-US" sz="1600" kern="100" dirty="0" smtClean="0">
                  <a:latin typeface="微软雅黑" panose="020B0503020204020204" pitchFamily="34" charset="-122"/>
                  <a:ea typeface="微软雅黑" panose="020B0503020204020204" pitchFamily="34" charset="-122"/>
                </a:rPr>
                <a:t>口碑子平台</a:t>
              </a:r>
              <a:r>
                <a:rPr lang="en-US" altLang="zh-CN" sz="1600" kern="100" dirty="0" smtClean="0">
                  <a:latin typeface="微软雅黑" panose="020B0503020204020204" pitchFamily="34" charset="-122"/>
                  <a:ea typeface="微软雅黑" panose="020B0503020204020204" pitchFamily="34" charset="-122"/>
                </a:rPr>
                <a:t>》</a:t>
              </a:r>
              <a:r>
                <a:rPr lang="zh-CN" altLang="en-US" sz="1600" kern="100" dirty="0" smtClean="0">
                  <a:latin typeface="微软雅黑" panose="020B0503020204020204" pitchFamily="34" charset="-122"/>
                  <a:ea typeface="微软雅黑" panose="020B0503020204020204" pitchFamily="34" charset="-122"/>
                </a:rPr>
                <a:t>中的子项目，包括机构模块、机构认领模块、相册模块的前后台系统的功能。该口碑子平台的机构模块，对于学校，教育机构的推广有重大意义，方便用户查询自己所需要的机构，根据自身情况选择合适的学校或者教育机构。</a:t>
              </a:r>
              <a:endParaRPr lang="zh-CN" altLang="zh-CN" sz="1600" kern="100" dirty="0">
                <a:latin typeface="微软雅黑" panose="020B0503020204020204" pitchFamily="34" charset="-122"/>
                <a:ea typeface="微软雅黑" panose="020B0503020204020204" pitchFamily="34" charset="-122"/>
              </a:endParaRPr>
            </a:p>
          </p:txBody>
        </p:sp>
        <p:sp>
          <p:nvSpPr>
            <p:cNvPr id="7" name="矩形 6"/>
            <p:cNvSpPr/>
            <p:nvPr/>
          </p:nvSpPr>
          <p:spPr>
            <a:xfrm>
              <a:off x="2279576" y="2060848"/>
              <a:ext cx="1512168" cy="1569660"/>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3200" b="1" dirty="0" smtClean="0">
                  <a:latin typeface="微软雅黑" panose="020B0503020204020204" pitchFamily="34" charset="-122"/>
                  <a:ea typeface="微软雅黑" panose="020B0503020204020204" pitchFamily="34" charset="-122"/>
                </a:rPr>
                <a:t>总结</a:t>
              </a:r>
              <a:endParaRPr lang="zh-CN" altLang="en-US" sz="3200" b="1" dirty="0">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1541426" y="4077072"/>
            <a:ext cx="9109148" cy="1569660"/>
            <a:chOff x="2279576" y="2060848"/>
            <a:chExt cx="9109148" cy="1569660"/>
          </a:xfrm>
        </p:grpSpPr>
        <p:sp>
          <p:nvSpPr>
            <p:cNvPr id="16" name="矩形 15"/>
            <p:cNvSpPr/>
            <p:nvPr/>
          </p:nvSpPr>
          <p:spPr>
            <a:xfrm>
              <a:off x="3791743" y="2060848"/>
              <a:ext cx="7596981" cy="1569660"/>
            </a:xfrm>
            <a:prstGeom prst="rect">
              <a:avLst/>
            </a:prstGeom>
            <a:solidFill>
              <a:schemeClr val="bg1">
                <a:lumMod val="85000"/>
              </a:schemeClr>
            </a:solidFill>
          </p:spPr>
          <p:txBody>
            <a:bodyPr wrap="square">
              <a:spAutoFit/>
            </a:bodyPr>
            <a:lstStyle/>
            <a:p>
              <a:pPr marL="304800">
                <a:lnSpc>
                  <a:spcPct val="150000"/>
                </a:lnSpc>
              </a:pPr>
              <a:r>
                <a:rPr lang="en-US" altLang="zh-CN" sz="1600" kern="100" dirty="0" smtClean="0">
                  <a:latin typeface="微软雅黑" panose="020B0503020204020204" pitchFamily="34" charset="-122"/>
                  <a:ea typeface="微软雅黑" panose="020B0503020204020204" pitchFamily="34" charset="-122"/>
                </a:rPr>
                <a:t>1</a:t>
              </a:r>
              <a:r>
                <a:rPr lang="zh-CN" altLang="en-US" sz="1600" kern="100" dirty="0">
                  <a:latin typeface="微软雅黑" panose="020B0503020204020204" pitchFamily="34" charset="-122"/>
                  <a:ea typeface="微软雅黑" panose="020B0503020204020204" pitchFamily="34" charset="-122"/>
                </a:rPr>
                <a:t>、</a:t>
              </a:r>
              <a:r>
                <a:rPr lang="zh-CN" altLang="zh-CN" sz="1600" kern="100" dirty="0">
                  <a:latin typeface="微软雅黑" panose="020B0503020204020204" pitchFamily="34" charset="-122"/>
                  <a:ea typeface="微软雅黑" panose="020B0503020204020204" pitchFamily="34" charset="-122"/>
                </a:rPr>
                <a:t>由于个人水平有限，口碑子平台还存在着很多缺陷</a:t>
              </a:r>
              <a:r>
                <a:rPr lang="zh-CN" altLang="zh-CN" sz="1600" kern="100" dirty="0" smtClean="0">
                  <a:latin typeface="微软雅黑" panose="020B0503020204020204" pitchFamily="34" charset="-122"/>
                  <a:ea typeface="微软雅黑" panose="020B0503020204020204" pitchFamily="34" charset="-122"/>
                </a:rPr>
                <a:t>。</a:t>
              </a:r>
              <a:r>
                <a:rPr lang="zh-CN" altLang="en-US" sz="1600" kern="100" dirty="0" smtClean="0">
                  <a:latin typeface="微软雅黑" panose="020B0503020204020204" pitchFamily="34" charset="-122"/>
                  <a:ea typeface="微软雅黑" panose="020B0503020204020204" pitchFamily="34" charset="-122"/>
                </a:rPr>
                <a:t>希望</a:t>
              </a:r>
              <a:r>
                <a:rPr lang="zh-CN" altLang="zh-CN" sz="1600" kern="100" dirty="0" smtClean="0">
                  <a:latin typeface="微软雅黑" panose="020B0503020204020204" pitchFamily="34" charset="-122"/>
                  <a:ea typeface="微软雅黑" panose="020B0503020204020204" pitchFamily="34" charset="-122"/>
                </a:rPr>
                <a:t>随着</a:t>
              </a:r>
              <a:r>
                <a:rPr lang="zh-CN" altLang="zh-CN" sz="1600" kern="100" dirty="0">
                  <a:latin typeface="微软雅黑" panose="020B0503020204020204" pitchFamily="34" charset="-122"/>
                  <a:ea typeface="微软雅黑" panose="020B0503020204020204" pitchFamily="34" charset="-122"/>
                </a:rPr>
                <a:t>自己技术水平的提高，将</a:t>
              </a:r>
              <a:r>
                <a:rPr lang="zh-CN" altLang="zh-CN" sz="1600" kern="100" dirty="0" smtClean="0">
                  <a:latin typeface="微软雅黑" panose="020B0503020204020204" pitchFamily="34" charset="-122"/>
                  <a:ea typeface="微软雅黑" panose="020B0503020204020204" pitchFamily="34" charset="-122"/>
                </a:rPr>
                <a:t>对系统</a:t>
              </a:r>
              <a:r>
                <a:rPr lang="zh-CN" altLang="zh-CN" sz="1600" kern="100" dirty="0">
                  <a:latin typeface="微软雅黑" panose="020B0503020204020204" pitchFamily="34" charset="-122"/>
                  <a:ea typeface="微软雅黑" panose="020B0503020204020204" pitchFamily="34" charset="-122"/>
                </a:rPr>
                <a:t>中</a:t>
              </a:r>
              <a:r>
                <a:rPr lang="en-US" altLang="zh-CN" sz="1600" kern="100" dirty="0">
                  <a:latin typeface="微软雅黑" panose="020B0503020204020204" pitchFamily="34" charset="-122"/>
                  <a:ea typeface="微软雅黑" panose="020B0503020204020204" pitchFamily="34" charset="-122"/>
                </a:rPr>
                <a:t>bug</a:t>
              </a:r>
              <a:r>
                <a:rPr lang="zh-CN" altLang="zh-CN" sz="1600" kern="100" dirty="0">
                  <a:latin typeface="微软雅黑" panose="020B0503020204020204" pitchFamily="34" charset="-122"/>
                  <a:ea typeface="微软雅黑" panose="020B0503020204020204" pitchFamily="34" charset="-122"/>
                </a:rPr>
                <a:t>进行完善和修复。</a:t>
              </a:r>
              <a:endParaRPr lang="en-US" altLang="zh-CN" sz="1600" kern="100" dirty="0">
                <a:latin typeface="微软雅黑" panose="020B0503020204020204" pitchFamily="34" charset="-122"/>
                <a:ea typeface="微软雅黑" panose="020B0503020204020204" pitchFamily="34" charset="-122"/>
              </a:endParaRPr>
            </a:p>
            <a:p>
              <a:pPr marL="304800">
                <a:lnSpc>
                  <a:spcPct val="150000"/>
                </a:lnSpc>
              </a:pPr>
              <a:r>
                <a:rPr lang="en-US" altLang="zh-CN" sz="1600" kern="100" dirty="0" smtClean="0">
                  <a:latin typeface="微软雅黑" panose="020B0503020204020204" pitchFamily="34" charset="-122"/>
                  <a:ea typeface="微软雅黑" panose="020B0503020204020204" pitchFamily="34" charset="-122"/>
                </a:rPr>
                <a:t>2</a:t>
              </a:r>
              <a:r>
                <a:rPr lang="zh-CN" altLang="en-US" sz="1600" kern="100" dirty="0" smtClean="0">
                  <a:latin typeface="微软雅黑" panose="020B0503020204020204" pitchFamily="34" charset="-122"/>
                  <a:ea typeface="微软雅黑" panose="020B0503020204020204" pitchFamily="34" charset="-122"/>
                </a:rPr>
                <a:t>、系统的承载方面。为了系统能够承载大量用户的高并发访问，希望在易学习口碑子平台中增加网页静态化等技术，提高系统响应速度。</a:t>
              </a:r>
              <a:endParaRPr lang="zh-CN" altLang="zh-CN" sz="1600" kern="100" dirty="0">
                <a:latin typeface="微软雅黑" panose="020B0503020204020204" pitchFamily="34" charset="-122"/>
                <a:ea typeface="微软雅黑" panose="020B0503020204020204" pitchFamily="34" charset="-122"/>
              </a:endParaRPr>
            </a:p>
          </p:txBody>
        </p:sp>
        <p:sp>
          <p:nvSpPr>
            <p:cNvPr id="20" name="矩形 19"/>
            <p:cNvSpPr/>
            <p:nvPr/>
          </p:nvSpPr>
          <p:spPr>
            <a:xfrm>
              <a:off x="2279576" y="2060848"/>
              <a:ext cx="1512168" cy="1569660"/>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3200" b="1" dirty="0" smtClean="0">
                  <a:latin typeface="微软雅黑" panose="020B0503020204020204" pitchFamily="34" charset="-122"/>
                  <a:ea typeface="微软雅黑" panose="020B0503020204020204" pitchFamily="34" charset="-122"/>
                </a:rPr>
                <a:t>展望</a:t>
              </a:r>
              <a:endParaRPr lang="zh-CN" altLang="en-US" sz="32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556686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8759" y="2717108"/>
            <a:ext cx="9297092" cy="1311128"/>
          </a:xfrm>
          <a:prstGeom prst="rect">
            <a:avLst/>
          </a:prstGeom>
          <a:noFill/>
        </p:spPr>
        <p:txBody>
          <a:bodyPr wrap="square" rtlCol="0">
            <a:spAutoFit/>
          </a:bodyPr>
          <a:lstStyle/>
          <a:p>
            <a:pPr algn="ctr">
              <a:lnSpc>
                <a:spcPct val="120000"/>
              </a:lnSpc>
            </a:pPr>
            <a:r>
              <a:rPr lang="zh-CN" altLang="en-US" sz="6600" b="1" dirty="0">
                <a:solidFill>
                  <a:srgbClr val="16A287"/>
                </a:solidFill>
                <a:latin typeface="微软雅黑" panose="020B0503020204020204" pitchFamily="34" charset="-122"/>
                <a:ea typeface="微软雅黑" panose="020B0503020204020204" pitchFamily="34" charset="-122"/>
              </a:rPr>
              <a:t>恳请</a:t>
            </a:r>
            <a:r>
              <a:rPr lang="zh-CN" altLang="en-US" sz="6600" b="1" dirty="0" smtClean="0">
                <a:solidFill>
                  <a:srgbClr val="16A287"/>
                </a:solidFill>
                <a:latin typeface="微软雅黑" panose="020B0503020204020204" pitchFamily="34" charset="-122"/>
                <a:ea typeface="微软雅黑" panose="020B0503020204020204" pitchFamily="34" charset="-122"/>
              </a:rPr>
              <a:t>各位老师批评</a:t>
            </a:r>
            <a:r>
              <a:rPr lang="zh-CN" altLang="en-US" sz="6600" b="1" dirty="0">
                <a:solidFill>
                  <a:srgbClr val="16A287"/>
                </a:solidFill>
                <a:latin typeface="微软雅黑" panose="020B0503020204020204" pitchFamily="34" charset="-122"/>
                <a:ea typeface="微软雅黑" panose="020B0503020204020204" pitchFamily="34" charset="-122"/>
              </a:rPr>
              <a:t>指正</a:t>
            </a:r>
          </a:p>
        </p:txBody>
      </p:sp>
      <p:cxnSp>
        <p:nvCxnSpPr>
          <p:cNvPr id="100" name="直接连接符 99"/>
          <p:cNvCxnSpPr/>
          <p:nvPr/>
        </p:nvCxnSpPr>
        <p:spPr>
          <a:xfrm>
            <a:off x="1888022" y="3914697"/>
            <a:ext cx="841596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184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p:cNvSpPr/>
          <p:nvPr/>
        </p:nvSpPr>
        <p:spPr>
          <a:xfrm>
            <a:off x="4079875" y="0"/>
            <a:ext cx="719981" cy="2780928"/>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118" name="矩形 117"/>
          <p:cNvSpPr/>
          <p:nvPr/>
        </p:nvSpPr>
        <p:spPr>
          <a:xfrm>
            <a:off x="5369714" y="1704093"/>
            <a:ext cx="719981" cy="5153907"/>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119" name="文本框 118"/>
          <p:cNvSpPr txBox="1"/>
          <p:nvPr/>
        </p:nvSpPr>
        <p:spPr>
          <a:xfrm>
            <a:off x="2229905" y="2783487"/>
            <a:ext cx="2833718" cy="830997"/>
          </a:xfrm>
          <a:prstGeom prst="rect">
            <a:avLst/>
          </a:prstGeom>
          <a:noFill/>
        </p:spPr>
        <p:txBody>
          <a:bodyPr wrap="square" rtlCol="0">
            <a:spAutoFit/>
          </a:bodyPr>
          <a:lstStyle/>
          <a:p>
            <a:pPr algn="ctr"/>
            <a:r>
              <a:rPr lang="zh-CN" altLang="en-US" sz="4800" b="1" dirty="0">
                <a:latin typeface="微软雅黑" panose="020B0503020204020204" pitchFamily="34" charset="-122"/>
                <a:ea typeface="微软雅黑" panose="020B0503020204020204" pitchFamily="34" charset="-122"/>
              </a:rPr>
              <a:t>主要内容</a:t>
            </a:r>
          </a:p>
        </p:txBody>
      </p:sp>
      <p:sp>
        <p:nvSpPr>
          <p:cNvPr id="120" name="文本框 119"/>
          <p:cNvSpPr txBox="1"/>
          <p:nvPr/>
        </p:nvSpPr>
        <p:spPr>
          <a:xfrm>
            <a:off x="1690506" y="3547340"/>
            <a:ext cx="3110094" cy="523220"/>
          </a:xfrm>
          <a:prstGeom prst="rect">
            <a:avLst/>
          </a:prstGeom>
          <a:noFill/>
        </p:spPr>
        <p:txBody>
          <a:bodyPr wrap="square" rtlCol="0">
            <a:spAutoFit/>
          </a:bodyPr>
          <a:lstStyle/>
          <a:p>
            <a:pPr algn="r"/>
            <a:r>
              <a:rPr lang="en-US" altLang="zh-CN" sz="2800" dirty="0">
                <a:solidFill>
                  <a:srgbClr val="16A287"/>
                </a:solidFill>
                <a:latin typeface="Arial" panose="020B0604020202020204" pitchFamily="34" charset="0"/>
                <a:cs typeface="Arial" panose="020B0604020202020204" pitchFamily="34" charset="0"/>
              </a:rPr>
              <a:t>Main Contents</a:t>
            </a:r>
            <a:endParaRPr lang="zh-CN" altLang="en-US" sz="2800" dirty="0">
              <a:solidFill>
                <a:srgbClr val="16A287"/>
              </a:solidFill>
              <a:latin typeface="Arial" panose="020B0604020202020204" pitchFamily="34" charset="0"/>
              <a:cs typeface="Arial" panose="020B0604020202020204" pitchFamily="34" charset="0"/>
            </a:endParaRPr>
          </a:p>
        </p:txBody>
      </p:sp>
      <p:sp>
        <p:nvSpPr>
          <p:cNvPr id="121" name="矩形 120"/>
          <p:cNvSpPr/>
          <p:nvPr/>
        </p:nvSpPr>
        <p:spPr>
          <a:xfrm>
            <a:off x="5351704" y="2505310"/>
            <a:ext cx="756000" cy="416219"/>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123" name="矩形 122"/>
          <p:cNvSpPr/>
          <p:nvPr/>
        </p:nvSpPr>
        <p:spPr>
          <a:xfrm>
            <a:off x="5369714" y="3402752"/>
            <a:ext cx="756000" cy="416219"/>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2</a:t>
            </a:r>
            <a:endParaRPr lang="zh-CN" altLang="en-US" sz="2000" dirty="0">
              <a:latin typeface="Arial" panose="020B0604020202020204" pitchFamily="34" charset="0"/>
              <a:cs typeface="Arial" panose="020B0604020202020204" pitchFamily="34" charset="0"/>
            </a:endParaRPr>
          </a:p>
        </p:txBody>
      </p:sp>
      <p:sp>
        <p:nvSpPr>
          <p:cNvPr id="125" name="文本框 124"/>
          <p:cNvSpPr txBox="1"/>
          <p:nvPr/>
        </p:nvSpPr>
        <p:spPr>
          <a:xfrm>
            <a:off x="6312024" y="2482586"/>
            <a:ext cx="2990238"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选题背景与意义</a:t>
            </a:r>
            <a:endParaRPr lang="zh-CN" altLang="en-US" sz="2800" b="1" dirty="0">
              <a:latin typeface="微软雅黑" panose="020B0503020204020204" pitchFamily="34" charset="-122"/>
              <a:ea typeface="微软雅黑" panose="020B0503020204020204" pitchFamily="34" charset="-122"/>
            </a:endParaRPr>
          </a:p>
        </p:txBody>
      </p:sp>
      <p:sp>
        <p:nvSpPr>
          <p:cNvPr id="124" name="矩形 123"/>
          <p:cNvSpPr/>
          <p:nvPr/>
        </p:nvSpPr>
        <p:spPr>
          <a:xfrm>
            <a:off x="5369714" y="4313185"/>
            <a:ext cx="756000" cy="416219"/>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p:txBody>
      </p:sp>
      <p:sp>
        <p:nvSpPr>
          <p:cNvPr id="130" name="矩形 129"/>
          <p:cNvSpPr/>
          <p:nvPr/>
        </p:nvSpPr>
        <p:spPr>
          <a:xfrm>
            <a:off x="5369714" y="5200849"/>
            <a:ext cx="756000" cy="416219"/>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4</a:t>
            </a:r>
            <a:endParaRPr lang="zh-CN" altLang="en-US" sz="2000" dirty="0">
              <a:latin typeface="Arial" panose="020B0604020202020204" pitchFamily="34" charset="0"/>
              <a:cs typeface="Arial" panose="020B0604020202020204" pitchFamily="34" charset="0"/>
            </a:endParaRPr>
          </a:p>
        </p:txBody>
      </p:sp>
      <p:sp>
        <p:nvSpPr>
          <p:cNvPr id="131" name="文本框 130"/>
          <p:cNvSpPr txBox="1"/>
          <p:nvPr/>
        </p:nvSpPr>
        <p:spPr>
          <a:xfrm>
            <a:off x="6330034" y="5178125"/>
            <a:ext cx="2990238"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总结与展望</a:t>
            </a:r>
            <a:endParaRPr lang="zh-CN" altLang="en-US" sz="2800" b="1"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6312024" y="3341243"/>
            <a:ext cx="3657476"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系统功能模块划分</a:t>
            </a:r>
            <a:endParaRPr lang="zh-CN" altLang="en-US" sz="2800" b="1"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6330034" y="4259684"/>
            <a:ext cx="4076576"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详细设计与系统实现</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270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up)">
                                      <p:cBhvr>
                                        <p:cTn id="7" dur="500"/>
                                        <p:tgtEl>
                                          <p:spTgt spid="1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8"/>
                                        </p:tgtEl>
                                        <p:attrNameLst>
                                          <p:attrName>style.visibility</p:attrName>
                                        </p:attrNameLst>
                                      </p:cBhvr>
                                      <p:to>
                                        <p:strVal val="visible"/>
                                      </p:to>
                                    </p:set>
                                    <p:animEffect transition="in" filter="wipe(down)">
                                      <p:cBhvr>
                                        <p:cTn id="10" dur="500"/>
                                        <p:tgtEl>
                                          <p:spTgt spid="118"/>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19"/>
                                        </p:tgtEl>
                                        <p:attrNameLst>
                                          <p:attrName>style.visibility</p:attrName>
                                        </p:attrNameLst>
                                      </p:cBhvr>
                                      <p:to>
                                        <p:strVal val="visible"/>
                                      </p:to>
                                    </p:set>
                                    <p:anim calcmode="lin" valueType="num">
                                      <p:cBhvr>
                                        <p:cTn id="14" dur="500" fill="hold"/>
                                        <p:tgtEl>
                                          <p:spTgt spid="119"/>
                                        </p:tgtEl>
                                        <p:attrNameLst>
                                          <p:attrName>ppt_w</p:attrName>
                                        </p:attrNameLst>
                                      </p:cBhvr>
                                      <p:tavLst>
                                        <p:tav tm="0">
                                          <p:val>
                                            <p:fltVal val="0"/>
                                          </p:val>
                                        </p:tav>
                                        <p:tav tm="100000">
                                          <p:val>
                                            <p:strVal val="#ppt_w"/>
                                          </p:val>
                                        </p:tav>
                                      </p:tavLst>
                                    </p:anim>
                                    <p:anim calcmode="lin" valueType="num">
                                      <p:cBhvr>
                                        <p:cTn id="15" dur="500" fill="hold"/>
                                        <p:tgtEl>
                                          <p:spTgt spid="119"/>
                                        </p:tgtEl>
                                        <p:attrNameLst>
                                          <p:attrName>ppt_h</p:attrName>
                                        </p:attrNameLst>
                                      </p:cBhvr>
                                      <p:tavLst>
                                        <p:tav tm="0">
                                          <p:val>
                                            <p:fltVal val="0"/>
                                          </p:val>
                                        </p:tav>
                                        <p:tav tm="100000">
                                          <p:val>
                                            <p:strVal val="#ppt_h"/>
                                          </p:val>
                                        </p:tav>
                                      </p:tavLst>
                                    </p:anim>
                                    <p:animEffect transition="in" filter="fade">
                                      <p:cBhvr>
                                        <p:cTn id="16" dur="500"/>
                                        <p:tgtEl>
                                          <p:spTgt spid="119"/>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20"/>
                                        </p:tgtEl>
                                        <p:attrNameLst>
                                          <p:attrName>style.visibility</p:attrName>
                                        </p:attrNameLst>
                                      </p:cBhvr>
                                      <p:to>
                                        <p:strVal val="visible"/>
                                      </p:to>
                                    </p:set>
                                    <p:anim calcmode="lin" valueType="num">
                                      <p:cBhvr>
                                        <p:cTn id="19" dur="500" fill="hold"/>
                                        <p:tgtEl>
                                          <p:spTgt spid="120"/>
                                        </p:tgtEl>
                                        <p:attrNameLst>
                                          <p:attrName>ppt_w</p:attrName>
                                        </p:attrNameLst>
                                      </p:cBhvr>
                                      <p:tavLst>
                                        <p:tav tm="0">
                                          <p:val>
                                            <p:fltVal val="0"/>
                                          </p:val>
                                        </p:tav>
                                        <p:tav tm="100000">
                                          <p:val>
                                            <p:strVal val="#ppt_w"/>
                                          </p:val>
                                        </p:tav>
                                      </p:tavLst>
                                    </p:anim>
                                    <p:anim calcmode="lin" valueType="num">
                                      <p:cBhvr>
                                        <p:cTn id="20" dur="500" fill="hold"/>
                                        <p:tgtEl>
                                          <p:spTgt spid="120"/>
                                        </p:tgtEl>
                                        <p:attrNameLst>
                                          <p:attrName>ppt_h</p:attrName>
                                        </p:attrNameLst>
                                      </p:cBhvr>
                                      <p:tavLst>
                                        <p:tav tm="0">
                                          <p:val>
                                            <p:fltVal val="0"/>
                                          </p:val>
                                        </p:tav>
                                        <p:tav tm="100000">
                                          <p:val>
                                            <p:strVal val="#ppt_h"/>
                                          </p:val>
                                        </p:tav>
                                      </p:tavLst>
                                    </p:anim>
                                    <p:animEffect transition="in" filter="fade">
                                      <p:cBhvr>
                                        <p:cTn id="21" dur="500"/>
                                        <p:tgtEl>
                                          <p:spTgt spid="120"/>
                                        </p:tgtEl>
                                      </p:cBhvr>
                                    </p:animEffect>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121"/>
                                        </p:tgtEl>
                                        <p:attrNameLst>
                                          <p:attrName>style.visibility</p:attrName>
                                        </p:attrNameLst>
                                      </p:cBhvr>
                                      <p:to>
                                        <p:strVal val="visible"/>
                                      </p:to>
                                    </p:set>
                                    <p:animEffect transition="in" filter="fade">
                                      <p:cBhvr>
                                        <p:cTn id="25" dur="1000"/>
                                        <p:tgtEl>
                                          <p:spTgt spid="121"/>
                                        </p:tgtEl>
                                      </p:cBhvr>
                                    </p:animEffect>
                                    <p:anim calcmode="lin" valueType="num">
                                      <p:cBhvr>
                                        <p:cTn id="26" dur="1000" fill="hold"/>
                                        <p:tgtEl>
                                          <p:spTgt spid="121"/>
                                        </p:tgtEl>
                                        <p:attrNameLst>
                                          <p:attrName>ppt_x</p:attrName>
                                        </p:attrNameLst>
                                      </p:cBhvr>
                                      <p:tavLst>
                                        <p:tav tm="0">
                                          <p:val>
                                            <p:strVal val="#ppt_x"/>
                                          </p:val>
                                        </p:tav>
                                        <p:tav tm="100000">
                                          <p:val>
                                            <p:strVal val="#ppt_x"/>
                                          </p:val>
                                        </p:tav>
                                      </p:tavLst>
                                    </p:anim>
                                    <p:anim calcmode="lin" valueType="num">
                                      <p:cBhvr>
                                        <p:cTn id="27" dur="1000" fill="hold"/>
                                        <p:tgtEl>
                                          <p:spTgt spid="121"/>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25"/>
                                        </p:tgtEl>
                                        <p:attrNameLst>
                                          <p:attrName>style.visibility</p:attrName>
                                        </p:attrNameLst>
                                      </p:cBhvr>
                                      <p:to>
                                        <p:strVal val="visible"/>
                                      </p:to>
                                    </p:set>
                                    <p:animEffect transition="in" filter="fade">
                                      <p:cBhvr>
                                        <p:cTn id="30" dur="1000"/>
                                        <p:tgtEl>
                                          <p:spTgt spid="125"/>
                                        </p:tgtEl>
                                      </p:cBhvr>
                                    </p:animEffect>
                                    <p:anim calcmode="lin" valueType="num">
                                      <p:cBhvr>
                                        <p:cTn id="31" dur="1000" fill="hold"/>
                                        <p:tgtEl>
                                          <p:spTgt spid="125"/>
                                        </p:tgtEl>
                                        <p:attrNameLst>
                                          <p:attrName>ppt_x</p:attrName>
                                        </p:attrNameLst>
                                      </p:cBhvr>
                                      <p:tavLst>
                                        <p:tav tm="0">
                                          <p:val>
                                            <p:strVal val="#ppt_x"/>
                                          </p:val>
                                        </p:tav>
                                        <p:tav tm="100000">
                                          <p:val>
                                            <p:strVal val="#ppt_x"/>
                                          </p:val>
                                        </p:tav>
                                      </p:tavLst>
                                    </p:anim>
                                    <p:anim calcmode="lin" valueType="num">
                                      <p:cBhvr>
                                        <p:cTn id="32" dur="1000" fill="hold"/>
                                        <p:tgtEl>
                                          <p:spTgt spid="12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23"/>
                                        </p:tgtEl>
                                        <p:attrNameLst>
                                          <p:attrName>style.visibility</p:attrName>
                                        </p:attrNameLst>
                                      </p:cBhvr>
                                      <p:to>
                                        <p:strVal val="visible"/>
                                      </p:to>
                                    </p:set>
                                    <p:animEffect transition="in" filter="fade">
                                      <p:cBhvr>
                                        <p:cTn id="35" dur="1000"/>
                                        <p:tgtEl>
                                          <p:spTgt spid="123"/>
                                        </p:tgtEl>
                                      </p:cBhvr>
                                    </p:animEffect>
                                    <p:anim calcmode="lin" valueType="num">
                                      <p:cBhvr>
                                        <p:cTn id="36" dur="1000" fill="hold"/>
                                        <p:tgtEl>
                                          <p:spTgt spid="123"/>
                                        </p:tgtEl>
                                        <p:attrNameLst>
                                          <p:attrName>ppt_x</p:attrName>
                                        </p:attrNameLst>
                                      </p:cBhvr>
                                      <p:tavLst>
                                        <p:tav tm="0">
                                          <p:val>
                                            <p:strVal val="#ppt_x"/>
                                          </p:val>
                                        </p:tav>
                                        <p:tav tm="100000">
                                          <p:val>
                                            <p:strVal val="#ppt_x"/>
                                          </p:val>
                                        </p:tav>
                                      </p:tavLst>
                                    </p:anim>
                                    <p:anim calcmode="lin" valueType="num">
                                      <p:cBhvr>
                                        <p:cTn id="37" dur="1000" fill="hold"/>
                                        <p:tgtEl>
                                          <p:spTgt spid="123"/>
                                        </p:tgtEl>
                                        <p:attrNameLst>
                                          <p:attrName>ppt_y</p:attrName>
                                        </p:attrNameLst>
                                      </p:cBhvr>
                                      <p:tavLst>
                                        <p:tav tm="0">
                                          <p:val>
                                            <p:strVal val="#ppt_y+.1"/>
                                          </p:val>
                                        </p:tav>
                                        <p:tav tm="100000">
                                          <p:val>
                                            <p:strVal val="#ppt_y"/>
                                          </p:val>
                                        </p:tav>
                                      </p:tavLst>
                                    </p:anim>
                                  </p:childTnLst>
                                </p:cTn>
                              </p:par>
                            </p:childTnLst>
                          </p:cTn>
                        </p:par>
                        <p:par>
                          <p:cTn id="38" fill="hold">
                            <p:stCondLst>
                              <p:cond delay="2000"/>
                            </p:stCondLst>
                            <p:childTnLst>
                              <p:par>
                                <p:cTn id="39" presetID="42" presetClass="entr" presetSubtype="0" fill="hold" grpId="0" nodeType="afterEffect">
                                  <p:stCondLst>
                                    <p:cond delay="0"/>
                                  </p:stCondLst>
                                  <p:childTnLst>
                                    <p:set>
                                      <p:cBhvr>
                                        <p:cTn id="40" dur="1" fill="hold">
                                          <p:stCondLst>
                                            <p:cond delay="0"/>
                                          </p:stCondLst>
                                        </p:cTn>
                                        <p:tgtEl>
                                          <p:spTgt spid="124"/>
                                        </p:tgtEl>
                                        <p:attrNameLst>
                                          <p:attrName>style.visibility</p:attrName>
                                        </p:attrNameLst>
                                      </p:cBhvr>
                                      <p:to>
                                        <p:strVal val="visible"/>
                                      </p:to>
                                    </p:set>
                                    <p:animEffect transition="in" filter="fade">
                                      <p:cBhvr>
                                        <p:cTn id="41" dur="1000"/>
                                        <p:tgtEl>
                                          <p:spTgt spid="124"/>
                                        </p:tgtEl>
                                      </p:cBhvr>
                                    </p:animEffect>
                                    <p:anim calcmode="lin" valueType="num">
                                      <p:cBhvr>
                                        <p:cTn id="42" dur="1000" fill="hold"/>
                                        <p:tgtEl>
                                          <p:spTgt spid="124"/>
                                        </p:tgtEl>
                                        <p:attrNameLst>
                                          <p:attrName>ppt_x</p:attrName>
                                        </p:attrNameLst>
                                      </p:cBhvr>
                                      <p:tavLst>
                                        <p:tav tm="0">
                                          <p:val>
                                            <p:strVal val="#ppt_x"/>
                                          </p:val>
                                        </p:tav>
                                        <p:tav tm="100000">
                                          <p:val>
                                            <p:strVal val="#ppt_x"/>
                                          </p:val>
                                        </p:tav>
                                      </p:tavLst>
                                    </p:anim>
                                    <p:anim calcmode="lin" valueType="num">
                                      <p:cBhvr>
                                        <p:cTn id="43" dur="1000" fill="hold"/>
                                        <p:tgtEl>
                                          <p:spTgt spid="124"/>
                                        </p:tgtEl>
                                        <p:attrNameLst>
                                          <p:attrName>ppt_y</p:attrName>
                                        </p:attrNameLst>
                                      </p:cBhvr>
                                      <p:tavLst>
                                        <p:tav tm="0">
                                          <p:val>
                                            <p:strVal val="#ppt_y+.1"/>
                                          </p:val>
                                        </p:tav>
                                        <p:tav tm="100000">
                                          <p:val>
                                            <p:strVal val="#ppt_y"/>
                                          </p:val>
                                        </p:tav>
                                      </p:tavLst>
                                    </p:anim>
                                  </p:childTnLst>
                                </p:cTn>
                              </p:par>
                            </p:childTnLst>
                          </p:cTn>
                        </p:par>
                        <p:par>
                          <p:cTn id="44" fill="hold">
                            <p:stCondLst>
                              <p:cond delay="3000"/>
                            </p:stCondLst>
                            <p:childTnLst>
                              <p:par>
                                <p:cTn id="45" presetID="42" presetClass="entr" presetSubtype="0" fill="hold" grpId="0" nodeType="afterEffect">
                                  <p:stCondLst>
                                    <p:cond delay="0"/>
                                  </p:stCondLst>
                                  <p:childTnLst>
                                    <p:set>
                                      <p:cBhvr>
                                        <p:cTn id="46" dur="1" fill="hold">
                                          <p:stCondLst>
                                            <p:cond delay="0"/>
                                          </p:stCondLst>
                                        </p:cTn>
                                        <p:tgtEl>
                                          <p:spTgt spid="130"/>
                                        </p:tgtEl>
                                        <p:attrNameLst>
                                          <p:attrName>style.visibility</p:attrName>
                                        </p:attrNameLst>
                                      </p:cBhvr>
                                      <p:to>
                                        <p:strVal val="visible"/>
                                      </p:to>
                                    </p:set>
                                    <p:animEffect transition="in" filter="fade">
                                      <p:cBhvr>
                                        <p:cTn id="47" dur="1000"/>
                                        <p:tgtEl>
                                          <p:spTgt spid="130"/>
                                        </p:tgtEl>
                                      </p:cBhvr>
                                    </p:animEffect>
                                    <p:anim calcmode="lin" valueType="num">
                                      <p:cBhvr>
                                        <p:cTn id="48" dur="1000" fill="hold"/>
                                        <p:tgtEl>
                                          <p:spTgt spid="130"/>
                                        </p:tgtEl>
                                        <p:attrNameLst>
                                          <p:attrName>ppt_x</p:attrName>
                                        </p:attrNameLst>
                                      </p:cBhvr>
                                      <p:tavLst>
                                        <p:tav tm="0">
                                          <p:val>
                                            <p:strVal val="#ppt_x"/>
                                          </p:val>
                                        </p:tav>
                                        <p:tav tm="100000">
                                          <p:val>
                                            <p:strVal val="#ppt_x"/>
                                          </p:val>
                                        </p:tav>
                                      </p:tavLst>
                                    </p:anim>
                                    <p:anim calcmode="lin" valueType="num">
                                      <p:cBhvr>
                                        <p:cTn id="49" dur="1000" fill="hold"/>
                                        <p:tgtEl>
                                          <p:spTgt spid="13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31"/>
                                        </p:tgtEl>
                                        <p:attrNameLst>
                                          <p:attrName>style.visibility</p:attrName>
                                        </p:attrNameLst>
                                      </p:cBhvr>
                                      <p:to>
                                        <p:strVal val="visible"/>
                                      </p:to>
                                    </p:set>
                                    <p:animEffect transition="in" filter="fade">
                                      <p:cBhvr>
                                        <p:cTn id="52" dur="1000"/>
                                        <p:tgtEl>
                                          <p:spTgt spid="131"/>
                                        </p:tgtEl>
                                      </p:cBhvr>
                                    </p:animEffect>
                                    <p:anim calcmode="lin" valueType="num">
                                      <p:cBhvr>
                                        <p:cTn id="53" dur="1000" fill="hold"/>
                                        <p:tgtEl>
                                          <p:spTgt spid="131"/>
                                        </p:tgtEl>
                                        <p:attrNameLst>
                                          <p:attrName>ppt_x</p:attrName>
                                        </p:attrNameLst>
                                      </p:cBhvr>
                                      <p:tavLst>
                                        <p:tav tm="0">
                                          <p:val>
                                            <p:strVal val="#ppt_x"/>
                                          </p:val>
                                        </p:tav>
                                        <p:tav tm="100000">
                                          <p:val>
                                            <p:strVal val="#ppt_x"/>
                                          </p:val>
                                        </p:tav>
                                      </p:tavLst>
                                    </p:anim>
                                    <p:anim calcmode="lin" valueType="num">
                                      <p:cBhvr>
                                        <p:cTn id="54" dur="1000" fill="hold"/>
                                        <p:tgtEl>
                                          <p:spTgt spid="13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1000"/>
                                        <p:tgtEl>
                                          <p:spTgt spid="17"/>
                                        </p:tgtEl>
                                      </p:cBhvr>
                                    </p:animEffect>
                                    <p:anim calcmode="lin" valueType="num">
                                      <p:cBhvr>
                                        <p:cTn id="58" dur="1000" fill="hold"/>
                                        <p:tgtEl>
                                          <p:spTgt spid="17"/>
                                        </p:tgtEl>
                                        <p:attrNameLst>
                                          <p:attrName>ppt_x</p:attrName>
                                        </p:attrNameLst>
                                      </p:cBhvr>
                                      <p:tavLst>
                                        <p:tav tm="0">
                                          <p:val>
                                            <p:strVal val="#ppt_x"/>
                                          </p:val>
                                        </p:tav>
                                        <p:tav tm="100000">
                                          <p:val>
                                            <p:strVal val="#ppt_x"/>
                                          </p:val>
                                        </p:tav>
                                      </p:tavLst>
                                    </p:anim>
                                    <p:anim calcmode="lin" valueType="num">
                                      <p:cBhvr>
                                        <p:cTn id="59" dur="1000" fill="hold"/>
                                        <p:tgtEl>
                                          <p:spTgt spid="1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1000"/>
                                        <p:tgtEl>
                                          <p:spTgt spid="18"/>
                                        </p:tgtEl>
                                      </p:cBhvr>
                                    </p:animEffect>
                                    <p:anim calcmode="lin" valueType="num">
                                      <p:cBhvr>
                                        <p:cTn id="63" dur="1000" fill="hold"/>
                                        <p:tgtEl>
                                          <p:spTgt spid="18"/>
                                        </p:tgtEl>
                                        <p:attrNameLst>
                                          <p:attrName>ppt_x</p:attrName>
                                        </p:attrNameLst>
                                      </p:cBhvr>
                                      <p:tavLst>
                                        <p:tav tm="0">
                                          <p:val>
                                            <p:strVal val="#ppt_x"/>
                                          </p:val>
                                        </p:tav>
                                        <p:tav tm="100000">
                                          <p:val>
                                            <p:strVal val="#ppt_x"/>
                                          </p:val>
                                        </p:tav>
                                      </p:tavLst>
                                    </p:anim>
                                    <p:anim calcmode="lin" valueType="num">
                                      <p:cBhvr>
                                        <p:cTn id="6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animBg="1"/>
      <p:bldP spid="119" grpId="0"/>
      <p:bldP spid="120" grpId="0"/>
      <p:bldP spid="121" grpId="0" animBg="1"/>
      <p:bldP spid="123" grpId="0" animBg="1"/>
      <p:bldP spid="125" grpId="0"/>
      <p:bldP spid="124" grpId="0" animBg="1"/>
      <p:bldP spid="130" grpId="0" animBg="1"/>
      <p:bldP spid="131"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21353" y="2718768"/>
            <a:ext cx="10438892" cy="1220185"/>
          </a:xfrm>
        </p:spPr>
        <p:txBody>
          <a:bodyPr/>
          <a:lstStyle/>
          <a:p>
            <a:r>
              <a:rPr lang="zh-CN" altLang="en-US" sz="8000" dirty="0"/>
              <a:t>选题背景与意义</a:t>
            </a:r>
          </a:p>
        </p:txBody>
      </p:sp>
      <p:pic>
        <p:nvPicPr>
          <p:cNvPr id="5" name="图片 4"/>
          <p:cNvPicPr>
            <a:picLocks noChangeAspect="1"/>
          </p:cNvPicPr>
          <p:nvPr/>
        </p:nvPicPr>
        <p:blipFill>
          <a:blip r:embed="rId2"/>
          <a:stretch>
            <a:fillRect/>
          </a:stretch>
        </p:blipFill>
        <p:spPr>
          <a:xfrm>
            <a:off x="623392" y="3573016"/>
            <a:ext cx="4316342" cy="1341236"/>
          </a:xfrm>
          <a:prstGeom prst="rect">
            <a:avLst/>
          </a:prstGeom>
        </p:spPr>
      </p:pic>
    </p:spTree>
    <p:extLst>
      <p:ext uri="{BB962C8B-B14F-4D97-AF65-F5344CB8AC3E}">
        <p14:creationId xmlns:p14="http://schemas.microsoft.com/office/powerpoint/2010/main" val="3700966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选题背景与意义</a:t>
            </a:r>
            <a:endParaRPr lang="zh-CN" altLang="en-US" dirty="0"/>
          </a:p>
        </p:txBody>
      </p:sp>
      <p:sp>
        <p:nvSpPr>
          <p:cNvPr id="3" name="Freeform 6"/>
          <p:cNvSpPr>
            <a:spLocks/>
          </p:cNvSpPr>
          <p:nvPr/>
        </p:nvSpPr>
        <p:spPr bwMode="auto">
          <a:xfrm>
            <a:off x="6259065" y="2371680"/>
            <a:ext cx="5525567" cy="2857520"/>
          </a:xfrm>
          <a:custGeom>
            <a:avLst/>
            <a:gdLst>
              <a:gd name="T0" fmla="*/ 2147483647 w 3017"/>
              <a:gd name="T1" fmla="*/ 0 h 3159"/>
              <a:gd name="T2" fmla="*/ 2147483647 w 3017"/>
              <a:gd name="T3" fmla="*/ 0 h 3159"/>
              <a:gd name="T4" fmla="*/ 0 w 3017"/>
              <a:gd name="T5" fmla="*/ 2147483647 h 3159"/>
              <a:gd name="T6" fmla="*/ 0 w 3017"/>
              <a:gd name="T7" fmla="*/ 2147483647 h 3159"/>
              <a:gd name="T8" fmla="*/ 2147483647 w 3017"/>
              <a:gd name="T9" fmla="*/ 2147483647 h 3159"/>
              <a:gd name="T10" fmla="*/ 2147483647 w 3017"/>
              <a:gd name="T11" fmla="*/ 2147483647 h 3159"/>
              <a:gd name="T12" fmla="*/ 0 60000 65536"/>
              <a:gd name="T13" fmla="*/ 0 60000 65536"/>
              <a:gd name="T14" fmla="*/ 0 60000 65536"/>
              <a:gd name="T15" fmla="*/ 0 60000 65536"/>
              <a:gd name="T16" fmla="*/ 0 60000 65536"/>
              <a:gd name="T17" fmla="*/ 0 60000 65536"/>
              <a:gd name="T18" fmla="*/ 0 w 3017"/>
              <a:gd name="T19" fmla="*/ 0 h 3159"/>
              <a:gd name="T20" fmla="*/ 3017 w 3017"/>
              <a:gd name="T21" fmla="*/ 3159 h 3159"/>
            </a:gdLst>
            <a:ahLst/>
            <a:cxnLst>
              <a:cxn ang="T12">
                <a:pos x="T0" y="T1"/>
              </a:cxn>
              <a:cxn ang="T13">
                <a:pos x="T2" y="T3"/>
              </a:cxn>
              <a:cxn ang="T14">
                <a:pos x="T4" y="T5"/>
              </a:cxn>
              <a:cxn ang="T15">
                <a:pos x="T6" y="T7"/>
              </a:cxn>
              <a:cxn ang="T16">
                <a:pos x="T8" y="T9"/>
              </a:cxn>
              <a:cxn ang="T17">
                <a:pos x="T10" y="T11"/>
              </a:cxn>
            </a:cxnLst>
            <a:rect l="T18" t="T19" r="T20" b="T21"/>
            <a:pathLst>
              <a:path w="3017" h="3159">
                <a:moveTo>
                  <a:pt x="2959" y="0"/>
                </a:moveTo>
                <a:lnTo>
                  <a:pt x="585" y="0"/>
                </a:lnTo>
                <a:lnTo>
                  <a:pt x="0" y="864"/>
                </a:lnTo>
                <a:lnTo>
                  <a:pt x="0" y="1303"/>
                </a:lnTo>
                <a:lnTo>
                  <a:pt x="594" y="3159"/>
                </a:lnTo>
                <a:lnTo>
                  <a:pt x="3017" y="3159"/>
                </a:lnTo>
              </a:path>
            </a:pathLst>
          </a:custGeom>
          <a:noFill/>
          <a:ln w="12700">
            <a:solidFill>
              <a:srgbClr val="4D4D4D"/>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 name="Freeform 6"/>
          <p:cNvSpPr>
            <a:spLocks/>
          </p:cNvSpPr>
          <p:nvPr/>
        </p:nvSpPr>
        <p:spPr bwMode="auto">
          <a:xfrm flipH="1">
            <a:off x="445465" y="2371680"/>
            <a:ext cx="5525567" cy="2857520"/>
          </a:xfrm>
          <a:custGeom>
            <a:avLst/>
            <a:gdLst>
              <a:gd name="T0" fmla="*/ 2147483647 w 3017"/>
              <a:gd name="T1" fmla="*/ 0 h 3159"/>
              <a:gd name="T2" fmla="*/ 2147483647 w 3017"/>
              <a:gd name="T3" fmla="*/ 0 h 3159"/>
              <a:gd name="T4" fmla="*/ 0 w 3017"/>
              <a:gd name="T5" fmla="*/ 2147483647 h 3159"/>
              <a:gd name="T6" fmla="*/ 0 w 3017"/>
              <a:gd name="T7" fmla="*/ 2147483647 h 3159"/>
              <a:gd name="T8" fmla="*/ 2147483647 w 3017"/>
              <a:gd name="T9" fmla="*/ 2147483647 h 3159"/>
              <a:gd name="T10" fmla="*/ 2147483647 w 3017"/>
              <a:gd name="T11" fmla="*/ 2147483647 h 3159"/>
              <a:gd name="T12" fmla="*/ 0 60000 65536"/>
              <a:gd name="T13" fmla="*/ 0 60000 65536"/>
              <a:gd name="T14" fmla="*/ 0 60000 65536"/>
              <a:gd name="T15" fmla="*/ 0 60000 65536"/>
              <a:gd name="T16" fmla="*/ 0 60000 65536"/>
              <a:gd name="T17" fmla="*/ 0 60000 65536"/>
              <a:gd name="T18" fmla="*/ 0 w 3017"/>
              <a:gd name="T19" fmla="*/ 0 h 3159"/>
              <a:gd name="T20" fmla="*/ 3017 w 3017"/>
              <a:gd name="T21" fmla="*/ 3159 h 3159"/>
            </a:gdLst>
            <a:ahLst/>
            <a:cxnLst>
              <a:cxn ang="T12">
                <a:pos x="T0" y="T1"/>
              </a:cxn>
              <a:cxn ang="T13">
                <a:pos x="T2" y="T3"/>
              </a:cxn>
              <a:cxn ang="T14">
                <a:pos x="T4" y="T5"/>
              </a:cxn>
              <a:cxn ang="T15">
                <a:pos x="T6" y="T7"/>
              </a:cxn>
              <a:cxn ang="T16">
                <a:pos x="T8" y="T9"/>
              </a:cxn>
              <a:cxn ang="T17">
                <a:pos x="T10" y="T11"/>
              </a:cxn>
            </a:cxnLst>
            <a:rect l="T18" t="T19" r="T20" b="T21"/>
            <a:pathLst>
              <a:path w="3017" h="3159">
                <a:moveTo>
                  <a:pt x="2959" y="0"/>
                </a:moveTo>
                <a:lnTo>
                  <a:pt x="585" y="0"/>
                </a:lnTo>
                <a:lnTo>
                  <a:pt x="0" y="864"/>
                </a:lnTo>
                <a:lnTo>
                  <a:pt x="0" y="1303"/>
                </a:lnTo>
                <a:lnTo>
                  <a:pt x="594" y="3159"/>
                </a:lnTo>
                <a:lnTo>
                  <a:pt x="3017" y="3159"/>
                </a:lnTo>
              </a:path>
            </a:pathLst>
          </a:custGeom>
          <a:noFill/>
          <a:ln w="12700">
            <a:solidFill>
              <a:srgbClr val="4D4D4D"/>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文本框 4"/>
          <p:cNvSpPr txBox="1"/>
          <p:nvPr/>
        </p:nvSpPr>
        <p:spPr>
          <a:xfrm>
            <a:off x="466507" y="1879422"/>
            <a:ext cx="1538089" cy="461665"/>
          </a:xfrm>
          <a:prstGeom prst="rect">
            <a:avLst/>
          </a:prstGeom>
          <a:noFill/>
        </p:spPr>
        <p:txBody>
          <a:bodyPr wrap="square" rtlCol="0">
            <a:spAutoFit/>
          </a:bodyPr>
          <a:lstStyle/>
          <a:p>
            <a:r>
              <a:rPr lang="zh-CN" altLang="en-US" sz="2400" b="1" dirty="0" smtClean="0">
                <a:solidFill>
                  <a:srgbClr val="16A287"/>
                </a:solidFill>
                <a:latin typeface="微软雅黑" panose="020B0503020204020204" pitchFamily="34" charset="-122"/>
                <a:ea typeface="微软雅黑" panose="020B0503020204020204" pitchFamily="34" charset="-122"/>
              </a:rPr>
              <a:t>选题背景</a:t>
            </a:r>
            <a:endParaRPr lang="zh-CN" altLang="en-US" sz="2400" b="1" dirty="0">
              <a:solidFill>
                <a:srgbClr val="16A287"/>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47192" y="2996952"/>
            <a:ext cx="4698223" cy="1726178"/>
          </a:xfrm>
          <a:prstGeom prst="rect">
            <a:avLst/>
          </a:prstGeom>
          <a:noFill/>
        </p:spPr>
        <p:txBody>
          <a:bodyPr wrap="square" rtlCol="0">
            <a:spAutoFit/>
          </a:bodyPr>
          <a:lstStyle/>
          <a:p>
            <a:pPr marL="285750" indent="-285750" algn="just">
              <a:lnSpc>
                <a:spcPct val="120000"/>
              </a:lnSpc>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口碑网是用户分享与评价事物的平台，类似的网站有大众点评、阿里的口碑网、百度的百度口碑等。但针对点大多是娱乐休闲、购物交易等。在学校或是教育机构领域，口碑网站仍存在空缺。</a:t>
            </a:r>
          </a:p>
        </p:txBody>
      </p:sp>
      <p:sp>
        <p:nvSpPr>
          <p:cNvPr id="7" name="文本框 6"/>
          <p:cNvSpPr txBox="1"/>
          <p:nvPr/>
        </p:nvSpPr>
        <p:spPr>
          <a:xfrm>
            <a:off x="10272413" y="1879422"/>
            <a:ext cx="1538089" cy="461665"/>
          </a:xfrm>
          <a:prstGeom prst="rect">
            <a:avLst/>
          </a:prstGeom>
          <a:noFill/>
        </p:spPr>
        <p:txBody>
          <a:bodyPr wrap="square" rtlCol="0">
            <a:spAutoFit/>
          </a:bodyPr>
          <a:lstStyle/>
          <a:p>
            <a:pPr algn="r"/>
            <a:r>
              <a:rPr lang="zh-CN" altLang="en-US" sz="2400" b="1" dirty="0" smtClean="0">
                <a:solidFill>
                  <a:srgbClr val="16A287"/>
                </a:solidFill>
                <a:latin typeface="微软雅黑" panose="020B0503020204020204" pitchFamily="34" charset="-122"/>
                <a:ea typeface="微软雅黑" panose="020B0503020204020204" pitchFamily="34" charset="-122"/>
              </a:rPr>
              <a:t>选题意义</a:t>
            </a:r>
            <a:endParaRPr lang="zh-CN" altLang="en-US" sz="2400" b="1" dirty="0">
              <a:solidFill>
                <a:srgbClr val="16A287"/>
              </a:solidFill>
              <a:latin typeface="微软雅黑" panose="020B0503020204020204" pitchFamily="34" charset="-122"/>
              <a:ea typeface="微软雅黑" panose="020B0503020204020204" pitchFamily="34" charset="-122"/>
            </a:endParaRPr>
          </a:p>
        </p:txBody>
      </p:sp>
      <p:sp>
        <p:nvSpPr>
          <p:cNvPr id="8" name="椭圆 7"/>
          <p:cNvSpPr/>
          <p:nvPr/>
        </p:nvSpPr>
        <p:spPr>
          <a:xfrm>
            <a:off x="5393624" y="2726624"/>
            <a:ext cx="1404752" cy="1404752"/>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latin typeface="微软雅黑" panose="020B0503020204020204" pitchFamily="34" charset="-122"/>
                <a:ea typeface="微软雅黑" panose="020B0503020204020204" pitchFamily="34" charset="-122"/>
              </a:rPr>
              <a:t>背景</a:t>
            </a:r>
            <a:r>
              <a:rPr lang="zh-CN" altLang="en-US" sz="2800" b="1" dirty="0" smtClean="0">
                <a:solidFill>
                  <a:schemeClr val="bg1"/>
                </a:solidFill>
                <a:latin typeface="微软雅黑" panose="020B0503020204020204" pitchFamily="34" charset="-122"/>
                <a:ea typeface="微软雅黑" panose="020B0503020204020204" pitchFamily="34" charset="-122"/>
              </a:rPr>
              <a:t>意义</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flipH="1">
            <a:off x="7086409" y="2844826"/>
            <a:ext cx="4698223" cy="2058577"/>
          </a:xfrm>
          <a:prstGeom prst="rect">
            <a:avLst/>
          </a:prstGeom>
          <a:noFill/>
        </p:spPr>
        <p:txBody>
          <a:bodyPr wrap="square" rtlCol="0">
            <a:spAutoFit/>
          </a:bodyPr>
          <a:lstStyle/>
          <a:p>
            <a:pPr marL="285750" indent="-285750" algn="just">
              <a:lnSpc>
                <a:spcPct val="120000"/>
              </a:lnSpc>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本系统针对学生与教育机构，搭建口碑平台。学校管理员在此可发布机构信息、宣传机构文化，并可回复用户提出的问题；普通用户在本网站可快速便捷的浏览各大学校与教育机构，还可对感兴趣的机构提问或评价。</a:t>
            </a:r>
          </a:p>
        </p:txBody>
      </p:sp>
    </p:spTree>
    <p:extLst>
      <p:ext uri="{BB962C8B-B14F-4D97-AF65-F5344CB8AC3E}">
        <p14:creationId xmlns:p14="http://schemas.microsoft.com/office/powerpoint/2010/main" val="3252136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21353" y="2718768"/>
            <a:ext cx="10438892" cy="1220185"/>
          </a:xfrm>
        </p:spPr>
        <p:txBody>
          <a:bodyPr/>
          <a:lstStyle/>
          <a:p>
            <a:r>
              <a:rPr lang="zh-CN" altLang="en-US" sz="8000" dirty="0" smtClean="0"/>
              <a:t>系统功能模块划分</a:t>
            </a:r>
            <a:endParaRPr lang="zh-CN" altLang="en-US" sz="8000" dirty="0"/>
          </a:p>
        </p:txBody>
      </p:sp>
      <p:pic>
        <p:nvPicPr>
          <p:cNvPr id="5" name="图片 4"/>
          <p:cNvPicPr>
            <a:picLocks noChangeAspect="1"/>
          </p:cNvPicPr>
          <p:nvPr/>
        </p:nvPicPr>
        <p:blipFill>
          <a:blip r:embed="rId2"/>
          <a:stretch>
            <a:fillRect/>
          </a:stretch>
        </p:blipFill>
        <p:spPr>
          <a:xfrm>
            <a:off x="623392" y="3573016"/>
            <a:ext cx="4316342" cy="1341236"/>
          </a:xfrm>
          <a:prstGeom prst="rect">
            <a:avLst/>
          </a:prstGeom>
        </p:spPr>
      </p:pic>
    </p:spTree>
    <p:extLst>
      <p:ext uri="{BB962C8B-B14F-4D97-AF65-F5344CB8AC3E}">
        <p14:creationId xmlns:p14="http://schemas.microsoft.com/office/powerpoint/2010/main" val="3818949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团队分工</a:t>
            </a:r>
            <a:endParaRPr lang="zh-CN" altLang="en-US" dirty="0"/>
          </a:p>
        </p:txBody>
      </p:sp>
      <p:sp>
        <p:nvSpPr>
          <p:cNvPr id="4" name="矩形 3"/>
          <p:cNvSpPr/>
          <p:nvPr/>
        </p:nvSpPr>
        <p:spPr>
          <a:xfrm>
            <a:off x="1636817" y="1899816"/>
            <a:ext cx="8612083" cy="3323987"/>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000" dirty="0" smtClean="0"/>
              <a:t>口碑子平台Ⅰ：评价模块、回复模块、机构报错模块、机构审核模块、个人设置模块</a:t>
            </a:r>
          </a:p>
          <a:p>
            <a:pPr marL="342900" indent="-342900">
              <a:lnSpc>
                <a:spcPct val="150000"/>
              </a:lnSpc>
              <a:buFont typeface="Wingdings" panose="05000000000000000000" pitchFamily="2" charset="2"/>
              <a:buChar char="l"/>
            </a:pPr>
            <a:r>
              <a:rPr lang="zh-CN" altLang="en-US" sz="2000" dirty="0" smtClean="0">
                <a:sym typeface="Arial" panose="020B0604020202020204" pitchFamily="34" charset="0"/>
              </a:rPr>
              <a:t>口碑子平台Ⅱ</a:t>
            </a:r>
            <a:r>
              <a:rPr lang="zh-CN" altLang="en-US" sz="2000" dirty="0" smtClean="0"/>
              <a:t>：机构管理模块、图片管理模块、机构认领模块、机构列表查询模块</a:t>
            </a:r>
            <a:r>
              <a:rPr lang="zh-CN" altLang="en-US" sz="2000" dirty="0" smtClean="0">
                <a:sym typeface="Arial" panose="020B0604020202020204" pitchFamily="34" charset="0"/>
              </a:rPr>
              <a:t>、机构设置模块</a:t>
            </a:r>
            <a:endParaRPr lang="zh-CN" altLang="en-US" sz="2000" dirty="0" smtClean="0"/>
          </a:p>
          <a:p>
            <a:pPr marL="342900" indent="-342900">
              <a:lnSpc>
                <a:spcPct val="150000"/>
              </a:lnSpc>
              <a:buFont typeface="Wingdings" panose="05000000000000000000" pitchFamily="2" charset="2"/>
              <a:buChar char="l"/>
            </a:pPr>
            <a:r>
              <a:rPr lang="zh-CN" altLang="en-US" sz="2000" dirty="0" smtClean="0">
                <a:sym typeface="Arial" panose="020B0604020202020204" pitchFamily="34" charset="0"/>
              </a:rPr>
              <a:t>口碑子平台Ⅲ</a:t>
            </a:r>
            <a:r>
              <a:rPr lang="zh-CN" altLang="en-US" sz="2000" dirty="0" smtClean="0"/>
              <a:t>：提问模块、注册登录模块、地图机构查询模块、访客模块、敏感词过滤、</a:t>
            </a:r>
            <a:r>
              <a:rPr lang="en-US" altLang="zh-CN" sz="2000" dirty="0" smtClean="0"/>
              <a:t>SEO</a:t>
            </a:r>
            <a:r>
              <a:rPr lang="zh-CN" altLang="en-US" sz="2000" dirty="0" smtClean="0"/>
              <a:t>管理</a:t>
            </a:r>
          </a:p>
          <a:p>
            <a:pPr marL="342900" indent="-342900">
              <a:lnSpc>
                <a:spcPct val="150000"/>
              </a:lnSpc>
              <a:buFont typeface="Wingdings" panose="05000000000000000000" pitchFamily="2" charset="2"/>
              <a:buChar char="l"/>
            </a:pPr>
            <a:endParaRPr lang="en-US" altLang="zh-CN" sz="2000" b="1" kern="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2706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573893" y="642501"/>
            <a:ext cx="4922206" cy="430679"/>
          </a:xfrm>
        </p:spPr>
        <p:txBody>
          <a:bodyPr/>
          <a:lstStyle/>
          <a:p>
            <a:r>
              <a:rPr lang="zh-CN" altLang="en-US" dirty="0"/>
              <a:t>功能设计</a:t>
            </a:r>
          </a:p>
        </p:txBody>
      </p:sp>
      <p:sp>
        <p:nvSpPr>
          <p:cNvPr id="4" name="文本占位符 3"/>
          <p:cNvSpPr>
            <a:spLocks noGrp="1"/>
          </p:cNvSpPr>
          <p:nvPr>
            <p:ph type="body" sz="quarter" idx="4294967295"/>
          </p:nvPr>
        </p:nvSpPr>
        <p:spPr>
          <a:xfrm>
            <a:off x="459593" y="99832"/>
            <a:ext cx="4628295" cy="430679"/>
          </a:xfrm>
        </p:spPr>
        <p:txBody>
          <a:bodyPr>
            <a:normAutofit fontScale="77500" lnSpcReduction="20000"/>
          </a:bodyPr>
          <a:lstStyle/>
          <a:p>
            <a:r>
              <a:rPr lang="zh-CN" altLang="en-US" dirty="0"/>
              <a:t>连通主义视域下的个人学习环境</a:t>
            </a:r>
          </a:p>
        </p:txBody>
      </p:sp>
      <p:sp>
        <p:nvSpPr>
          <p:cNvPr id="6" name="矩形 5"/>
          <p:cNvSpPr/>
          <p:nvPr/>
        </p:nvSpPr>
        <p:spPr>
          <a:xfrm>
            <a:off x="589110" y="1350963"/>
            <a:ext cx="4668748" cy="4247317"/>
          </a:xfrm>
          <a:prstGeom prst="rect">
            <a:avLst/>
          </a:prstGeom>
        </p:spPr>
        <p:txBody>
          <a:bodyPr wrap="square">
            <a:spAutoFit/>
          </a:bodyPr>
          <a:lstStyle/>
          <a:p>
            <a:pPr algn="just">
              <a:lnSpc>
                <a:spcPct val="150000"/>
              </a:lnSpc>
              <a:defRPr/>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易学习</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口碑子平台</a:t>
            </a:r>
            <a:r>
              <a:rPr lang="en-US" altLang="zh-CN" dirty="0" smtClean="0">
                <a:latin typeface="微软雅黑" panose="020B0503020204020204" pitchFamily="34" charset="-122"/>
                <a:ea typeface="微软雅黑" panose="020B0503020204020204" pitchFamily="34" charset="-122"/>
              </a:rPr>
              <a:t>》II</a:t>
            </a:r>
            <a:r>
              <a:rPr lang="zh-CN" altLang="en-US" dirty="0">
                <a:latin typeface="微软雅黑" panose="020B0503020204020204" pitchFamily="34" charset="-122"/>
                <a:ea typeface="微软雅黑" panose="020B0503020204020204" pitchFamily="34" charset="-122"/>
              </a:rPr>
              <a:t>主要涉及到项目中的机构模块、机构认领模块、相册模块的设计、开发</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机构模块</a:t>
            </a:r>
            <a:r>
              <a:rPr lang="zh-CN" altLang="en-US" dirty="0" smtClean="0">
                <a:latin typeface="微软雅黑" panose="020B0503020204020204" pitchFamily="34" charset="-122"/>
                <a:ea typeface="微软雅黑" panose="020B0503020204020204" pitchFamily="34" charset="-122"/>
              </a:rPr>
              <a:t>主要用于游客，个人用户和机构用户和运营人员访问查看机构信息以及管理机构信息。</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、机构认领模块</a:t>
            </a:r>
            <a:r>
              <a:rPr lang="zh-CN" altLang="en-US" dirty="0">
                <a:latin typeface="微软雅黑" panose="020B0503020204020204" pitchFamily="34" charset="-122"/>
                <a:ea typeface="微软雅黑" panose="020B0503020204020204" pitchFamily="34" charset="-122"/>
              </a:rPr>
              <a:t>主要</a:t>
            </a:r>
            <a:r>
              <a:rPr lang="zh-CN" altLang="en-US" dirty="0" smtClean="0">
                <a:latin typeface="微软雅黑" panose="020B0503020204020204" pitchFamily="34" charset="-122"/>
                <a:ea typeface="微软雅黑" panose="020B0503020204020204" pitchFamily="34" charset="-122"/>
              </a:rPr>
              <a:t>用于运营人员对于机构归属权</a:t>
            </a:r>
            <a:r>
              <a:rPr lang="zh-CN" altLang="en-US" dirty="0">
                <a:latin typeface="微软雅黑" panose="020B0503020204020204" pitchFamily="34" charset="-122"/>
                <a:ea typeface="微软雅黑" panose="020B0503020204020204" pitchFamily="34" charset="-122"/>
              </a:rPr>
              <a:t>的</a:t>
            </a:r>
            <a:r>
              <a:rPr lang="zh-CN" altLang="en-US" dirty="0" smtClean="0">
                <a:latin typeface="微软雅黑" panose="020B0503020204020204" pitchFamily="34" charset="-122"/>
                <a:ea typeface="微软雅黑" panose="020B0503020204020204" pitchFamily="34" charset="-122"/>
              </a:rPr>
              <a:t>管理，被</a:t>
            </a:r>
            <a:r>
              <a:rPr lang="zh-CN" altLang="en-US" dirty="0">
                <a:latin typeface="微软雅黑" panose="020B0503020204020204" pitchFamily="34" charset="-122"/>
                <a:ea typeface="微软雅黑" panose="020B0503020204020204" pitchFamily="34" charset="-122"/>
              </a:rPr>
              <a:t>认领的机构具有独立的负责人，</a:t>
            </a:r>
            <a:r>
              <a:rPr lang="zh-CN" altLang="en-US" dirty="0">
                <a:latin typeface="微软雅黑" panose="020B0503020204020204" pitchFamily="34" charset="-122"/>
                <a:ea typeface="微软雅黑" panose="020B0503020204020204" pitchFamily="34" charset="-122"/>
              </a:rPr>
              <a:t>保证机构的可靠性与安全性</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defRPr/>
            </a:pP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、相册模块主要用于展示机构面貌。</a:t>
            </a:r>
            <a:endParaRPr lang="zh-CN" altLang="en-US"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589110" y="1350963"/>
            <a:ext cx="4668748" cy="184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589110" y="5796250"/>
            <a:ext cx="4906989" cy="4387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5974071" y="1360201"/>
            <a:ext cx="5201929" cy="4650665"/>
          </a:xfrm>
          <a:prstGeom prst="rect">
            <a:avLst/>
          </a:prstGeom>
        </p:spPr>
      </p:pic>
    </p:spTree>
    <p:extLst>
      <p:ext uri="{BB962C8B-B14F-4D97-AF65-F5344CB8AC3E}">
        <p14:creationId xmlns:p14="http://schemas.microsoft.com/office/powerpoint/2010/main" val="4150878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573893" y="642501"/>
            <a:ext cx="4922206" cy="430679"/>
          </a:xfrm>
        </p:spPr>
        <p:txBody>
          <a:bodyPr/>
          <a:lstStyle/>
          <a:p>
            <a:r>
              <a:rPr lang="zh-CN" altLang="en-US" dirty="0" smtClean="0"/>
              <a:t>数据库设计</a:t>
            </a:r>
            <a:endParaRPr lang="zh-CN" altLang="en-US" dirty="0"/>
          </a:p>
        </p:txBody>
      </p:sp>
      <p:sp>
        <p:nvSpPr>
          <p:cNvPr id="4" name="文本占位符 3"/>
          <p:cNvSpPr>
            <a:spLocks noGrp="1"/>
          </p:cNvSpPr>
          <p:nvPr>
            <p:ph type="body" sz="quarter" idx="4294967295"/>
          </p:nvPr>
        </p:nvSpPr>
        <p:spPr>
          <a:xfrm>
            <a:off x="459593" y="99832"/>
            <a:ext cx="4628295" cy="430679"/>
          </a:xfrm>
        </p:spPr>
        <p:txBody>
          <a:bodyPr>
            <a:normAutofit fontScale="77500" lnSpcReduction="20000"/>
          </a:bodyPr>
          <a:lstStyle/>
          <a:p>
            <a:r>
              <a:rPr lang="zh-CN" altLang="en-US" dirty="0"/>
              <a:t>连通主义视域下的个人学习环境</a:t>
            </a:r>
          </a:p>
        </p:txBody>
      </p:sp>
      <p:sp>
        <p:nvSpPr>
          <p:cNvPr id="6" name="矩形 5"/>
          <p:cNvSpPr/>
          <p:nvPr/>
        </p:nvSpPr>
        <p:spPr>
          <a:xfrm>
            <a:off x="716052" y="1490663"/>
            <a:ext cx="4371836" cy="2120902"/>
          </a:xfrm>
          <a:prstGeom prst="rect">
            <a:avLst/>
          </a:prstGeom>
        </p:spPr>
        <p:txBody>
          <a:bodyPr wrap="square">
            <a:spAutoFit/>
          </a:bodyPr>
          <a:lstStyle/>
          <a:p>
            <a:pPr algn="just">
              <a:lnSpc>
                <a:spcPct val="150000"/>
              </a:lnSpc>
              <a:defRPr/>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根据易学习口碑子平台需求</a:t>
            </a:r>
            <a:r>
              <a:rPr lang="zh-CN" altLang="en-US" dirty="0">
                <a:latin typeface="微软雅黑" panose="020B0503020204020204" pitchFamily="34" charset="-122"/>
                <a:ea typeface="微软雅黑" panose="020B0503020204020204" pitchFamily="34" charset="-122"/>
              </a:rPr>
              <a:t>，共创建</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张表， </a:t>
            </a:r>
            <a:r>
              <a:rPr lang="zh-CN" altLang="en-US" dirty="0" smtClean="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张</a:t>
            </a:r>
            <a:r>
              <a:rPr lang="zh-CN" altLang="en-US" dirty="0" smtClean="0">
                <a:latin typeface="微软雅黑" panose="020B0503020204020204" pitchFamily="34" charset="-122"/>
                <a:ea typeface="微软雅黑" panose="020B0503020204020204" pitchFamily="34" charset="-122"/>
              </a:rPr>
              <a:t>用户表为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易学习</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平台的对接表。在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易学习</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口碑子平台</a:t>
            </a:r>
            <a:r>
              <a:rPr lang="en-US" altLang="zh-CN"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Ⅱ</a:t>
            </a:r>
            <a:r>
              <a:rPr lang="zh-CN" altLang="en-US" dirty="0" smtClean="0">
                <a:latin typeface="微软雅黑" panose="020B0503020204020204" pitchFamily="34" charset="-122"/>
                <a:ea typeface="微软雅黑" panose="020B0503020204020204" pitchFamily="34" charset="-122"/>
              </a:rPr>
              <a:t>负责的机构模块与相册模块中，</a:t>
            </a:r>
            <a:r>
              <a:rPr lang="zh-CN" altLang="en-US" dirty="0">
                <a:latin typeface="微软雅黑" panose="020B0503020204020204" pitchFamily="34" charset="-122"/>
                <a:ea typeface="微软雅黑" panose="020B0503020204020204" pitchFamily="34" charset="-122"/>
              </a:rPr>
              <a:t>主要涉及六张</a:t>
            </a:r>
            <a:r>
              <a:rPr lang="zh-CN" altLang="en-US" dirty="0" smtClean="0">
                <a:latin typeface="微软雅黑" panose="020B0503020204020204" pitchFamily="34" charset="-122"/>
                <a:ea typeface="微软雅黑" panose="020B0503020204020204" pitchFamily="34" charset="-122"/>
              </a:rPr>
              <a:t>表，各表功能如右图所示</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716052" y="1490663"/>
            <a:ext cx="4668748" cy="184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804952" y="5364450"/>
            <a:ext cx="4906989" cy="4387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aphicFrame>
        <p:nvGraphicFramePr>
          <p:cNvPr id="11" name="表格 10"/>
          <p:cNvGraphicFramePr>
            <a:graphicFrameLocks noGrp="1"/>
          </p:cNvGraphicFramePr>
          <p:nvPr>
            <p:extLst>
              <p:ext uri="{D42A27DB-BD31-4B8C-83A1-F6EECF244321}">
                <p14:modId xmlns:p14="http://schemas.microsoft.com/office/powerpoint/2010/main" val="1448536926"/>
              </p:ext>
            </p:extLst>
          </p:nvPr>
        </p:nvGraphicFramePr>
        <p:xfrm>
          <a:off x="6056630" y="1603088"/>
          <a:ext cx="5462270" cy="4102924"/>
        </p:xfrm>
        <a:graphic>
          <a:graphicData uri="http://schemas.openxmlformats.org/drawingml/2006/table">
            <a:tbl>
              <a:tblPr firstRow="1" firstCol="1" bandRow="1"/>
              <a:tblGrid>
                <a:gridCol w="2249639"/>
                <a:gridCol w="3212631"/>
              </a:tblGrid>
              <a:tr h="493444">
                <a:tc>
                  <a:txBody>
                    <a:bodyPr/>
                    <a:lstStyle/>
                    <a:p>
                      <a:pPr algn="l">
                        <a:lnSpc>
                          <a:spcPts val="1800"/>
                        </a:lnSpc>
                        <a:spcAft>
                          <a:spcPts val="0"/>
                        </a:spcAft>
                      </a:pPr>
                      <a:r>
                        <a:rPr lang="zh-CN" altLang="en-US" sz="1800" kern="0" dirty="0" smtClean="0">
                          <a:solidFill>
                            <a:srgbClr val="000000"/>
                          </a:solidFill>
                          <a:effectLst/>
                          <a:latin typeface="+mn-ea"/>
                          <a:ea typeface="+mn-ea"/>
                          <a:cs typeface="Times New Roman" panose="02020603050405020304" pitchFamily="18" charset="0"/>
                        </a:rPr>
                        <a:t>表名</a:t>
                      </a:r>
                      <a:endParaRPr lang="zh-CN" sz="18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800"/>
                        </a:lnSpc>
                        <a:spcAft>
                          <a:spcPts val="0"/>
                        </a:spcAft>
                      </a:pPr>
                      <a:r>
                        <a:rPr lang="zh-CN" altLang="en-US" sz="2000" kern="100" dirty="0" smtClean="0">
                          <a:effectLst/>
                          <a:latin typeface="Times New Roman" panose="02020603050405020304" pitchFamily="18" charset="0"/>
                          <a:ea typeface="宋体" panose="02010600030101010101" pitchFamily="2" charset="-122"/>
                          <a:cs typeface="Times New Roman" panose="02020603050405020304" pitchFamily="18" charset="0"/>
                        </a:rPr>
                        <a:t>功能</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444">
                <a:tc>
                  <a:txBody>
                    <a:bodyPr/>
                    <a:lstStyle/>
                    <a:p>
                      <a:pPr algn="l">
                        <a:lnSpc>
                          <a:spcPts val="1800"/>
                        </a:lnSpc>
                        <a:spcAft>
                          <a:spcPts val="0"/>
                        </a:spcAft>
                      </a:pPr>
                      <a:r>
                        <a:rPr lang="en-US" sz="1600" kern="100" dirty="0" smtClean="0">
                          <a:effectLst/>
                          <a:latin typeface="宋体" panose="02010600030101010101" pitchFamily="2" charset="-122"/>
                          <a:ea typeface="宋体" panose="02010600030101010101" pitchFamily="2" charset="-122"/>
                          <a:cs typeface="Times New Roman" panose="02020603050405020304" pitchFamily="18" charset="0"/>
                        </a:rPr>
                        <a:t>ES_INSTITUTION</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ts val="1800"/>
                        </a:lnSpc>
                        <a:spcAft>
                          <a:spcPts val="0"/>
                        </a:spcAft>
                      </a:pPr>
                      <a:r>
                        <a:rPr lang="zh-CN" altLang="en-US" sz="1600"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机构表：用于存储机构相关信息。</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444">
                <a:tc>
                  <a:txBody>
                    <a:bodyPr/>
                    <a:lstStyle/>
                    <a:p>
                      <a:pPr marL="0" marR="0" indent="0" algn="l" defTabSz="914400" rtl="0" eaLnBrk="1" fontAlgn="auto" latinLnBrk="0" hangingPunct="1">
                        <a:lnSpc>
                          <a:spcPts val="1800"/>
                        </a:lnSpc>
                        <a:spcBef>
                          <a:spcPts val="0"/>
                        </a:spcBef>
                        <a:spcAft>
                          <a:spcPts val="0"/>
                        </a:spcAft>
                        <a:buClrTx/>
                        <a:buSzTx/>
                        <a:buFontTx/>
                        <a:buNone/>
                        <a:tabLst/>
                        <a:defRPr/>
                      </a:pPr>
                      <a:r>
                        <a:rPr lang="en-US" altLang="zh-CN" sz="1600" kern="100" dirty="0" smtClean="0">
                          <a:solidFill>
                            <a:schemeClr val="tx1"/>
                          </a:solidFill>
                          <a:effectLst/>
                          <a:latin typeface="宋体" panose="02010600030101010101" pitchFamily="2" charset="-122"/>
                          <a:ea typeface="+mn-ea"/>
                          <a:cs typeface="Times New Roman" panose="02020603050405020304" pitchFamily="18" charset="0"/>
                        </a:rPr>
                        <a:t>ES_PICTURE</a:t>
                      </a:r>
                      <a:endParaRPr lang="zh-CN" altLang="zh-CN" sz="1600" kern="100" dirty="0" smtClean="0">
                        <a:solidFill>
                          <a:schemeClr val="tx1"/>
                        </a:solidFill>
                        <a:effectLst/>
                        <a:latin typeface="宋体" panose="02010600030101010101" pitchFamily="2" charset="-122"/>
                        <a:ea typeface="+mn-ea"/>
                        <a:cs typeface="Times New Roman" panose="02020603050405020304" pitchFamily="18" charset="0"/>
                      </a:endParaRPr>
                    </a:p>
                    <a:p>
                      <a:pPr algn="l">
                        <a:lnSpc>
                          <a:spcPts val="1800"/>
                        </a:lnSpc>
                        <a:spcAft>
                          <a:spcPts val="0"/>
                        </a:spcAft>
                      </a:pP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ts val="1800"/>
                        </a:lnSpc>
                        <a:spcBef>
                          <a:spcPts val="0"/>
                        </a:spcBef>
                        <a:spcAft>
                          <a:spcPts val="0"/>
                        </a:spcAft>
                        <a:buClrTx/>
                        <a:buSzTx/>
                        <a:buFontTx/>
                        <a:buNone/>
                        <a:tabLst/>
                        <a:defRPr/>
                      </a:pPr>
                      <a:r>
                        <a:rPr lang="zh-CN" altLang="en-US" sz="1600" kern="100" dirty="0" smtClean="0">
                          <a:solidFill>
                            <a:schemeClr val="tx1"/>
                          </a:solidFill>
                          <a:effectLst/>
                          <a:latin typeface="宋体" panose="02010600030101010101" pitchFamily="2" charset="-122"/>
                          <a:ea typeface="+mn-ea"/>
                          <a:cs typeface="Times New Roman" panose="02020603050405020304" pitchFamily="18" charset="0"/>
                        </a:rPr>
                        <a:t>图片表：机构相册，用户头像等。</a:t>
                      </a:r>
                      <a:endParaRPr lang="zh-CN" altLang="zh-CN" sz="1600" kern="100" dirty="0" smtClean="0">
                        <a:solidFill>
                          <a:schemeClr val="tx1"/>
                        </a:solidFill>
                        <a:effectLst/>
                        <a:latin typeface="宋体" panose="02010600030101010101" pitchFamily="2" charset="-122"/>
                        <a:ea typeface="+mn-ea"/>
                        <a:cs typeface="Times New Roman" panose="02020603050405020304" pitchFamily="18" charset="0"/>
                      </a:endParaRPr>
                    </a:p>
                    <a:p>
                      <a:pPr marL="0" algn="l" defTabSz="914400" rtl="0" eaLnBrk="1" latinLnBrk="0" hangingPunct="1">
                        <a:lnSpc>
                          <a:spcPts val="1800"/>
                        </a:lnSpc>
                        <a:spcAft>
                          <a:spcPts val="0"/>
                        </a:spcAft>
                      </a:pP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444">
                <a:tc>
                  <a:txBody>
                    <a:bodyPr/>
                    <a:lstStyle/>
                    <a:p>
                      <a:pPr marL="0" algn="l" defTabSz="914400" rtl="0" eaLnBrk="1" latinLnBrk="0" hangingPunct="1">
                        <a:lnSpc>
                          <a:spcPts val="1800"/>
                        </a:lnSpc>
                        <a:spcAft>
                          <a:spcPts val="0"/>
                        </a:spcAft>
                      </a:pPr>
                      <a:r>
                        <a:rPr lang="en-US" altLang="zh-CN" sz="1600"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ES_ADVERTISE</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ts val="1800"/>
                        </a:lnSpc>
                        <a:spcAft>
                          <a:spcPts val="0"/>
                        </a:spcAft>
                      </a:pPr>
                      <a:r>
                        <a:rPr lang="zh-CN" altLang="en-US" sz="1600"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广告位管理表：用于</a:t>
                      </a:r>
                      <a:r>
                        <a:rPr lang="zh-CN" altLang="en-US" sz="1600" kern="100" dirty="0" smtClean="0">
                          <a:solidFill>
                            <a:schemeClr val="tx1"/>
                          </a:solidFill>
                          <a:effectLst/>
                          <a:latin typeface="宋体" panose="02010600030101010101" pitchFamily="2" charset="-122"/>
                          <a:ea typeface="+mn-ea"/>
                          <a:cs typeface="Times New Roman" panose="02020603050405020304" pitchFamily="18" charset="0"/>
                        </a:rPr>
                        <a:t>首页焦点图、同类推览、你可能也关注、名校展览等广告信息</a:t>
                      </a:r>
                      <a:r>
                        <a:rPr lang="zh-CN" altLang="en-US" sz="1600" kern="100" dirty="0" smtClean="0">
                          <a:solidFill>
                            <a:schemeClr val="tx1"/>
                          </a:solidFill>
                          <a:effectLst/>
                          <a:latin typeface="宋体" panose="02010600030101010101" pitchFamily="2" charset="-122"/>
                          <a:ea typeface="+mn-ea"/>
                          <a:cs typeface="Times New Roman" panose="02020603050405020304" pitchFamily="18" charset="0"/>
                        </a:rPr>
                        <a:t>。</a:t>
                      </a:r>
                    </a:p>
                    <a:p>
                      <a:pPr marL="0" algn="l" defTabSz="914400" rtl="0" eaLnBrk="1" latinLnBrk="0" hangingPunct="1">
                        <a:lnSpc>
                          <a:spcPts val="1800"/>
                        </a:lnSpc>
                        <a:spcAft>
                          <a:spcPts val="0"/>
                        </a:spcAft>
                      </a:pP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8948">
                <a:tc>
                  <a:txBody>
                    <a:bodyPr/>
                    <a:lstStyle/>
                    <a:p>
                      <a:pPr marL="0" algn="l" defTabSz="914400" rtl="0" eaLnBrk="1" latinLnBrk="0" hangingPunct="1">
                        <a:lnSpc>
                          <a:spcPts val="1800"/>
                        </a:lnSpc>
                        <a:spcAft>
                          <a:spcPts val="0"/>
                        </a:spcAft>
                      </a:pPr>
                      <a:r>
                        <a:rPr lang="en-US" altLang="zh-CN" sz="1600"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ES_CHECKCONTENT</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ts val="1800"/>
                        </a:lnSpc>
                        <a:spcAft>
                          <a:spcPts val="0"/>
                        </a:spcAft>
                      </a:pPr>
                      <a:r>
                        <a:rPr lang="zh-CN" altLang="en-US" sz="1600"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审核表：包括机构审核与图片审核。</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444">
                <a:tc>
                  <a:txBody>
                    <a:bodyPr/>
                    <a:lstStyle/>
                    <a:p>
                      <a:pPr marL="0" algn="l" defTabSz="914400" rtl="0" eaLnBrk="1" latinLnBrk="0" hangingPunct="1">
                        <a:lnSpc>
                          <a:spcPts val="1800"/>
                        </a:lnSpc>
                        <a:spcAft>
                          <a:spcPts val="0"/>
                        </a:spcAft>
                      </a:pPr>
                      <a:r>
                        <a:rPr lang="en-US" altLang="zh-CN" sz="1600"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ES_ FAVORITE</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ts val="1800"/>
                        </a:lnSpc>
                        <a:spcAft>
                          <a:spcPts val="0"/>
                        </a:spcAft>
                      </a:pPr>
                      <a:r>
                        <a:rPr lang="zh-CN" altLang="en-US" sz="1600"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收藏表：用户收藏机构。</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444">
                <a:tc>
                  <a:txBody>
                    <a:bodyPr/>
                    <a:lstStyle/>
                    <a:p>
                      <a:pPr marL="0" algn="l" defTabSz="914400" rtl="0" eaLnBrk="1" latinLnBrk="0" hangingPunct="1">
                        <a:lnSpc>
                          <a:spcPts val="1800"/>
                        </a:lnSpc>
                        <a:spcAft>
                          <a:spcPts val="0"/>
                        </a:spcAft>
                      </a:pPr>
                      <a:r>
                        <a:rPr lang="en-US" altLang="zh-CN" sz="1600"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ES_FOOTMARK</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ts val="1800"/>
                        </a:lnSpc>
                        <a:spcAft>
                          <a:spcPts val="0"/>
                        </a:spcAft>
                      </a:pPr>
                      <a:r>
                        <a:rPr lang="zh-CN" altLang="en-US" sz="1600"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我的足迹表：存储用户访问机构的信息。</a:t>
                      </a:r>
                      <a:endParaRPr lang="en-US" altLang="zh-CN" sz="1600"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algn="l" defTabSz="914400" rtl="0" eaLnBrk="1" latinLnBrk="0" hangingPunct="1">
                        <a:lnSpc>
                          <a:spcPts val="1800"/>
                        </a:lnSpc>
                        <a:spcAft>
                          <a:spcPts val="0"/>
                        </a:spcAft>
                      </a:pP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16716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21353" y="2718768"/>
            <a:ext cx="10438892" cy="1220185"/>
          </a:xfrm>
        </p:spPr>
        <p:txBody>
          <a:bodyPr/>
          <a:lstStyle/>
          <a:p>
            <a:r>
              <a:rPr lang="zh-CN" altLang="en-US" sz="8000" dirty="0" smtClean="0"/>
              <a:t>详细设计与系统实现</a:t>
            </a:r>
            <a:endParaRPr lang="zh-CN" altLang="en-US" sz="8000" dirty="0"/>
          </a:p>
        </p:txBody>
      </p:sp>
      <p:pic>
        <p:nvPicPr>
          <p:cNvPr id="5" name="图片 4"/>
          <p:cNvPicPr>
            <a:picLocks noChangeAspect="1"/>
          </p:cNvPicPr>
          <p:nvPr/>
        </p:nvPicPr>
        <p:blipFill>
          <a:blip r:embed="rId2"/>
          <a:stretch>
            <a:fillRect/>
          </a:stretch>
        </p:blipFill>
        <p:spPr>
          <a:xfrm>
            <a:off x="623392" y="3573016"/>
            <a:ext cx="4316342" cy="1341236"/>
          </a:xfrm>
          <a:prstGeom prst="rect">
            <a:avLst/>
          </a:prstGeom>
        </p:spPr>
      </p:pic>
    </p:spTree>
    <p:extLst>
      <p:ext uri="{BB962C8B-B14F-4D97-AF65-F5344CB8AC3E}">
        <p14:creationId xmlns:p14="http://schemas.microsoft.com/office/powerpoint/2010/main" val="2713201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1245</Words>
  <Application>Microsoft Office PowerPoint</Application>
  <PresentationFormat>宽屏</PresentationFormat>
  <Paragraphs>95</Paragraphs>
  <Slides>19</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chenbin</dc:creator>
  <cp:lastModifiedBy>chenbin</cp:lastModifiedBy>
  <cp:revision>67</cp:revision>
  <dcterms:created xsi:type="dcterms:W3CDTF">2016-06-13T15:06:40Z</dcterms:created>
  <dcterms:modified xsi:type="dcterms:W3CDTF">2016-06-13T17:38:55Z</dcterms:modified>
</cp:coreProperties>
</file>