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85B5-6DA5-44B9-9F9D-5956F32CD963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EA579-D67F-40A5-8BC2-42906035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3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9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4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9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3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9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 userDrawn="1"/>
        </p:nvSpPr>
        <p:spPr>
          <a:xfrm>
            <a:off x="0" y="0"/>
            <a:ext cx="12192000" cy="793205"/>
          </a:xfrm>
          <a:prstGeom prst="rect">
            <a:avLst/>
          </a:prstGeom>
          <a:solidFill>
            <a:srgbClr val="2B3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 userDrawn="1"/>
        </p:nvSpPr>
        <p:spPr>
          <a:xfrm>
            <a:off x="8853715" y="110370"/>
            <a:ext cx="3058419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计算机科学与技术专业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 userDrawn="1"/>
        </p:nvSpPr>
        <p:spPr>
          <a:xfrm>
            <a:off x="2" y="6427427"/>
            <a:ext cx="12192000" cy="430573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2016.06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5" y="50235"/>
            <a:ext cx="2638616" cy="6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7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90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6178121" y="1446415"/>
            <a:ext cx="7077912" cy="5411585"/>
            <a:chOff x="9770926" y="2645826"/>
            <a:chExt cx="1663328" cy="1271737"/>
          </a:xfrm>
          <a:solidFill>
            <a:srgbClr val="16A287">
              <a:alpha val="24000"/>
            </a:srgbClr>
          </a:solidFill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70926" y="3425278"/>
              <a:ext cx="361755" cy="484826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>
              <a:off x="10662261" y="2780086"/>
              <a:ext cx="771993" cy="1130018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9871621" y="2645826"/>
              <a:ext cx="809287" cy="1271737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0" y="2475412"/>
            <a:ext cx="658813" cy="195589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11"/>
          <p:cNvSpPr>
            <a:spLocks noGrp="1"/>
          </p:cNvSpPr>
          <p:nvPr>
            <p:ph sz="quarter" idx="10"/>
          </p:nvPr>
        </p:nvSpPr>
        <p:spPr>
          <a:xfrm>
            <a:off x="921353" y="2718769"/>
            <a:ext cx="10438892" cy="9388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66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11"/>
          <p:cNvSpPr>
            <a:spLocks noGrp="1"/>
          </p:cNvSpPr>
          <p:nvPr>
            <p:ph sz="quarter" idx="11"/>
          </p:nvPr>
        </p:nvSpPr>
        <p:spPr>
          <a:xfrm>
            <a:off x="921353" y="3763618"/>
            <a:ext cx="10528525" cy="4903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3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9161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48640"/>
            <a:ext cx="1219200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-19645"/>
            <a:ext cx="12192000" cy="59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20790" y="133582"/>
            <a:ext cx="144544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选题背景与意义</a:t>
            </a:r>
            <a:endPara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336425" y="188809"/>
            <a:ext cx="877268" cy="347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45949" y="162563"/>
            <a:ext cx="881659" cy="37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系统设计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63083" y="133582"/>
            <a:ext cx="113987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详细设计与系统实现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238432" y="133582"/>
            <a:ext cx="127385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总结与展望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6616675" y="0"/>
            <a:ext cx="266008" cy="229317"/>
          </a:xfrm>
          <a:custGeom>
            <a:avLst/>
            <a:gdLst>
              <a:gd name="connsiteX0" fmla="*/ 0 w 266008"/>
              <a:gd name="connsiteY0" fmla="*/ 0 h 229317"/>
              <a:gd name="connsiteX1" fmla="*/ 266008 w 266008"/>
              <a:gd name="connsiteY1" fmla="*/ 0 h 229317"/>
              <a:gd name="connsiteX2" fmla="*/ 133004 w 266008"/>
              <a:gd name="connsiteY2" fmla="*/ 229317 h 229317"/>
              <a:gd name="connsiteX3" fmla="*/ 0 w 266008"/>
              <a:gd name="connsiteY3" fmla="*/ 0 h 2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8" h="229317">
                <a:moveTo>
                  <a:pt x="0" y="0"/>
                </a:moveTo>
                <a:lnTo>
                  <a:pt x="266008" y="0"/>
                </a:lnTo>
                <a:lnTo>
                  <a:pt x="133004" y="229317"/>
                </a:lnTo>
                <a:lnTo>
                  <a:pt x="0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89341"/>
            <a:ext cx="12192000" cy="49045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11251" y="6465073"/>
            <a:ext cx="383537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7202" y="718050"/>
            <a:ext cx="380741" cy="322530"/>
            <a:chOff x="5790315" y="2761153"/>
            <a:chExt cx="1650625" cy="1262026"/>
          </a:xfrm>
          <a:solidFill>
            <a:srgbClr val="16A287"/>
          </a:solidFill>
        </p:grpSpPr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5790315" y="3534653"/>
              <a:ext cx="358992" cy="481124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6674843" y="2894387"/>
              <a:ext cx="766097" cy="1121389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5890241" y="2761153"/>
              <a:ext cx="803107" cy="1262026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655541" y="680601"/>
            <a:ext cx="3886387" cy="430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93" y="6371284"/>
            <a:ext cx="1853896" cy="4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682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48640"/>
            <a:ext cx="1219200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59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807034" y="133582"/>
            <a:ext cx="139069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选题背景与意义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233205" y="175685"/>
            <a:ext cx="912743" cy="36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45949" y="162563"/>
            <a:ext cx="881659" cy="37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系统设计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63083" y="133582"/>
            <a:ext cx="113987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详细设计与系统实现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238432" y="133582"/>
            <a:ext cx="127385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总结与展望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7538836" y="0"/>
            <a:ext cx="266008" cy="229317"/>
          </a:xfrm>
          <a:custGeom>
            <a:avLst/>
            <a:gdLst>
              <a:gd name="connsiteX0" fmla="*/ 0 w 266008"/>
              <a:gd name="connsiteY0" fmla="*/ 0 h 229317"/>
              <a:gd name="connsiteX1" fmla="*/ 266008 w 266008"/>
              <a:gd name="connsiteY1" fmla="*/ 0 h 229317"/>
              <a:gd name="connsiteX2" fmla="*/ 133004 w 266008"/>
              <a:gd name="connsiteY2" fmla="*/ 229317 h 229317"/>
              <a:gd name="connsiteX3" fmla="*/ 0 w 266008"/>
              <a:gd name="connsiteY3" fmla="*/ 0 h 2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8" h="229317">
                <a:moveTo>
                  <a:pt x="0" y="0"/>
                </a:moveTo>
                <a:lnTo>
                  <a:pt x="266008" y="0"/>
                </a:lnTo>
                <a:lnTo>
                  <a:pt x="133004" y="229317"/>
                </a:lnTo>
                <a:lnTo>
                  <a:pt x="0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67549"/>
            <a:ext cx="12192000" cy="49045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17202" y="6465201"/>
            <a:ext cx="383537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7202" y="718050"/>
            <a:ext cx="380741" cy="322530"/>
            <a:chOff x="5790315" y="2761153"/>
            <a:chExt cx="1650625" cy="1262026"/>
          </a:xfrm>
          <a:solidFill>
            <a:srgbClr val="16A287"/>
          </a:solidFill>
        </p:grpSpPr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5790315" y="3534653"/>
              <a:ext cx="358992" cy="481124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6674843" y="2894387"/>
              <a:ext cx="766097" cy="1121389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5890241" y="2761153"/>
              <a:ext cx="803107" cy="1262026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655541" y="680601"/>
            <a:ext cx="3886387" cy="430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09" y="6404849"/>
            <a:ext cx="1615045" cy="4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8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48640"/>
            <a:ext cx="1219200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-27307"/>
            <a:ext cx="12192000" cy="59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937662" y="133582"/>
            <a:ext cx="1260068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选题背景与意义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233205" y="175685"/>
            <a:ext cx="912743" cy="36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45949" y="162562"/>
            <a:ext cx="917134" cy="403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系统设计</a:t>
            </a:r>
            <a:endPara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63083" y="133582"/>
            <a:ext cx="113987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详细设计与系统实现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238432" y="133582"/>
            <a:ext cx="127385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总结与展望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8471512" y="0"/>
            <a:ext cx="266008" cy="229317"/>
          </a:xfrm>
          <a:custGeom>
            <a:avLst/>
            <a:gdLst>
              <a:gd name="connsiteX0" fmla="*/ 0 w 266008"/>
              <a:gd name="connsiteY0" fmla="*/ 0 h 229317"/>
              <a:gd name="connsiteX1" fmla="*/ 266008 w 266008"/>
              <a:gd name="connsiteY1" fmla="*/ 0 h 229317"/>
              <a:gd name="connsiteX2" fmla="*/ 133004 w 266008"/>
              <a:gd name="connsiteY2" fmla="*/ 229317 h 229317"/>
              <a:gd name="connsiteX3" fmla="*/ 0 w 266008"/>
              <a:gd name="connsiteY3" fmla="*/ 0 h 2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8" h="229317">
                <a:moveTo>
                  <a:pt x="0" y="0"/>
                </a:moveTo>
                <a:lnTo>
                  <a:pt x="266008" y="0"/>
                </a:lnTo>
                <a:lnTo>
                  <a:pt x="133004" y="229317"/>
                </a:lnTo>
                <a:lnTo>
                  <a:pt x="0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67549"/>
            <a:ext cx="12192000" cy="49045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11251" y="6465073"/>
            <a:ext cx="383537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495201" y="632558"/>
            <a:ext cx="3886387" cy="430679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buFontTx/>
              <a:buNone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55" name="组合 54"/>
          <p:cNvGrpSpPr/>
          <p:nvPr userDrawn="1"/>
        </p:nvGrpSpPr>
        <p:grpSpPr>
          <a:xfrm>
            <a:off x="165682" y="676376"/>
            <a:ext cx="380741" cy="322530"/>
            <a:chOff x="5790315" y="2761153"/>
            <a:chExt cx="1650625" cy="1262026"/>
          </a:xfrm>
          <a:solidFill>
            <a:srgbClr val="16A287"/>
          </a:solidFill>
        </p:grpSpPr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5790315" y="3534653"/>
              <a:ext cx="358992" cy="481124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6674843" y="2894387"/>
              <a:ext cx="766097" cy="1121389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5890241" y="2761153"/>
              <a:ext cx="803107" cy="1262026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09" y="6404849"/>
            <a:ext cx="1615045" cy="4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96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48640"/>
            <a:ext cx="1219200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-12906"/>
            <a:ext cx="12192000" cy="59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94699" y="142762"/>
            <a:ext cx="1267321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选题背景与意义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363321" y="187725"/>
            <a:ext cx="912743" cy="36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45949" y="162562"/>
            <a:ext cx="917134" cy="403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系统设计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18210" y="168884"/>
            <a:ext cx="125161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详细设计与系统实现</a:t>
            </a:r>
            <a:endPara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238432" y="133582"/>
            <a:ext cx="127385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总结与展望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9496893" y="0"/>
            <a:ext cx="266008" cy="229317"/>
          </a:xfrm>
          <a:custGeom>
            <a:avLst/>
            <a:gdLst>
              <a:gd name="connsiteX0" fmla="*/ 0 w 266008"/>
              <a:gd name="connsiteY0" fmla="*/ 0 h 229317"/>
              <a:gd name="connsiteX1" fmla="*/ 266008 w 266008"/>
              <a:gd name="connsiteY1" fmla="*/ 0 h 229317"/>
              <a:gd name="connsiteX2" fmla="*/ 133004 w 266008"/>
              <a:gd name="connsiteY2" fmla="*/ 229317 h 229317"/>
              <a:gd name="connsiteX3" fmla="*/ 0 w 266008"/>
              <a:gd name="connsiteY3" fmla="*/ 0 h 2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8" h="229317">
                <a:moveTo>
                  <a:pt x="0" y="0"/>
                </a:moveTo>
                <a:lnTo>
                  <a:pt x="266008" y="0"/>
                </a:lnTo>
                <a:lnTo>
                  <a:pt x="133004" y="229317"/>
                </a:lnTo>
                <a:lnTo>
                  <a:pt x="0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67549"/>
            <a:ext cx="12192000" cy="49045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11251" y="6465073"/>
            <a:ext cx="383537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17202" y="718050"/>
            <a:ext cx="380741" cy="322530"/>
            <a:chOff x="5790315" y="2761153"/>
            <a:chExt cx="1650625" cy="1262026"/>
          </a:xfrm>
          <a:solidFill>
            <a:srgbClr val="16A287"/>
          </a:solidFill>
        </p:grpSpPr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5790315" y="3534653"/>
              <a:ext cx="358992" cy="481124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42"/>
            <p:cNvSpPr>
              <a:spLocks/>
            </p:cNvSpPr>
            <p:nvPr/>
          </p:nvSpPr>
          <p:spPr bwMode="auto">
            <a:xfrm>
              <a:off x="6674843" y="2894387"/>
              <a:ext cx="766097" cy="1121389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43"/>
            <p:cNvSpPr>
              <a:spLocks/>
            </p:cNvSpPr>
            <p:nvPr/>
          </p:nvSpPr>
          <p:spPr bwMode="auto">
            <a:xfrm>
              <a:off x="5890241" y="2761153"/>
              <a:ext cx="803107" cy="1262026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655541" y="680601"/>
            <a:ext cx="3886387" cy="430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823" y="6427536"/>
            <a:ext cx="1615045" cy="4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890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48640"/>
            <a:ext cx="1219200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59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890161" y="133582"/>
            <a:ext cx="130756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选题背景与意义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233205" y="175685"/>
            <a:ext cx="912743" cy="36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45949" y="162562"/>
            <a:ext cx="917134" cy="403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系统设计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04091" y="133582"/>
            <a:ext cx="125161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详细设计与系统实现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238432" y="133582"/>
            <a:ext cx="147419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总结与展望</a:t>
            </a:r>
            <a:endPara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10842524" y="0"/>
            <a:ext cx="266008" cy="229317"/>
          </a:xfrm>
          <a:custGeom>
            <a:avLst/>
            <a:gdLst>
              <a:gd name="connsiteX0" fmla="*/ 0 w 266008"/>
              <a:gd name="connsiteY0" fmla="*/ 0 h 229317"/>
              <a:gd name="connsiteX1" fmla="*/ 266008 w 266008"/>
              <a:gd name="connsiteY1" fmla="*/ 0 h 229317"/>
              <a:gd name="connsiteX2" fmla="*/ 133004 w 266008"/>
              <a:gd name="connsiteY2" fmla="*/ 229317 h 229317"/>
              <a:gd name="connsiteX3" fmla="*/ 0 w 266008"/>
              <a:gd name="connsiteY3" fmla="*/ 0 h 2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8" h="229317">
                <a:moveTo>
                  <a:pt x="0" y="0"/>
                </a:moveTo>
                <a:lnTo>
                  <a:pt x="266008" y="0"/>
                </a:lnTo>
                <a:lnTo>
                  <a:pt x="133004" y="229317"/>
                </a:lnTo>
                <a:lnTo>
                  <a:pt x="0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67549"/>
            <a:ext cx="12192000" cy="49045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11251" y="6465073"/>
            <a:ext cx="383537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17202" y="718050"/>
            <a:ext cx="380741" cy="322530"/>
            <a:chOff x="5790315" y="2761153"/>
            <a:chExt cx="1650625" cy="1262026"/>
          </a:xfrm>
          <a:solidFill>
            <a:srgbClr val="16A287"/>
          </a:solidFill>
        </p:grpSpPr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5790315" y="3534653"/>
              <a:ext cx="358992" cy="481124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42"/>
            <p:cNvSpPr>
              <a:spLocks/>
            </p:cNvSpPr>
            <p:nvPr/>
          </p:nvSpPr>
          <p:spPr bwMode="auto">
            <a:xfrm>
              <a:off x="6674843" y="2894387"/>
              <a:ext cx="766097" cy="1121389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43"/>
            <p:cNvSpPr>
              <a:spLocks/>
            </p:cNvSpPr>
            <p:nvPr/>
          </p:nvSpPr>
          <p:spPr bwMode="auto">
            <a:xfrm>
              <a:off x="5890241" y="2761153"/>
              <a:ext cx="803107" cy="1262026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655541" y="680601"/>
            <a:ext cx="3886387" cy="430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09" y="6404721"/>
            <a:ext cx="1615045" cy="4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07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2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0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0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2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5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5D41-88EB-4508-96F2-B2482E02FBD1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1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2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47456" y="2049571"/>
            <a:ext cx="9297092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8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48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48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4800" b="1" dirty="0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1087" y="4030018"/>
            <a:ext cx="3686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08123315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：周勇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1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21353" y="2718768"/>
            <a:ext cx="10438892" cy="1220185"/>
          </a:xfrm>
        </p:spPr>
        <p:txBody>
          <a:bodyPr/>
          <a:lstStyle/>
          <a:p>
            <a:r>
              <a:rPr lang="zh-CN" altLang="en-US" sz="8000" dirty="0"/>
              <a:t>系统设计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573016"/>
            <a:ext cx="431634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73893" y="642501"/>
            <a:ext cx="4922206" cy="430679"/>
          </a:xfrm>
        </p:spPr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59593" y="99832"/>
            <a:ext cx="4628295" cy="43067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连通主义视域下的个人学习环境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05463" y="1490663"/>
          <a:ext cx="5532437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6791442" imgH="5753094" progId="Visio.Drawing.15">
                  <p:embed/>
                </p:oleObj>
              </mc:Choice>
              <mc:Fallback>
                <p:oleObj name="Visio" r:id="rId4" imgW="6791442" imgH="575309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1490663"/>
                        <a:ext cx="5532437" cy="446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16052" y="1490663"/>
            <a:ext cx="43718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主要涉及到项目中的两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个模块，前台展示模块和后台管理模块。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、前台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展示模块主要用于游客，个人用户和机构用户访问查看机构信息以及管理机构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、后台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管理模块主要用于易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的运营人员进行机构的管理与审核，保证机构的可靠性与安全性。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16052" y="1490663"/>
            <a:ext cx="4668748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16052" y="5935950"/>
            <a:ext cx="4906989" cy="438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73893" y="642501"/>
            <a:ext cx="4922206" cy="430679"/>
          </a:xfrm>
        </p:spPr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59593" y="99832"/>
            <a:ext cx="4628295" cy="43067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连通主义视域下的个人学习环境</a:t>
            </a:r>
          </a:p>
        </p:txBody>
      </p:sp>
      <p:sp>
        <p:nvSpPr>
          <p:cNvPr id="6" name="矩形 5"/>
          <p:cNvSpPr/>
          <p:nvPr/>
        </p:nvSpPr>
        <p:spPr>
          <a:xfrm>
            <a:off x="716052" y="1490663"/>
            <a:ext cx="43718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根据易学习口碑子平台需求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张表，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用户表为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平台的对接表。在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负责的机构模块与相册模块中，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主要涉及六张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表，各表功能如右图所示：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16052" y="1490663"/>
            <a:ext cx="4668748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04952" y="5364450"/>
            <a:ext cx="4906989" cy="438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056630" y="1603088"/>
          <a:ext cx="5462270" cy="4102924"/>
        </p:xfrm>
        <a:graphic>
          <a:graphicData uri="http://schemas.openxmlformats.org/drawingml/2006/table">
            <a:tbl>
              <a:tblPr firstRow="1" firstCol="1" bandRow="1"/>
              <a:tblGrid>
                <a:gridCol w="2249639"/>
                <a:gridCol w="3212631"/>
              </a:tblGrid>
              <a:tr h="49344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表名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4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ES_INSTITUTION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机构表：用于存储机构相关信息。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ES_ADVERTISE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广告位管理表：用于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首页焦点图、同类推览、你可能也关注、名校展览等广告信息。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ES_CHECKCONTENT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审核表：包括机构审核与图片审核。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 FAVORITE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收藏表：用户收藏机构。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ES_FOOTMARK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我的足迹表：存储用户访问机构的信息。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ES_PICTURE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图片表：机构相册。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7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21353" y="2718768"/>
            <a:ext cx="10438892" cy="1220185"/>
          </a:xfrm>
        </p:spPr>
        <p:txBody>
          <a:bodyPr/>
          <a:lstStyle/>
          <a:p>
            <a:r>
              <a:rPr lang="zh-CN" altLang="en-US" sz="8000" dirty="0" smtClean="0"/>
              <a:t>详细设计与系统实现</a:t>
            </a:r>
            <a:endParaRPr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573016"/>
            <a:ext cx="431634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后台管理模块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052" y="1490663"/>
            <a:ext cx="39829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易学习口碑平台运营人员对机构的管理列表。主要功能包括：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、新增机构。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、机构评价。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、机构相册。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、机构审核设置。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、冻结解冻机构。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、删除机构。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、搜索筛选机构功能。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16052" y="1490663"/>
            <a:ext cx="4071848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4160748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88" y="1499901"/>
            <a:ext cx="6850163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后台管理模块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052" y="1490663"/>
            <a:ext cx="39829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易学习口碑平台后台相册管理列表。主要功能包括：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、上传图片。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、通过查询机构名称，可以过滤到某一机构的相册列表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、修改图片标题，描述等信息。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、审核图片信息。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、设置机构封面。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16052" y="1490663"/>
            <a:ext cx="4071848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4160748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490663"/>
            <a:ext cx="6642100" cy="43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前台展示模块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052" y="1490663"/>
            <a:ext cx="398294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口碑平台网站首页及相应功能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模块。主要模块包括：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。支持搜索功能。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、首页焦点图。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、名校展览：广告位展示。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、最近热评：展示最近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天热评最多的机构。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、机构评价。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16052" y="1490663"/>
            <a:ext cx="4071848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4160748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:\Users\chen\Desktop\test_小乐图客_截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1" y="1385470"/>
            <a:ext cx="6502399" cy="4888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7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前台展示模块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796" y="1897063"/>
            <a:ext cx="3825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平台前台机构列表展示页面。主要功能包括：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、根据不通过滤条件筛选机构。同时支持搜索框查询机构。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、右侧同类推荐广告位展示。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、机构排序功能。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55541" y="1561189"/>
            <a:ext cx="3825876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3825876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431" y="1270000"/>
            <a:ext cx="6966088" cy="46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前台展示模块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796" y="1808163"/>
            <a:ext cx="3825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平台前台机构用户中心相册列表。机构管理员可以管理机构相册。可以对图片进行审核，修改，设置机构封面等功能。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审核通过的图片可以展现在机构相册中。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55541" y="1561189"/>
            <a:ext cx="3825876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3825876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30" y="1384299"/>
            <a:ext cx="6329984" cy="49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前台展示模块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796" y="1808163"/>
            <a:ext cx="382587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平台上传图片功能。前台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上传图片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WebUploader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文件上传插件。图片上传要求与后台一致。单次最多可上传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张，单张大小请勿超过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。支持格式：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JPEG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。选择上传后，展示照片缩略图，输入标题与照片描述。保存成功，返回图片上传成功页面。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55541" y="1561189"/>
            <a:ext cx="3825876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3825876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33377" y="1111280"/>
            <a:ext cx="4828223" cy="2090906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493888" y="3405386"/>
            <a:ext cx="4767712" cy="28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4079875" y="0"/>
            <a:ext cx="719981" cy="2780928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369714" y="1704093"/>
            <a:ext cx="719981" cy="515390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229905" y="2783487"/>
            <a:ext cx="283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1690506" y="3547340"/>
            <a:ext cx="311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rgbClr val="16A2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Contents</a:t>
            </a:r>
            <a:endParaRPr lang="zh-CN" altLang="en-US" sz="2800" dirty="0">
              <a:solidFill>
                <a:srgbClr val="16A2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351704" y="2505310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351704" y="3268227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51704" y="4031144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312024" y="2482586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选题背景与意义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351704" y="4794061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351704" y="5545146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312024" y="5522422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12024" y="3198985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2024" y="3977643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12024" y="4740560"/>
            <a:ext cx="407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详细设计与系统实现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0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/>
      <p:bldP spid="120" grpId="0"/>
      <p:bldP spid="121" grpId="0" animBg="1"/>
      <p:bldP spid="122" grpId="0" animBg="1"/>
      <p:bldP spid="123" grpId="0" animBg="1"/>
      <p:bldP spid="125" grpId="0"/>
      <p:bldP spid="124" grpId="0" animBg="1"/>
      <p:bldP spid="130" grpId="0" animBg="1"/>
      <p:bldP spid="131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21353" y="2718768"/>
            <a:ext cx="10438892" cy="1220185"/>
          </a:xfrm>
        </p:spPr>
        <p:txBody>
          <a:bodyPr/>
          <a:lstStyle/>
          <a:p>
            <a:r>
              <a:rPr lang="zh-CN" altLang="en-US" sz="8000" dirty="0" smtClean="0"/>
              <a:t>总结与展望</a:t>
            </a:r>
            <a:endParaRPr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573016"/>
            <a:ext cx="431634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41426" y="2132856"/>
            <a:ext cx="9109148" cy="1569660"/>
            <a:chOff x="2279576" y="2060848"/>
            <a:chExt cx="9109148" cy="1569660"/>
          </a:xfrm>
        </p:grpSpPr>
        <p:sp>
          <p:nvSpPr>
            <p:cNvPr id="2" name="矩形 1"/>
            <p:cNvSpPr/>
            <p:nvPr/>
          </p:nvSpPr>
          <p:spPr>
            <a:xfrm>
              <a:off x="3791743" y="2060848"/>
              <a:ext cx="7596981" cy="1526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304800">
                <a:lnSpc>
                  <a:spcPct val="150000"/>
                </a:lnSpc>
              </a:pP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本项目为</a:t>
              </a:r>
              <a:r>
                <a: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易学习</a:t>
              </a:r>
              <a:r>
                <a: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口碑子平台</a:t>
              </a:r>
              <a:r>
                <a: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子项目，包括机构模块、机构认领模块、相册模块的前后台系统的功能。该口碑子平台的机构模块，对于学校，教育机构的推广有重大意义，方便用户查询自己所需要的机构，根据自身情况选择合适的学校或者教育机构。</a:t>
              </a:r>
              <a:endPara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79576" y="2060848"/>
              <a:ext cx="1512168" cy="15696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41426" y="4077072"/>
            <a:ext cx="9109148" cy="1569660"/>
            <a:chOff x="2279576" y="2060848"/>
            <a:chExt cx="9109148" cy="1569660"/>
          </a:xfrm>
        </p:grpSpPr>
        <p:sp>
          <p:nvSpPr>
            <p:cNvPr id="16" name="矩形 15"/>
            <p:cNvSpPr/>
            <p:nvPr/>
          </p:nvSpPr>
          <p:spPr>
            <a:xfrm>
              <a:off x="3791743" y="2060848"/>
              <a:ext cx="7596981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304800">
                <a:lnSpc>
                  <a:spcPct val="150000"/>
                </a:lnSpc>
              </a:pPr>
              <a:r>
                <a: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由于个人水平有限，口碑子平台还存在着很多缺陷</a:t>
              </a:r>
              <a:r>
                <a:rPr lang="zh-CN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希望</a:t>
              </a:r>
              <a:r>
                <a:rPr lang="zh-CN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</a:t>
              </a:r>
              <a:r>
                <a:rPr lang="zh-CN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自己技术水平的提高，将</a:t>
              </a:r>
              <a:r>
                <a:rPr lang="zh-CN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对系统</a:t>
              </a:r>
              <a:r>
                <a:rPr lang="zh-CN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进行完善和修复。</a:t>
              </a:r>
              <a:endPara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04800">
                <a:lnSpc>
                  <a:spcPct val="150000"/>
                </a:lnSpc>
              </a:pPr>
              <a:r>
                <a: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、系统的承载方面。为了系统能够承载大量用户的高并发访问，希望在易学习口碑子平台中增加网页静态化等技术，提高系统响应速度。</a:t>
              </a:r>
              <a:endPara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79576" y="2060848"/>
              <a:ext cx="1512168" cy="15696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8759" y="2717108"/>
            <a:ext cx="9297092" cy="12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600" b="1" dirty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恳请各位专家批评指正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1888022" y="3914697"/>
            <a:ext cx="84159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21353" y="2718768"/>
            <a:ext cx="10438892" cy="1220185"/>
          </a:xfrm>
        </p:spPr>
        <p:txBody>
          <a:bodyPr/>
          <a:lstStyle/>
          <a:p>
            <a:r>
              <a:rPr lang="zh-CN" altLang="en-US" sz="8000" dirty="0"/>
              <a:t>选题背景与意义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573016"/>
            <a:ext cx="431634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/>
        </p:nvSpPr>
        <p:spPr>
          <a:xfrm>
            <a:off x="459267" y="3709169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4804354 w 5616451"/>
              <a:gd name="connsiteY1" fmla="*/ 0 h 1874470"/>
              <a:gd name="connsiteX2" fmla="*/ 4807692 w 5616451"/>
              <a:gd name="connsiteY2" fmla="*/ 66115 h 1874470"/>
              <a:gd name="connsiteX3" fmla="*/ 5551528 w 5616451"/>
              <a:gd name="connsiteY3" fmla="*/ 809951 h 1874470"/>
              <a:gd name="connsiteX4" fmla="*/ 5616451 w 5616451"/>
              <a:gd name="connsiteY4" fmla="*/ 813229 h 1874470"/>
              <a:gd name="connsiteX5" fmla="*/ 5616451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4804354" y="0"/>
                </a:lnTo>
                <a:lnTo>
                  <a:pt x="4807692" y="66115"/>
                </a:lnTo>
                <a:cubicBezTo>
                  <a:pt x="4847523" y="458319"/>
                  <a:pt x="5159325" y="770120"/>
                  <a:pt x="5551528" y="809951"/>
                </a:cubicBezTo>
                <a:lnTo>
                  <a:pt x="5616451" y="813229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6116283" y="3709169"/>
            <a:ext cx="5616451" cy="1874470"/>
          </a:xfrm>
          <a:custGeom>
            <a:avLst/>
            <a:gdLst>
              <a:gd name="connsiteX0" fmla="*/ 812096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0 w 5616451"/>
              <a:gd name="connsiteY3" fmla="*/ 1874470 h 1874470"/>
              <a:gd name="connsiteX4" fmla="*/ 0 w 5616451"/>
              <a:gd name="connsiteY4" fmla="*/ 813229 h 1874470"/>
              <a:gd name="connsiteX5" fmla="*/ 64922 w 5616451"/>
              <a:gd name="connsiteY5" fmla="*/ 809951 h 1874470"/>
              <a:gd name="connsiteX6" fmla="*/ 808758 w 5616451"/>
              <a:gd name="connsiteY6" fmla="*/ 66115 h 1874470"/>
              <a:gd name="connsiteX7" fmla="*/ 812096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812096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813229"/>
                </a:lnTo>
                <a:lnTo>
                  <a:pt x="64922" y="809951"/>
                </a:lnTo>
                <a:cubicBezTo>
                  <a:pt x="457126" y="770120"/>
                  <a:pt x="768927" y="458319"/>
                  <a:pt x="808758" y="66115"/>
                </a:cubicBezTo>
                <a:lnTo>
                  <a:pt x="812096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6116283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812096 w 5616451"/>
              <a:gd name="connsiteY3" fmla="*/ 1874470 h 1874470"/>
              <a:gd name="connsiteX4" fmla="*/ 808758 w 5616451"/>
              <a:gd name="connsiteY4" fmla="*/ 1808354 h 1874470"/>
              <a:gd name="connsiteX5" fmla="*/ 64922 w 5616451"/>
              <a:gd name="connsiteY5" fmla="*/ 1064518 h 1874470"/>
              <a:gd name="connsiteX6" fmla="*/ 0 w 5616451"/>
              <a:gd name="connsiteY6" fmla="*/ 106124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812096" y="1874470"/>
                </a:lnTo>
                <a:lnTo>
                  <a:pt x="808758" y="1808354"/>
                </a:lnTo>
                <a:cubicBezTo>
                  <a:pt x="768927" y="1416151"/>
                  <a:pt x="457126" y="1104349"/>
                  <a:pt x="64922" y="1064518"/>
                </a:cubicBezTo>
                <a:lnTo>
                  <a:pt x="0" y="106124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选题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gray">
          <a:xfrm>
            <a:off x="479549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zh-CN" altLang="en-US" sz="2000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教育培训资源配置的不均衡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gray">
          <a:xfrm flipH="1">
            <a:off x="6136565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部分教育培训机构培训方式不科学</a:t>
            </a:r>
            <a:endParaRPr lang="de-DE" sz="2000" b="1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459267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061240 h 1874470"/>
              <a:gd name="connsiteX3" fmla="*/ 5551528 w 5616451"/>
              <a:gd name="connsiteY3" fmla="*/ 1064518 h 1874470"/>
              <a:gd name="connsiteX4" fmla="*/ 4807692 w 5616451"/>
              <a:gd name="connsiteY4" fmla="*/ 1808354 h 1874470"/>
              <a:gd name="connsiteX5" fmla="*/ 4804354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061240"/>
                </a:lnTo>
                <a:lnTo>
                  <a:pt x="5551528" y="1064518"/>
                </a:lnTo>
                <a:cubicBezTo>
                  <a:pt x="5159325" y="1104349"/>
                  <a:pt x="4847523" y="1416151"/>
                  <a:pt x="4807692" y="1808354"/>
                </a:cubicBezTo>
                <a:lnTo>
                  <a:pt x="4804354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57" name="椭圆 56"/>
          <p:cNvSpPr/>
          <p:nvPr/>
        </p:nvSpPr>
        <p:spPr>
          <a:xfrm>
            <a:off x="5262658" y="2856737"/>
            <a:ext cx="1666686" cy="1666686"/>
          </a:xfrm>
          <a:prstGeom prst="ellipse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ctr" anchorCtr="0"/>
          <a:lstStyle/>
          <a:p>
            <a:pPr algn="ctr">
              <a:lnSpc>
                <a:spcPct val="9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5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gray">
          <a:xfrm flipH="1">
            <a:off x="6116283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en-US" altLang="zh-CN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</a:t>
            </a:r>
            <a:r>
              <a:rPr lang="en-US" altLang="zh-CN" sz="2000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AC</a:t>
            </a:r>
            <a:r>
              <a:rPr lang="en-US" altLang="zh-CN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教育培训机构质量良莠不齐</a:t>
            </a:r>
            <a:endParaRPr lang="de-DE" sz="2000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gray">
          <a:xfrm>
            <a:off x="459267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zh-CN" altLang="en-US" sz="2000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教育培训市场秩序混乱</a:t>
            </a:r>
          </a:p>
        </p:txBody>
      </p:sp>
      <p:sp>
        <p:nvSpPr>
          <p:cNvPr id="71" name="矩形 70"/>
          <p:cNvSpPr/>
          <p:nvPr/>
        </p:nvSpPr>
        <p:spPr>
          <a:xfrm>
            <a:off x="697425" y="1954943"/>
            <a:ext cx="4720379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教育培训机构本身么有一个很好地分类。相关部门管理条例不明确，因此，不重视审批环节，只看重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GDP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是否增长。这直接导致了各种教育培训机构无底线的赚取利润，不重视用户从而影响教育培训机构行业的持续发展。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69909" y="1937057"/>
            <a:ext cx="4276176" cy="1621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，我国教育培训行业规模已经足够大，而各个培训机构的定位、教学水平、基础投入、师资力量等却存在着很大差距。而且大部分教育培训机构是以营利为目的，存在着各种问题，例如：教学质量差，教学环境不好等，导致整个行业声誉下降，影响了教育培训行业的持续发展。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425" y="3953906"/>
            <a:ext cx="4614586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教育资源分配不合理主要表现在两个方面：教育资源空间分配不平衡比如更好的教育资源分布在我国东部，大城市的教育资源更优秀等。不同种类的机构之间培训资源的分配不均衡。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969909" y="3967835"/>
            <a:ext cx="420697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教育培训机构很多采用“填鸭式”教学，导致学生缺乏主动性，实践动手能力很差，无法适应社会岗位的需求。同时很多教育机构教学内容陈旧，跟不上时代变化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1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选题背景与意义</a:t>
            </a:r>
            <a:endParaRPr lang="zh-CN" altLang="en-US" dirty="0"/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6259065" y="2371680"/>
            <a:ext cx="5525567" cy="2857520"/>
          </a:xfrm>
          <a:custGeom>
            <a:avLst/>
            <a:gdLst>
              <a:gd name="T0" fmla="*/ 2147483647 w 3017"/>
              <a:gd name="T1" fmla="*/ 0 h 3159"/>
              <a:gd name="T2" fmla="*/ 2147483647 w 3017"/>
              <a:gd name="T3" fmla="*/ 0 h 3159"/>
              <a:gd name="T4" fmla="*/ 0 w 3017"/>
              <a:gd name="T5" fmla="*/ 2147483647 h 3159"/>
              <a:gd name="T6" fmla="*/ 0 w 3017"/>
              <a:gd name="T7" fmla="*/ 2147483647 h 3159"/>
              <a:gd name="T8" fmla="*/ 2147483647 w 3017"/>
              <a:gd name="T9" fmla="*/ 2147483647 h 3159"/>
              <a:gd name="T10" fmla="*/ 2147483647 w 3017"/>
              <a:gd name="T11" fmla="*/ 2147483647 h 31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17"/>
              <a:gd name="T19" fmla="*/ 0 h 3159"/>
              <a:gd name="T20" fmla="*/ 3017 w 3017"/>
              <a:gd name="T21" fmla="*/ 3159 h 31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17" h="3159">
                <a:moveTo>
                  <a:pt x="2959" y="0"/>
                </a:moveTo>
                <a:lnTo>
                  <a:pt x="585" y="0"/>
                </a:lnTo>
                <a:lnTo>
                  <a:pt x="0" y="864"/>
                </a:lnTo>
                <a:lnTo>
                  <a:pt x="0" y="1303"/>
                </a:lnTo>
                <a:lnTo>
                  <a:pt x="594" y="3159"/>
                </a:lnTo>
                <a:lnTo>
                  <a:pt x="3017" y="3159"/>
                </a:lnTo>
              </a:path>
            </a:pathLst>
          </a:custGeom>
          <a:noFill/>
          <a:ln w="12700">
            <a:solidFill>
              <a:srgbClr val="4D4D4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 flipH="1">
            <a:off x="445465" y="2371680"/>
            <a:ext cx="5525567" cy="2857520"/>
          </a:xfrm>
          <a:custGeom>
            <a:avLst/>
            <a:gdLst>
              <a:gd name="T0" fmla="*/ 2147483647 w 3017"/>
              <a:gd name="T1" fmla="*/ 0 h 3159"/>
              <a:gd name="T2" fmla="*/ 2147483647 w 3017"/>
              <a:gd name="T3" fmla="*/ 0 h 3159"/>
              <a:gd name="T4" fmla="*/ 0 w 3017"/>
              <a:gd name="T5" fmla="*/ 2147483647 h 3159"/>
              <a:gd name="T6" fmla="*/ 0 w 3017"/>
              <a:gd name="T7" fmla="*/ 2147483647 h 3159"/>
              <a:gd name="T8" fmla="*/ 2147483647 w 3017"/>
              <a:gd name="T9" fmla="*/ 2147483647 h 3159"/>
              <a:gd name="T10" fmla="*/ 2147483647 w 3017"/>
              <a:gd name="T11" fmla="*/ 2147483647 h 31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17"/>
              <a:gd name="T19" fmla="*/ 0 h 3159"/>
              <a:gd name="T20" fmla="*/ 3017 w 3017"/>
              <a:gd name="T21" fmla="*/ 3159 h 31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17" h="3159">
                <a:moveTo>
                  <a:pt x="2959" y="0"/>
                </a:moveTo>
                <a:lnTo>
                  <a:pt x="585" y="0"/>
                </a:lnTo>
                <a:lnTo>
                  <a:pt x="0" y="864"/>
                </a:lnTo>
                <a:lnTo>
                  <a:pt x="0" y="1303"/>
                </a:lnTo>
                <a:lnTo>
                  <a:pt x="594" y="3159"/>
                </a:lnTo>
                <a:lnTo>
                  <a:pt x="3017" y="3159"/>
                </a:lnTo>
              </a:path>
            </a:pathLst>
          </a:custGeom>
          <a:noFill/>
          <a:ln w="12700">
            <a:solidFill>
              <a:srgbClr val="4D4D4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6507" y="1879422"/>
            <a:ext cx="153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400" b="1" dirty="0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192" y="2996952"/>
            <a:ext cx="4698223" cy="17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口碑网是用户分享与评价事物的平台，类似的网站有大众点评、阿里的口碑网、百度的百度口碑等。但针对点大多是娱乐休闲、购物交易等。在学校或是教育机构领域，口碑网站仍存在空缺。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72413" y="1879422"/>
            <a:ext cx="153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  <a:endParaRPr lang="zh-CN" altLang="en-US" sz="2400" b="1" dirty="0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93624" y="2726624"/>
            <a:ext cx="1404752" cy="1404752"/>
          </a:xfrm>
          <a:prstGeom prst="ellipse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7086409" y="2844826"/>
            <a:ext cx="4698223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系统针对学生与教育机构，搭建口碑平台。学校管理员在此可发布机构信息、宣传机构文化，并可回复用户提出的问题；普通用户在本网站可快速便捷的浏览各大学校与教育机构，还可对感兴趣的机构提问或评价。</a:t>
            </a:r>
          </a:p>
        </p:txBody>
      </p:sp>
    </p:spTree>
    <p:extLst>
      <p:ext uri="{BB962C8B-B14F-4D97-AF65-F5344CB8AC3E}">
        <p14:creationId xmlns:p14="http://schemas.microsoft.com/office/powerpoint/2010/main" val="152521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/>
          <p:cNvSpPr>
            <a:spLocks/>
          </p:cNvSpPr>
          <p:nvPr/>
        </p:nvSpPr>
        <p:spPr bwMode="auto">
          <a:xfrm>
            <a:off x="2598734" y="2043919"/>
            <a:ext cx="8069266" cy="2997981"/>
          </a:xfrm>
          <a:custGeom>
            <a:avLst/>
            <a:gdLst>
              <a:gd name="T0" fmla="*/ 2147483647 w 3017"/>
              <a:gd name="T1" fmla="*/ 0 h 3159"/>
              <a:gd name="T2" fmla="*/ 2147483647 w 3017"/>
              <a:gd name="T3" fmla="*/ 0 h 3159"/>
              <a:gd name="T4" fmla="*/ 0 w 3017"/>
              <a:gd name="T5" fmla="*/ 2147483647 h 3159"/>
              <a:gd name="T6" fmla="*/ 0 w 3017"/>
              <a:gd name="T7" fmla="*/ 2147483647 h 3159"/>
              <a:gd name="T8" fmla="*/ 2147483647 w 3017"/>
              <a:gd name="T9" fmla="*/ 2147483647 h 3159"/>
              <a:gd name="T10" fmla="*/ 2147483647 w 3017"/>
              <a:gd name="T11" fmla="*/ 2147483647 h 31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17"/>
              <a:gd name="T19" fmla="*/ 0 h 3159"/>
              <a:gd name="T20" fmla="*/ 3017 w 3017"/>
              <a:gd name="T21" fmla="*/ 3159 h 31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17" h="3159">
                <a:moveTo>
                  <a:pt x="2959" y="0"/>
                </a:moveTo>
                <a:lnTo>
                  <a:pt x="585" y="0"/>
                </a:lnTo>
                <a:lnTo>
                  <a:pt x="0" y="864"/>
                </a:lnTo>
                <a:lnTo>
                  <a:pt x="0" y="1303"/>
                </a:lnTo>
                <a:lnTo>
                  <a:pt x="594" y="3159"/>
                </a:lnTo>
                <a:lnTo>
                  <a:pt x="3017" y="3159"/>
                </a:lnTo>
              </a:path>
            </a:pathLst>
          </a:custGeom>
          <a:noFill/>
          <a:ln w="12700">
            <a:solidFill>
              <a:srgbClr val="4D4D4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选题</a:t>
            </a:r>
            <a:r>
              <a:rPr lang="zh-CN" altLang="en-US" dirty="0" smtClean="0"/>
              <a:t>意义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517171" y="2387626"/>
            <a:ext cx="1404752" cy="1404752"/>
          </a:xfrm>
          <a:prstGeom prst="ellipse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 flipH="1">
            <a:off x="3863786" y="2167148"/>
            <a:ext cx="656590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是一个实际的企业项目，以企业需求为主，具有现实性的意义。该系统为家长学生提供了教育机构的查询，联系的功能，可以使用户了解相关的教育机构。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对易学习平台用户来说，经过审核的机构，保证了安全性，可靠性，防止受骗的可能性。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采用本系统进行机构注册认证，对于机构来说拥有了一个推广自身品牌的专业平台。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21353" y="2718768"/>
            <a:ext cx="10438892" cy="1220185"/>
          </a:xfrm>
        </p:spPr>
        <p:txBody>
          <a:bodyPr/>
          <a:lstStyle/>
          <a:p>
            <a:r>
              <a:rPr lang="zh-CN" altLang="en-US" sz="8000" dirty="0" smtClean="0"/>
              <a:t>需求分析</a:t>
            </a:r>
            <a:endParaRPr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573016"/>
            <a:ext cx="431634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用户角色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2500" y="1531987"/>
            <a:ext cx="10745028" cy="1858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5541" y="1400205"/>
            <a:ext cx="10812978" cy="1753316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zh-CN" sz="2400" dirty="0" smtClean="0"/>
              <a:t>《易学习——口碑子平台》</a:t>
            </a:r>
            <a:r>
              <a:rPr lang="zh-CN" altLang="zh-CN" sz="2400" dirty="0"/>
              <a:t>主要面向教育用户，用户角色分为游客，个人用户，机构用户，机构用户</a:t>
            </a:r>
            <a:r>
              <a:rPr lang="zh-CN" altLang="zh-CN" sz="2400" dirty="0" smtClean="0"/>
              <a:t>和</a:t>
            </a:r>
            <a:r>
              <a:rPr lang="zh-CN" altLang="en-US" sz="2400" dirty="0" smtClean="0"/>
              <a:t>易学习平台</a:t>
            </a:r>
            <a:r>
              <a:rPr lang="zh-CN" altLang="zh-CN" sz="2400" dirty="0" smtClean="0"/>
              <a:t>运营</a:t>
            </a:r>
            <a:r>
              <a:rPr lang="zh-CN" altLang="zh-CN" sz="2400" dirty="0"/>
              <a:t>人员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041400" y="3595638"/>
            <a:ext cx="9563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、游客：以未登录状态访问网站的用户，可浏览网站信息，但不可新增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编辑信息。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、个人用户：以个人角色信息访问网站的用户，对应权限为教师、学生，可新增或者编辑该用户发起的点评。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、机构用户：以对应机构管理员访问网站的用户，新增角色，可绑定个人用户身份，可管理对应机构信息。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、运营人员：易学习平台后台管理员，可使用后台功能对易学习平台进行信息管理。</a:t>
            </a:r>
          </a:p>
        </p:txBody>
      </p:sp>
    </p:spTree>
    <p:extLst>
      <p:ext uri="{BB962C8B-B14F-4D97-AF65-F5344CB8AC3E}">
        <p14:creationId xmlns:p14="http://schemas.microsoft.com/office/powerpoint/2010/main" val="30676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数据流图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14901" y="1447800"/>
          <a:ext cx="636270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724767" imgH="4610196" progId="Visio.Drawing.15">
                  <p:embed/>
                </p:oleObj>
              </mc:Choice>
              <mc:Fallback>
                <p:oleObj name="Visio" r:id="rId3" imgW="6724767" imgH="461019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1447800"/>
                        <a:ext cx="6362700" cy="4787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16052" y="1846004"/>
            <a:ext cx="37907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，个人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用户和游客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可以浏览查看平台上的机构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机构用户是个人用户在认领机构之后具有管理自己机构的信息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审核功能。易学习平台运营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人员拥有最高权限，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可以管理机构，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716052" y="1752600"/>
            <a:ext cx="3825876" cy="57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98474" y="5606475"/>
            <a:ext cx="3825875" cy="323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1499</Words>
  <Application>Microsoft Office PowerPoint</Application>
  <PresentationFormat>宽屏</PresentationFormat>
  <Paragraphs>118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chenbin</dc:creator>
  <cp:lastModifiedBy>chenbin</cp:lastModifiedBy>
  <cp:revision>23</cp:revision>
  <dcterms:created xsi:type="dcterms:W3CDTF">2016-06-11T10:57:51Z</dcterms:created>
  <dcterms:modified xsi:type="dcterms:W3CDTF">2016-06-13T15:05:51Z</dcterms:modified>
</cp:coreProperties>
</file>