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6"/>
  </p:notesMasterIdLst>
  <p:handoutMasterIdLst>
    <p:handoutMasterId r:id="rId17"/>
  </p:handoutMasterIdLst>
  <p:sldIdLst>
    <p:sldId id="262" r:id="rId2"/>
    <p:sldId id="266" r:id="rId3"/>
    <p:sldId id="284" r:id="rId4"/>
    <p:sldId id="285" r:id="rId5"/>
    <p:sldId id="286" r:id="rId6"/>
    <p:sldId id="287" r:id="rId7"/>
    <p:sldId id="288" r:id="rId8"/>
    <p:sldId id="289" r:id="rId9"/>
    <p:sldId id="293" r:id="rId10"/>
    <p:sldId id="290" r:id="rId11"/>
    <p:sldId id="291" r:id="rId12"/>
    <p:sldId id="292" r:id="rId13"/>
    <p:sldId id="294" r:id="rId14"/>
    <p:sldId id="270" r:id="rId1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111111"/>
    <a:srgbClr val="D0D505"/>
    <a:srgbClr val="003399"/>
    <a:srgbClr val="000066"/>
    <a:srgbClr val="003366"/>
    <a:srgbClr val="0099CC"/>
    <a:srgbClr val="000000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 autoAdjust="0"/>
    <p:restoredTop sz="94549" autoAdjust="0"/>
  </p:normalViewPr>
  <p:slideViewPr>
    <p:cSldViewPr snapToGrid="0">
      <p:cViewPr>
        <p:scale>
          <a:sx n="70" d="100"/>
          <a:sy n="70" d="100"/>
        </p:scale>
        <p:origin x="-99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FD3C283-F7EA-4A87-9A57-47749BEFAA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8ECC275-DB81-4985-9D72-6E18AE6E20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9"/>
          <p:cNvSpPr txBox="1">
            <a:spLocks noChangeArrowheads="1"/>
          </p:cNvSpPr>
          <p:nvPr/>
        </p:nvSpPr>
        <p:spPr bwMode="black">
          <a:xfrm>
            <a:off x="7473950" y="6121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ko-KR" sz="2400" b="1">
                <a:effectLst/>
                <a:latin typeface="Verdana" pitchFamily="34" charset="0"/>
              </a:rPr>
              <a:t>LOGO</a:t>
            </a:r>
          </a:p>
        </p:txBody>
      </p:sp>
      <p:sp>
        <p:nvSpPr>
          <p:cNvPr id="13489" name="Rectangle 17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20713" y="1757363"/>
            <a:ext cx="6821487" cy="1470025"/>
          </a:xfrm>
        </p:spPr>
        <p:txBody>
          <a:bodyPr/>
          <a:lstStyle>
            <a:lvl1pPr algn="ctr">
              <a:defRPr sz="3600">
                <a:solidFill>
                  <a:srgbClr val="013B41"/>
                </a:solidFill>
              </a:defRPr>
            </a:lvl1pPr>
          </a:lstStyle>
          <a:p>
            <a:r>
              <a:rPr lang="en-US" altLang="zh-CN"/>
              <a:t>PowerPoint Template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452813" y="6494463"/>
            <a:ext cx="2895600" cy="152400"/>
          </a:xfrm>
        </p:spPr>
        <p:txBody>
          <a:bodyPr/>
          <a:lstStyle>
            <a:lvl1pPr algn="ctr">
              <a:defRPr sz="1400" b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0563" y="128588"/>
            <a:ext cx="1993900" cy="5635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58863" y="128588"/>
            <a:ext cx="5829300" cy="5635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58863" y="1209675"/>
            <a:ext cx="3484562" cy="4554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5825" y="1209675"/>
            <a:ext cx="3484563" cy="4554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1185863" y="128588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58863" y="1209675"/>
            <a:ext cx="7121525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7800" y="6365875"/>
            <a:ext cx="1946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 b="1"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0" r:id="rId2"/>
    <p:sldLayoutId id="2147483809" r:id="rId3"/>
    <p:sldLayoutId id="2147483808" r:id="rId4"/>
    <p:sldLayoutId id="2147483807" r:id="rId5"/>
    <p:sldLayoutId id="2147483806" r:id="rId6"/>
    <p:sldLayoutId id="2147483805" r:id="rId7"/>
    <p:sldLayoutId id="2147483804" r:id="rId8"/>
    <p:sldLayoutId id="2147483803" r:id="rId9"/>
    <p:sldLayoutId id="2147483802" r:id="rId10"/>
    <p:sldLayoutId id="2147483801" r:id="rId11"/>
  </p:sldLayoutIdLst>
  <p:transition>
    <p:blinds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u"/>
        <a:defRPr sz="2000" b="1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82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0" y="1672006"/>
            <a:ext cx="9144000" cy="1782026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zh-CN" altLang="zh-CN" sz="4800" dirty="0" smtClean="0">
                <a:latin typeface="+mn-ea"/>
                <a:ea typeface="+mn-ea"/>
              </a:rPr>
              <a:t>基于</a:t>
            </a:r>
            <a:r>
              <a:rPr lang="en-US" altLang="zh-CN" sz="4800" dirty="0" smtClean="0">
                <a:latin typeface="+mn-ea"/>
                <a:ea typeface="+mn-ea"/>
              </a:rPr>
              <a:t>Android</a:t>
            </a:r>
            <a:r>
              <a:rPr lang="zh-CN" altLang="zh-CN" sz="4800" dirty="0" smtClean="0">
                <a:latin typeface="+mn-ea"/>
                <a:ea typeface="+mn-ea"/>
              </a:rPr>
              <a:t>平台的点餐系统的设计与实现</a:t>
            </a:r>
            <a:endParaRPr lang="en-US" altLang="zh-CN" sz="4800" b="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58487" y="4906264"/>
            <a:ext cx="4485513" cy="1951736"/>
          </a:xfrm>
          <a:prstGeom prst="rect">
            <a:avLst/>
          </a:prstGeom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姓     名：周富强</a:t>
            </a:r>
            <a:endParaRPr lang="en-US" altLang="zh-CN" sz="2400" b="1" dirty="0"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学     号：</a:t>
            </a:r>
            <a:r>
              <a:rPr lang="en-US" altLang="zh-CN" sz="2400" b="1" dirty="0" smtClean="0"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08103457</a:t>
            </a:r>
            <a:endParaRPr lang="en-US" altLang="zh-CN" sz="2400" b="1" dirty="0"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班     级</a:t>
            </a:r>
            <a:r>
              <a:rPr lang="zh-CN" altLang="en-US" sz="2400" b="1" dirty="0" smtClean="0"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：计科</a:t>
            </a:r>
            <a:r>
              <a:rPr lang="en-US" altLang="zh-CN" sz="2400" b="1" dirty="0" smtClean="0"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10-6</a:t>
            </a:r>
            <a:endParaRPr lang="zh-CN" altLang="en-US" sz="2400" b="1" dirty="0" smtClean="0"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</a:pPr>
            <a:endParaRPr lang="zh-CN" altLang="en-US" sz="2400" b="1" dirty="0"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形标注 7"/>
          <p:cNvSpPr/>
          <p:nvPr/>
        </p:nvSpPr>
        <p:spPr bwMode="auto">
          <a:xfrm>
            <a:off x="1676400" y="3200400"/>
            <a:ext cx="1066800" cy="1143000"/>
          </a:xfrm>
          <a:prstGeom prst="wedgeEllipse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0" name="副标题 2"/>
          <p:cNvSpPr>
            <a:spLocks/>
          </p:cNvSpPr>
          <p:nvPr/>
        </p:nvSpPr>
        <p:spPr bwMode="auto">
          <a:xfrm>
            <a:off x="2743200" y="6324600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00"/>
                </a:solidFill>
                <a:effectLst/>
                <a:ea typeface="微软雅黑" pitchFamily="34" charset="-122"/>
              </a:rPr>
              <a:t>2014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800" dirty="0">
                <a:solidFill>
                  <a:srgbClr val="000000"/>
                </a:solidFill>
                <a:effectLst/>
                <a:ea typeface="微软雅黑" pitchFamily="34" charset="-122"/>
              </a:rPr>
              <a:t>6</a:t>
            </a:r>
            <a:r>
              <a:rPr lang="zh-CN" altLang="en-US" sz="2800" dirty="0"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55008" y="3608832"/>
            <a:ext cx="488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指导老师：刘  兵</a:t>
            </a:r>
            <a:endParaRPr lang="zh-CN" altLang="en-US" sz="4000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、数据库设计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总的数据库表：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zongbia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0185" y="1990523"/>
            <a:ext cx="6496334" cy="3878013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桌号表：</a:t>
            </a:r>
            <a:endParaRPr lang="zh-CN" altLang="en-US" dirty="0"/>
          </a:p>
        </p:txBody>
      </p:sp>
      <p:pic>
        <p:nvPicPr>
          <p:cNvPr id="4" name="图片 3" descr="zhuo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5921" y="1731244"/>
            <a:ext cx="5820588" cy="1457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603" y="3289110"/>
            <a:ext cx="245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folHlink"/>
                </a:solidFill>
                <a:effectLst/>
                <a:latin typeface="+mn-lt"/>
                <a:ea typeface="+mn-ea"/>
              </a:rPr>
              <a:t>订单表：</a:t>
            </a:r>
          </a:p>
        </p:txBody>
      </p:sp>
      <p:pic>
        <p:nvPicPr>
          <p:cNvPr id="6" name="图片 5" descr="dingdanbia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3862" y="3727097"/>
            <a:ext cx="5830114" cy="2324425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订单详情表：</a:t>
            </a:r>
            <a:endParaRPr lang="zh-CN" altLang="en-US" dirty="0"/>
          </a:p>
        </p:txBody>
      </p:sp>
      <p:pic>
        <p:nvPicPr>
          <p:cNvPr id="4" name="图片 3" descr="dingdanxia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5720" y="1746913"/>
            <a:ext cx="6851176" cy="3016156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0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itchFamily="49" charset="-122"/>
                <a:ea typeface="仿宋" pitchFamily="49" charset="-122"/>
                <a:cs typeface="+mn-cs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该软件比较简便使用，方便部署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不过该软件还需要更好的考虑餐厅的实际情况，做出合理布局和划分，在功能上更好的划分。可以增添服务器端的功能和相关界面。</a:t>
            </a:r>
            <a:endParaRPr lang="zh-CN" altLang="en-US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标题 6"/>
          <p:cNvSpPr>
            <a:spLocks/>
          </p:cNvSpPr>
          <p:nvPr/>
        </p:nvSpPr>
        <p:spPr bwMode="auto">
          <a:xfrm>
            <a:off x="586854" y="1302508"/>
            <a:ext cx="8243247" cy="4634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6000" dirty="0">
                <a:solidFill>
                  <a:srgbClr val="FF0000"/>
                </a:solidFill>
                <a:ea typeface="华文行楷" pitchFamily="2" charset="-122"/>
              </a:rPr>
              <a:t>万分</a:t>
            </a:r>
            <a:r>
              <a:rPr lang="zh-CN" altLang="en-US" sz="6000" dirty="0" smtClean="0">
                <a:solidFill>
                  <a:srgbClr val="FF0000"/>
                </a:solidFill>
                <a:ea typeface="华文行楷" pitchFamily="2" charset="-122"/>
              </a:rPr>
              <a:t>感谢答辩组的各位老师</a:t>
            </a:r>
            <a:endParaRPr lang="en-US" altLang="zh-CN" sz="6000" dirty="0" smtClean="0">
              <a:solidFill>
                <a:srgbClr val="FF0000"/>
              </a:solidFill>
              <a:ea typeface="华文行楷" pitchFamily="2" charset="-122"/>
            </a:endParaRPr>
          </a:p>
          <a:p>
            <a:endParaRPr lang="en-US" altLang="zh-CN" sz="6000" dirty="0" smtClean="0">
              <a:solidFill>
                <a:srgbClr val="FF0000"/>
              </a:solidFill>
              <a:ea typeface="华文行楷" pitchFamily="2" charset="-122"/>
            </a:endParaRPr>
          </a:p>
          <a:p>
            <a:r>
              <a:rPr lang="zh-CN" altLang="en-US" sz="6000" dirty="0" smtClean="0">
                <a:solidFill>
                  <a:srgbClr val="FF0000"/>
                </a:solidFill>
                <a:ea typeface="华文行楷" pitchFamily="2" charset="-122"/>
              </a:rPr>
              <a:t>你们辛苦了！</a:t>
            </a:r>
            <a:endParaRPr lang="en-US" altLang="zh-CN" sz="600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1" name="Group 17"/>
          <p:cNvGrpSpPr>
            <a:grpSpLocks/>
          </p:cNvGrpSpPr>
          <p:nvPr/>
        </p:nvGrpSpPr>
        <p:grpSpPr bwMode="auto">
          <a:xfrm>
            <a:off x="2352675" y="2751138"/>
            <a:ext cx="693738" cy="595312"/>
            <a:chOff x="1110" y="2656"/>
            <a:chExt cx="1549" cy="1351"/>
          </a:xfrm>
        </p:grpSpPr>
        <p:sp>
          <p:nvSpPr>
            <p:cNvPr id="4112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13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" name="AutoShape 20"/>
            <p:cNvSpPr>
              <a:spLocks noChangeArrowheads="1"/>
            </p:cNvSpPr>
            <p:nvPr/>
          </p:nvSpPr>
          <p:spPr bwMode="gray">
            <a:xfrm>
              <a:off x="1199" y="2735"/>
              <a:ext cx="1350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800">
                <a:solidFill>
                  <a:schemeClr val="tx1"/>
                </a:solidFill>
                <a:effectLst/>
                <a:latin typeface="Arial" charset="0"/>
                <a:ea typeface="+mn-ea"/>
              </a:endParaRPr>
            </a:p>
          </p:txBody>
        </p:sp>
      </p:grpSp>
      <p:sp>
        <p:nvSpPr>
          <p:cNvPr id="4117" name="Text Box 23"/>
          <p:cNvSpPr txBox="1">
            <a:spLocks noChangeArrowheads="1"/>
          </p:cNvSpPr>
          <p:nvPr/>
        </p:nvSpPr>
        <p:spPr bwMode="gray">
          <a:xfrm>
            <a:off x="2508250" y="28082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400" b="1">
                <a:effectLst/>
                <a:latin typeface="Arial" charset="0"/>
                <a:ea typeface="宋体" pitchFamily="2" charset="-122"/>
              </a:rPr>
              <a:t>3</a:t>
            </a:r>
          </a:p>
        </p:txBody>
      </p:sp>
      <p:grpSp>
        <p:nvGrpSpPr>
          <p:cNvPr id="4145" name="Group 17"/>
          <p:cNvGrpSpPr>
            <a:grpSpLocks/>
          </p:cNvGrpSpPr>
          <p:nvPr/>
        </p:nvGrpSpPr>
        <p:grpSpPr bwMode="auto">
          <a:xfrm>
            <a:off x="2335213" y="1082675"/>
            <a:ext cx="693737" cy="595313"/>
            <a:chOff x="1110" y="2656"/>
            <a:chExt cx="1549" cy="1351"/>
          </a:xfrm>
        </p:grpSpPr>
        <p:sp>
          <p:nvSpPr>
            <p:cNvPr id="4146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47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" name="AutoShape 20"/>
            <p:cNvSpPr>
              <a:spLocks noChangeArrowheads="1"/>
            </p:cNvSpPr>
            <p:nvPr/>
          </p:nvSpPr>
          <p:spPr bwMode="gray">
            <a:xfrm>
              <a:off x="1199" y="2735"/>
              <a:ext cx="1351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800">
                <a:solidFill>
                  <a:schemeClr val="tx1"/>
                </a:solidFill>
                <a:effectLst/>
                <a:latin typeface="Arial" charset="0"/>
                <a:ea typeface="+mn-ea"/>
              </a:endParaRPr>
            </a:p>
          </p:txBody>
        </p:sp>
      </p:grpSp>
      <p:sp>
        <p:nvSpPr>
          <p:cNvPr id="4151" name="Text Box 23"/>
          <p:cNvSpPr txBox="1">
            <a:spLocks noChangeArrowheads="1"/>
          </p:cNvSpPr>
          <p:nvPr/>
        </p:nvSpPr>
        <p:spPr bwMode="gray">
          <a:xfrm>
            <a:off x="2478088" y="115411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400" b="1">
                <a:effectLst/>
                <a:latin typeface="Arial" charset="0"/>
                <a:ea typeface="宋体" pitchFamily="2" charset="-122"/>
              </a:rPr>
              <a:t>1</a:t>
            </a:r>
          </a:p>
        </p:txBody>
      </p:sp>
      <p:grpSp>
        <p:nvGrpSpPr>
          <p:cNvPr id="4152" name="Group 17"/>
          <p:cNvGrpSpPr>
            <a:grpSpLocks/>
          </p:cNvGrpSpPr>
          <p:nvPr/>
        </p:nvGrpSpPr>
        <p:grpSpPr bwMode="auto">
          <a:xfrm>
            <a:off x="2336800" y="1887538"/>
            <a:ext cx="693738" cy="595312"/>
            <a:chOff x="1110" y="2656"/>
            <a:chExt cx="1549" cy="1351"/>
          </a:xfrm>
        </p:grpSpPr>
        <p:sp>
          <p:nvSpPr>
            <p:cNvPr id="4153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54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AutoShape 20"/>
            <p:cNvSpPr>
              <a:spLocks noChangeArrowheads="1"/>
            </p:cNvSpPr>
            <p:nvPr/>
          </p:nvSpPr>
          <p:spPr bwMode="gray">
            <a:xfrm>
              <a:off x="1199" y="2735"/>
              <a:ext cx="1350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800">
                <a:solidFill>
                  <a:schemeClr val="tx1"/>
                </a:solidFill>
                <a:effectLst/>
                <a:latin typeface="Arial" charset="0"/>
                <a:ea typeface="+mn-ea"/>
              </a:endParaRPr>
            </a:p>
          </p:txBody>
        </p:sp>
      </p:grpSp>
      <p:sp>
        <p:nvSpPr>
          <p:cNvPr id="4158" name="Text Box 23"/>
          <p:cNvSpPr txBox="1">
            <a:spLocks noChangeArrowheads="1"/>
          </p:cNvSpPr>
          <p:nvPr/>
        </p:nvSpPr>
        <p:spPr bwMode="gray">
          <a:xfrm>
            <a:off x="2506663" y="194627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400" b="1">
                <a:effectLst/>
                <a:latin typeface="Arial" charset="0"/>
                <a:ea typeface="宋体" pitchFamily="2" charset="-122"/>
              </a:rPr>
              <a:t>2</a:t>
            </a:r>
          </a:p>
        </p:txBody>
      </p:sp>
      <p:grpSp>
        <p:nvGrpSpPr>
          <p:cNvPr id="4159" name="Group 17"/>
          <p:cNvGrpSpPr>
            <a:grpSpLocks/>
          </p:cNvGrpSpPr>
          <p:nvPr/>
        </p:nvGrpSpPr>
        <p:grpSpPr bwMode="auto">
          <a:xfrm>
            <a:off x="2349500" y="3608388"/>
            <a:ext cx="693738" cy="595312"/>
            <a:chOff x="1110" y="2656"/>
            <a:chExt cx="1549" cy="1351"/>
          </a:xfrm>
        </p:grpSpPr>
        <p:sp>
          <p:nvSpPr>
            <p:cNvPr id="416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6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AutoShape 20"/>
            <p:cNvSpPr>
              <a:spLocks noChangeArrowheads="1"/>
            </p:cNvSpPr>
            <p:nvPr/>
          </p:nvSpPr>
          <p:spPr bwMode="gray">
            <a:xfrm>
              <a:off x="1199" y="2735"/>
              <a:ext cx="1350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800">
                <a:solidFill>
                  <a:schemeClr val="tx1"/>
                </a:solidFill>
                <a:effectLst/>
                <a:latin typeface="Arial" charset="0"/>
                <a:ea typeface="+mn-ea"/>
              </a:endParaRPr>
            </a:p>
          </p:txBody>
        </p:sp>
      </p:grpSp>
      <p:sp>
        <p:nvSpPr>
          <p:cNvPr id="4165" name="Text Box 23"/>
          <p:cNvSpPr txBox="1">
            <a:spLocks noChangeArrowheads="1"/>
          </p:cNvSpPr>
          <p:nvPr/>
        </p:nvSpPr>
        <p:spPr bwMode="gray">
          <a:xfrm>
            <a:off x="2490788" y="365125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400" b="1">
                <a:effectLst/>
                <a:latin typeface="Arial" charset="0"/>
                <a:ea typeface="宋体" pitchFamily="2" charset="-122"/>
              </a:rPr>
              <a:t>4</a:t>
            </a:r>
          </a:p>
        </p:txBody>
      </p:sp>
      <p:grpSp>
        <p:nvGrpSpPr>
          <p:cNvPr id="4180" name="Group 17"/>
          <p:cNvGrpSpPr>
            <a:grpSpLocks/>
          </p:cNvGrpSpPr>
          <p:nvPr/>
        </p:nvGrpSpPr>
        <p:grpSpPr bwMode="auto">
          <a:xfrm>
            <a:off x="2336800" y="4411663"/>
            <a:ext cx="693738" cy="595312"/>
            <a:chOff x="1110" y="2656"/>
            <a:chExt cx="1549" cy="1351"/>
          </a:xfrm>
        </p:grpSpPr>
        <p:sp>
          <p:nvSpPr>
            <p:cNvPr id="4181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82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gray">
            <a:xfrm>
              <a:off x="1199" y="2735"/>
              <a:ext cx="1350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800">
                <a:solidFill>
                  <a:schemeClr val="tx1"/>
                </a:solidFill>
                <a:effectLst/>
                <a:latin typeface="Arial" charset="0"/>
                <a:ea typeface="+mn-ea"/>
              </a:endParaRPr>
            </a:p>
          </p:txBody>
        </p:sp>
      </p:grpSp>
      <p:sp>
        <p:nvSpPr>
          <p:cNvPr id="4186" name="Text Box 23"/>
          <p:cNvSpPr txBox="1">
            <a:spLocks noChangeArrowheads="1"/>
          </p:cNvSpPr>
          <p:nvPr/>
        </p:nvSpPr>
        <p:spPr bwMode="gray">
          <a:xfrm>
            <a:off x="2506663" y="446881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400" b="1">
                <a:effectLst/>
                <a:latin typeface="Arial" charset="0"/>
                <a:ea typeface="宋体" pitchFamily="2" charset="-122"/>
              </a:rPr>
              <a:t>5</a:t>
            </a:r>
          </a:p>
        </p:txBody>
      </p:sp>
      <p:sp>
        <p:nvSpPr>
          <p:cNvPr id="4247" name="标题 1"/>
          <p:cNvSpPr>
            <a:spLocks/>
          </p:cNvSpPr>
          <p:nvPr/>
        </p:nvSpPr>
        <p:spPr bwMode="auto">
          <a:xfrm>
            <a:off x="457200" y="274638"/>
            <a:ext cx="82296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800" dirty="0" smtClean="0">
                <a:solidFill>
                  <a:srgbClr val="003399"/>
                </a:solidFill>
                <a:effectLst/>
                <a:latin typeface="Franklin Gothic Medium" pitchFamily="34" charset="0"/>
                <a:ea typeface="微软雅黑" pitchFamily="34" charset="-122"/>
              </a:rPr>
              <a:t>内容提要</a:t>
            </a:r>
            <a:endParaRPr lang="zh-CN" altLang="en-US" sz="4800" dirty="0">
              <a:solidFill>
                <a:srgbClr val="003399"/>
              </a:solidFill>
              <a:effectLst/>
              <a:latin typeface="Franklin Gothic Medium" pitchFamily="34" charset="0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99232" y="1133856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系统开发背景</a:t>
            </a:r>
            <a:endParaRPr lang="en-US" altLang="zh-CN" sz="2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12720" y="1956816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系统概述</a:t>
            </a:r>
            <a:endParaRPr lang="en-US" altLang="zh-CN" sz="2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24912" y="2810256"/>
            <a:ext cx="352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zh-CN" altLang="en-US" sz="2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开发工具、所用技术</a:t>
            </a:r>
            <a:endParaRPr lang="en-US" altLang="zh-CN" sz="2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32304" y="4480560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zh-CN" altLang="en-US" sz="2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致谢</a:t>
            </a:r>
            <a:endParaRPr lang="en-US" altLang="zh-CN" sz="2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16352" y="3669792"/>
            <a:ext cx="332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主要功能设计与实现</a:t>
            </a:r>
            <a:endParaRPr lang="en-US" altLang="zh-CN" sz="2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901700" y="1247775"/>
            <a:ext cx="7121525" cy="4554538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/>
              <a:t> 1</a:t>
            </a:r>
            <a:r>
              <a:rPr lang="zh-CN" altLang="en-US" sz="2400" dirty="0" smtClean="0"/>
              <a:t>、   </a:t>
            </a:r>
            <a:r>
              <a:rPr lang="zh-CN" altLang="zh-CN" sz="2400" dirty="0" smtClean="0"/>
              <a:t>在</a:t>
            </a:r>
            <a:r>
              <a:rPr lang="zh-CN" altLang="zh-CN" sz="2400" dirty="0" smtClean="0"/>
              <a:t>餐饮行业中，传统的点菜方式基本全都是由人工来进行操作的。主要是服务员对顾客提出的要求进行相关的记录。这样在工作的时候很容易造成各种各样的麻烦和错误。例如由于手写字迹的潦草可能会导致认识上的差异，造成上菜错误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2</a:t>
            </a:r>
            <a:r>
              <a:rPr lang="zh-CN" altLang="en-US" sz="2400" b="0" dirty="0" smtClean="0">
                <a:solidFill>
                  <a:srgbClr val="376092"/>
                </a:solidFill>
                <a:latin typeface="微软雅黑" pitchFamily="34" charset="-122"/>
                <a:ea typeface="微软雅黑" pitchFamily="34" charset="-122"/>
              </a:rPr>
              <a:t>、    </a:t>
            </a:r>
            <a:r>
              <a:rPr lang="zh-CN" altLang="zh-CN" sz="2400" dirty="0" smtClean="0"/>
              <a:t>无线</a:t>
            </a:r>
            <a:r>
              <a:rPr lang="zh-CN" altLang="zh-CN" sz="2400" dirty="0" smtClean="0"/>
              <a:t>技术高度发展，无论是使用各种电话通信还是网络通信，都能够快速便捷的传递消息。点餐系统使用的传统的局域网布局，服务人员通过手持终端，将顾客的需求发给后台，后台在接收到相关的信息后就可以进行操作了。</a:t>
            </a:r>
            <a:endParaRPr lang="zh-CN" altLang="en-US" sz="2400" b="0" dirty="0" smtClean="0">
              <a:solidFill>
                <a:srgbClr val="37609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6" name="标题 1"/>
          <p:cNvSpPr>
            <a:spLocks/>
          </p:cNvSpPr>
          <p:nvPr/>
        </p:nvSpPr>
        <p:spPr bwMode="black">
          <a:xfrm>
            <a:off x="490538" y="407988"/>
            <a:ext cx="84216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/>
            <a:r>
              <a:rPr lang="zh-CN" altLang="en-US" sz="32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系统开发背景</a:t>
            </a:r>
            <a:endParaRPr lang="en-US" altLang="zh-CN" sz="32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0" name="内容占位符 2"/>
          <p:cNvSpPr>
            <a:spLocks/>
          </p:cNvSpPr>
          <p:nvPr/>
        </p:nvSpPr>
        <p:spPr bwMode="auto">
          <a:xfrm>
            <a:off x="901700" y="1247775"/>
            <a:ext cx="7121525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endParaRPr lang="zh-CN" altLang="en-US" sz="2400" dirty="0">
              <a:solidFill>
                <a:srgbClr val="37609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11" name="标题 1"/>
          <p:cNvSpPr>
            <a:spLocks/>
          </p:cNvSpPr>
          <p:nvPr/>
        </p:nvSpPr>
        <p:spPr bwMode="black">
          <a:xfrm>
            <a:off x="490538" y="407988"/>
            <a:ext cx="84216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32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系统概述</a:t>
            </a:r>
          </a:p>
        </p:txBody>
      </p:sp>
      <p:pic>
        <p:nvPicPr>
          <p:cNvPr id="25619" name="Picture 19" descr="D:\win7我的文档-桌面-收藏夹\Desktop\PPT\无标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3015" y="2396818"/>
            <a:ext cx="6264322" cy="32806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105469" y="1187355"/>
            <a:ext cx="4244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 smtClean="0">
                <a:solidFill>
                  <a:schemeClr val="tx1"/>
                </a:solidFill>
                <a:effectLst/>
                <a:latin typeface="仿宋" pitchFamily="49" charset="-122"/>
                <a:ea typeface="仿宋" pitchFamily="49" charset="-122"/>
              </a:rPr>
              <a:t>系统功能模块简介</a:t>
            </a:r>
            <a:endParaRPr lang="zh-CN" altLang="en-US" sz="3200" dirty="0">
              <a:solidFill>
                <a:schemeClr val="tx1"/>
              </a:solidFill>
              <a:effectLst/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标题 1"/>
          <p:cNvSpPr>
            <a:spLocks/>
          </p:cNvSpPr>
          <p:nvPr/>
        </p:nvSpPr>
        <p:spPr bwMode="black">
          <a:xfrm>
            <a:off x="490538" y="407988"/>
            <a:ext cx="84216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32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系统开发工具及技术介绍</a:t>
            </a:r>
          </a:p>
        </p:txBody>
      </p:sp>
      <p:sp>
        <p:nvSpPr>
          <p:cNvPr id="26634" name="内容占位符 2"/>
          <p:cNvSpPr>
            <a:spLocks/>
          </p:cNvSpPr>
          <p:nvPr/>
        </p:nvSpPr>
        <p:spPr bwMode="auto">
          <a:xfrm>
            <a:off x="901700" y="1247775"/>
            <a:ext cx="7121525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endParaRPr lang="zh-CN" altLang="en-US" sz="2400" dirty="0">
              <a:solidFill>
                <a:srgbClr val="37609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387" y="1214650"/>
            <a:ext cx="2142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1111"/>
                </a:solidFill>
                <a:effectLst/>
                <a:latin typeface="仿宋" pitchFamily="49" charset="-122"/>
                <a:ea typeface="仿宋" pitchFamily="49" charset="-122"/>
              </a:rPr>
              <a:t>开发工具：</a:t>
            </a:r>
            <a:endParaRPr lang="zh-CN" altLang="en-US" sz="3200" b="1" dirty="0">
              <a:solidFill>
                <a:srgbClr val="111111"/>
              </a:solidFill>
              <a:effectLst/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0059" y="1883390"/>
            <a:ext cx="2879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rgbClr val="111111"/>
                </a:solidFill>
                <a:effectLst/>
              </a:rPr>
              <a:t>Eclipse</a:t>
            </a:r>
          </a:p>
          <a:p>
            <a:pPr algn="l"/>
            <a:r>
              <a:rPr lang="en-US" altLang="zh-CN" sz="2800" dirty="0" err="1" smtClean="0">
                <a:solidFill>
                  <a:srgbClr val="111111"/>
                </a:solidFill>
                <a:effectLst/>
              </a:rPr>
              <a:t>MyEclipse</a:t>
            </a:r>
            <a:endParaRPr lang="en-US" altLang="zh-CN" sz="2800" dirty="0" smtClean="0">
              <a:solidFill>
                <a:srgbClr val="111111"/>
              </a:solidFill>
              <a:effectLst/>
            </a:endParaRPr>
          </a:p>
          <a:p>
            <a:pPr algn="l"/>
            <a:r>
              <a:rPr lang="en-US" altLang="zh-CN" sz="2800" dirty="0">
                <a:solidFill>
                  <a:srgbClr val="111111"/>
                </a:solidFill>
                <a:effectLst/>
              </a:rPr>
              <a:t>Tomcat</a:t>
            </a:r>
            <a:endParaRPr lang="zh-CN" altLang="en-US" sz="2800" dirty="0">
              <a:solidFill>
                <a:srgbClr val="111111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773" y="3234520"/>
            <a:ext cx="3111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1111"/>
                </a:solidFill>
                <a:effectLst/>
                <a:latin typeface="仿宋" pitchFamily="49" charset="-122"/>
                <a:ea typeface="仿宋" pitchFamily="49" charset="-122"/>
              </a:rPr>
              <a:t>开发技术：</a:t>
            </a:r>
            <a:endParaRPr lang="zh-CN" altLang="en-US" sz="3200" b="1" dirty="0">
              <a:solidFill>
                <a:srgbClr val="111111"/>
              </a:solidFill>
              <a:effectLst/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652" y="3985147"/>
            <a:ext cx="2415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 err="1" smtClean="0">
                <a:solidFill>
                  <a:srgbClr val="111111"/>
                </a:solidFill>
                <a:effectLst/>
              </a:rPr>
              <a:t>Servelet</a:t>
            </a:r>
            <a:endParaRPr lang="en-US" altLang="zh-CN" sz="2800" dirty="0" smtClean="0">
              <a:solidFill>
                <a:srgbClr val="111111"/>
              </a:solidFill>
              <a:effectLst/>
            </a:endParaRPr>
          </a:p>
          <a:p>
            <a:pPr algn="l"/>
            <a:r>
              <a:rPr lang="en-US" altLang="zh-CN" sz="2800" dirty="0" smtClean="0">
                <a:solidFill>
                  <a:srgbClr val="111111"/>
                </a:solidFill>
                <a:effectLst/>
              </a:rPr>
              <a:t>HTTP</a:t>
            </a:r>
            <a:r>
              <a:rPr lang="zh-CN" altLang="en-US" sz="2800" dirty="0" smtClean="0">
                <a:solidFill>
                  <a:srgbClr val="111111"/>
                </a:solidFill>
                <a:effectLst/>
              </a:rPr>
              <a:t>协议</a:t>
            </a:r>
            <a:endParaRPr lang="zh-CN" altLang="en-US" sz="2800" dirty="0">
              <a:solidFill>
                <a:srgbClr val="111111"/>
              </a:solidFill>
              <a:effectLst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0558" y="538021"/>
            <a:ext cx="7848600" cy="609600"/>
          </a:xfrm>
        </p:spPr>
        <p:txBody>
          <a:bodyPr/>
          <a:lstStyle/>
          <a:p>
            <a:pPr algn="ctr"/>
            <a:r>
              <a:rPr lang="zh-CN" altLang="en-US" sz="3200" b="0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itchFamily="49" charset="-122"/>
                <a:ea typeface="仿宋" pitchFamily="49" charset="-122"/>
                <a:cs typeface="+mn-cs"/>
              </a:rPr>
              <a:t>主要功能设计与实现</a:t>
            </a:r>
            <a:r>
              <a:rPr lang="en-US" altLang="zh-CN" sz="3200" b="0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itchFamily="49" charset="-122"/>
                <a:ea typeface="仿宋" pitchFamily="49" charset="-122"/>
                <a:cs typeface="+mn-cs"/>
              </a:rPr>
              <a:t/>
            </a:r>
            <a:br>
              <a:rPr lang="en-US" altLang="zh-CN" sz="3200" b="0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itchFamily="49" charset="-122"/>
                <a:ea typeface="仿宋" pitchFamily="49" charset="-122"/>
                <a:cs typeface="+mn-cs"/>
              </a:rPr>
            </a:br>
            <a:endParaRPr lang="zh-CN" altLang="en-US" sz="32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itchFamily="49" charset="-122"/>
              <a:ea typeface="仿宋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、模块简介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对服务人员的身份进行验证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点菜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用于开桌和点菜下单等功能的实现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结</a:t>
            </a:r>
            <a:r>
              <a:rPr lang="zh-CN" altLang="zh-CN" dirty="0" smtClean="0"/>
              <a:t>台</a:t>
            </a:r>
            <a:r>
              <a:rPr lang="zh-CN" altLang="zh-CN" dirty="0" smtClean="0"/>
              <a:t>——</a:t>
            </a:r>
            <a:r>
              <a:rPr lang="zh-CN" altLang="en-US" dirty="0" smtClean="0"/>
              <a:t>用于结账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查台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查看档期那桌子信息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转台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用于桌子的更换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并台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将两桌并到一起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更新——</a:t>
            </a:r>
            <a:r>
              <a:rPr lang="zh-CN" altLang="en-US" dirty="0" smtClean="0"/>
              <a:t>同步服务器上的数据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注销——</a:t>
            </a:r>
            <a:r>
              <a:rPr lang="zh-CN" altLang="en-US" dirty="0" smtClean="0"/>
              <a:t>注销当前登录信息</a:t>
            </a:r>
            <a:endParaRPr lang="zh-CN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</a:t>
            </a:r>
            <a:endParaRPr lang="zh-CN" altLang="en-US" dirty="0"/>
          </a:p>
        </p:txBody>
      </p:sp>
    </p:spTree>
  </p:cSld>
  <p:clrMapOvr>
    <a:masterClrMapping/>
  </p:clrMapOvr>
  <p:transition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、主要功能运行截图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登陆</a:t>
            </a:r>
            <a:r>
              <a:rPr lang="zh-CN" altLang="en-US" dirty="0" smtClean="0"/>
              <a:t>界面：</a:t>
            </a:r>
            <a:endParaRPr lang="zh-CN" altLang="en-US" dirty="0"/>
          </a:p>
        </p:txBody>
      </p:sp>
      <p:pic>
        <p:nvPicPr>
          <p:cNvPr id="5" name="图片 4" descr="S40616-0001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7621" y="1951630"/>
            <a:ext cx="2620797" cy="4906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76716" y="1596789"/>
            <a:ext cx="941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folHlink"/>
                </a:solidFill>
                <a:effectLst/>
                <a:latin typeface="+mn-lt"/>
                <a:ea typeface="+mn-ea"/>
              </a:rPr>
              <a:t>主界面：</a:t>
            </a:r>
          </a:p>
        </p:txBody>
      </p:sp>
      <p:pic>
        <p:nvPicPr>
          <p:cNvPr id="7" name="图片 6" descr="S40616-00014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76717" y="1978925"/>
            <a:ext cx="2743626" cy="4879075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点菜界面：    </a:t>
            </a:r>
            <a:endParaRPr lang="zh-CN" altLang="en-US" dirty="0"/>
          </a:p>
        </p:txBody>
      </p:sp>
      <p:pic>
        <p:nvPicPr>
          <p:cNvPr id="4" name="图片 3" descr="S40616-0001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1394" y="1596788"/>
            <a:ext cx="3125763" cy="5261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49922" y="1201003"/>
            <a:ext cx="1665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2000" b="1" dirty="0">
                <a:solidFill>
                  <a:schemeClr val="folHlink"/>
                </a:solidFill>
                <a:effectLst/>
                <a:latin typeface="+mn-lt"/>
                <a:ea typeface="+mn-ea"/>
              </a:rPr>
              <a:t>结账</a:t>
            </a:r>
            <a:r>
              <a:rPr lang="zh-CN" altLang="en-US" sz="2000" b="1" dirty="0" smtClean="0">
                <a:solidFill>
                  <a:schemeClr val="folHlink"/>
                </a:solidFill>
                <a:effectLst/>
                <a:latin typeface="+mn-lt"/>
                <a:ea typeface="+mn-ea"/>
              </a:rPr>
              <a:t>界面</a:t>
            </a:r>
            <a:r>
              <a:rPr lang="en-US" altLang="zh-CN" sz="2000" b="1" dirty="0" smtClean="0">
                <a:solidFill>
                  <a:schemeClr val="folHlink"/>
                </a:solidFill>
                <a:effectLst/>
                <a:latin typeface="+mn-lt"/>
                <a:ea typeface="+mn-ea"/>
              </a:rPr>
              <a:t>:</a:t>
            </a:r>
            <a:endParaRPr lang="zh-CN" altLang="en-US" sz="2000" b="1" dirty="0">
              <a:solidFill>
                <a:schemeClr val="folHlink"/>
              </a:solidFill>
              <a:effectLst/>
              <a:latin typeface="+mn-lt"/>
              <a:ea typeface="+mn-ea"/>
            </a:endParaRPr>
          </a:p>
        </p:txBody>
      </p:sp>
      <p:pic>
        <p:nvPicPr>
          <p:cNvPr id="6" name="图片 5" descr="S40616-00020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68036" y="1569492"/>
            <a:ext cx="3357349" cy="5288507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、模块流程图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024" y="1651379"/>
            <a:ext cx="1555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folHlink"/>
                </a:solidFill>
                <a:effectLst/>
                <a:latin typeface="+mn-lt"/>
                <a:ea typeface="+mn-ea"/>
              </a:rPr>
              <a:t>登录</a:t>
            </a:r>
            <a:r>
              <a:rPr lang="zh-CN" altLang="en-US" sz="2000" b="1" dirty="0" smtClean="0">
                <a:solidFill>
                  <a:schemeClr val="folHlink"/>
                </a:solidFill>
                <a:effectLst/>
                <a:latin typeface="+mn-lt"/>
                <a:ea typeface="+mn-ea"/>
              </a:rPr>
              <a:t>流程图：</a:t>
            </a:r>
            <a:endParaRPr lang="zh-CN" altLang="en-US" sz="2000" b="1" dirty="0">
              <a:solidFill>
                <a:schemeClr val="folHlink"/>
              </a:solidFill>
              <a:effectLst/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8854" y="1624084"/>
            <a:ext cx="170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folHlink"/>
                </a:solidFill>
                <a:effectLst/>
                <a:latin typeface="+mn-lt"/>
                <a:ea typeface="+mn-ea"/>
              </a:rPr>
              <a:t>点菜流程图：</a:t>
            </a:r>
          </a:p>
        </p:txBody>
      </p:sp>
      <p:pic>
        <p:nvPicPr>
          <p:cNvPr id="8" name="图片 7" descr="liu1_副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5" y="2088108"/>
            <a:ext cx="3853816" cy="4769892"/>
          </a:xfrm>
          <a:prstGeom prst="rect">
            <a:avLst/>
          </a:prstGeom>
        </p:spPr>
      </p:pic>
      <p:pic>
        <p:nvPicPr>
          <p:cNvPr id="9" name="图片 8" descr="liu2_副本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4696" y="2060812"/>
            <a:ext cx="3620005" cy="4797188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ference_3">
  <a:themeElements>
    <a:clrScheme name="Conference_3 1">
      <a:dk1>
        <a:srgbClr val="4D4D4D"/>
      </a:dk1>
      <a:lt1>
        <a:srgbClr val="FFFFFF"/>
      </a:lt1>
      <a:dk2>
        <a:srgbClr val="F2EF62"/>
      </a:dk2>
      <a:lt2>
        <a:srgbClr val="DDDDDD"/>
      </a:lt2>
      <a:accent1>
        <a:srgbClr val="8FAD2F"/>
      </a:accent1>
      <a:accent2>
        <a:srgbClr val="DBE8B2"/>
      </a:accent2>
      <a:accent3>
        <a:srgbClr val="FFFFFF"/>
      </a:accent3>
      <a:accent4>
        <a:srgbClr val="404040"/>
      </a:accent4>
      <a:accent5>
        <a:srgbClr val="C6D3AD"/>
      </a:accent5>
      <a:accent6>
        <a:srgbClr val="C6D2A1"/>
      </a:accent6>
      <a:hlink>
        <a:srgbClr val="BAD16F"/>
      </a:hlink>
      <a:folHlink>
        <a:srgbClr val="507800"/>
      </a:folHlink>
    </a:clrScheme>
    <a:fontScheme name="Conference_3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굴림" pitchFamily="34" charset="-127"/>
          </a:defRPr>
        </a:defPPr>
      </a:lstStyle>
    </a:lnDef>
  </a:objectDefaults>
  <a:extraClrSchemeLst>
    <a:extraClrScheme>
      <a:clrScheme name="Conference_3 1">
        <a:dk1>
          <a:srgbClr val="4D4D4D"/>
        </a:dk1>
        <a:lt1>
          <a:srgbClr val="FFFFFF"/>
        </a:lt1>
        <a:dk2>
          <a:srgbClr val="F2EF62"/>
        </a:dk2>
        <a:lt2>
          <a:srgbClr val="DDDDDD"/>
        </a:lt2>
        <a:accent1>
          <a:srgbClr val="8FAD2F"/>
        </a:accent1>
        <a:accent2>
          <a:srgbClr val="DBE8B2"/>
        </a:accent2>
        <a:accent3>
          <a:srgbClr val="FFFFFF"/>
        </a:accent3>
        <a:accent4>
          <a:srgbClr val="404040"/>
        </a:accent4>
        <a:accent5>
          <a:srgbClr val="C6D3AD"/>
        </a:accent5>
        <a:accent6>
          <a:srgbClr val="C6D2A1"/>
        </a:accent6>
        <a:hlink>
          <a:srgbClr val="BAD16F"/>
        </a:hlink>
        <a:folHlink>
          <a:srgbClr val="5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erence_3 2">
        <a:dk1>
          <a:srgbClr val="4D4D4D"/>
        </a:dk1>
        <a:lt1>
          <a:srgbClr val="FFFFFF"/>
        </a:lt1>
        <a:dk2>
          <a:srgbClr val="F4D18A"/>
        </a:dk2>
        <a:lt2>
          <a:srgbClr val="DDDDDD"/>
        </a:lt2>
        <a:accent1>
          <a:srgbClr val="B99633"/>
        </a:accent1>
        <a:accent2>
          <a:srgbClr val="EDE5D1"/>
        </a:accent2>
        <a:accent3>
          <a:srgbClr val="FFFFFF"/>
        </a:accent3>
        <a:accent4>
          <a:srgbClr val="404040"/>
        </a:accent4>
        <a:accent5>
          <a:srgbClr val="D9C9AD"/>
        </a:accent5>
        <a:accent6>
          <a:srgbClr val="D7CFBD"/>
        </a:accent6>
        <a:hlink>
          <a:srgbClr val="DAC896"/>
        </a:hlink>
        <a:folHlink>
          <a:srgbClr val="776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erence_3 3">
        <a:dk1>
          <a:srgbClr val="4D4D4D"/>
        </a:dk1>
        <a:lt1>
          <a:srgbClr val="FFFFFF"/>
        </a:lt1>
        <a:dk2>
          <a:srgbClr val="61C2F3"/>
        </a:dk2>
        <a:lt2>
          <a:srgbClr val="DDDDDD"/>
        </a:lt2>
        <a:accent1>
          <a:srgbClr val="5968D7"/>
        </a:accent1>
        <a:accent2>
          <a:srgbClr val="BECDEA"/>
        </a:accent2>
        <a:accent3>
          <a:srgbClr val="FFFFFF"/>
        </a:accent3>
        <a:accent4>
          <a:srgbClr val="404040"/>
        </a:accent4>
        <a:accent5>
          <a:srgbClr val="B5B9E8"/>
        </a:accent5>
        <a:accent6>
          <a:srgbClr val="ACBAD4"/>
        </a:accent6>
        <a:hlink>
          <a:srgbClr val="93A8EB"/>
        </a:hlink>
        <a:folHlink>
          <a:srgbClr val="1300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1010</TotalTime>
  <Words>394</Words>
  <Application>Microsoft Office PowerPoint</Application>
  <PresentationFormat>全屏显示(4:3)</PresentationFormat>
  <Paragraphs>68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Times New Roman</vt:lpstr>
      <vt:lpstr>굴림</vt:lpstr>
      <vt:lpstr>Arial</vt:lpstr>
      <vt:lpstr>Verdana</vt:lpstr>
      <vt:lpstr>Wingdings</vt:lpstr>
      <vt:lpstr>宋体</vt:lpstr>
      <vt:lpstr>微软雅黑</vt:lpstr>
      <vt:lpstr>Franklin Gothic Medium</vt:lpstr>
      <vt:lpstr>Arial Black</vt:lpstr>
      <vt:lpstr>黑体</vt:lpstr>
      <vt:lpstr>Conference_3</vt:lpstr>
      <vt:lpstr>基于Android平台的点餐系统的设计与实现</vt:lpstr>
      <vt:lpstr>幻灯片 2</vt:lpstr>
      <vt:lpstr>幻灯片 3</vt:lpstr>
      <vt:lpstr>幻灯片 4</vt:lpstr>
      <vt:lpstr>幻灯片 5</vt:lpstr>
      <vt:lpstr>主要功能设计与实现 </vt:lpstr>
      <vt:lpstr>幻灯片 7</vt:lpstr>
      <vt:lpstr>幻灯片 8</vt:lpstr>
      <vt:lpstr>幻灯片 9</vt:lpstr>
      <vt:lpstr>幻灯片 10</vt:lpstr>
      <vt:lpstr>幻灯片 11</vt:lpstr>
      <vt:lpstr>幻灯片 12</vt:lpstr>
      <vt:lpstr>总结</vt:lpstr>
      <vt:lpstr>幻灯片 14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基于Android平台的点餐系统的设计与实现</dc:title>
  <dc:creator>Administrator</dc:creator>
  <cp:lastModifiedBy>2012</cp:lastModifiedBy>
  <cp:revision>117</cp:revision>
  <dcterms:created xsi:type="dcterms:W3CDTF">2010-02-20T14:55:55Z</dcterms:created>
  <dcterms:modified xsi:type="dcterms:W3CDTF">2014-06-15T16:31:04Z</dcterms:modified>
</cp:coreProperties>
</file>