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94660"/>
  </p:normalViewPr>
  <p:slideViewPr>
    <p:cSldViewPr snapToGrid="0">
      <p:cViewPr varScale="1">
        <p:scale>
          <a:sx n="75" d="100"/>
          <a:sy n="75" d="100"/>
        </p:scale>
        <p:origin x="1074" y="72"/>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8005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5477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1115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8358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6595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5557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9161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407099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5927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41547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7630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1DD6C-B849-4788-9E8B-BB62B40D8BDB}" type="datetimeFigureOut">
              <a:rPr lang="zh-CN" altLang="en-US" smtClean="0"/>
              <a:t>2016/6/11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93527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0" y="2010372"/>
            <a:ext cx="9351440" cy="2676714"/>
            <a:chOff x="1130606" y="1477567"/>
            <a:chExt cx="6157780" cy="2100013"/>
          </a:xfrm>
        </p:grpSpPr>
        <p:sp>
          <p:nvSpPr>
            <p:cNvPr id="21" name="填充层"/>
            <p:cNvSpPr>
              <a:spLocks/>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姓   名</a:t>
            </a:r>
            <a:endParaRPr lang="zh-CN" altLang="en-US" b="1" dirty="0">
              <a:solidFill>
                <a:srgbClr val="287ED3"/>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导   师</a:t>
            </a:r>
            <a:endParaRPr lang="zh-CN" altLang="en-US" b="1" dirty="0">
              <a:solidFill>
                <a:srgbClr val="287ED3"/>
              </a:solidFill>
              <a:latin typeface="微软雅黑" panose="020B0503020204020204" pitchFamily="34" charset="-122"/>
              <a:ea typeface="微软雅黑" panose="020B0503020204020204"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133882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哥哥岸上走</a:t>
            </a: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012607" y="5347650"/>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妹妹</a:t>
            </a:r>
            <a:r>
              <a:rPr lang="zh-CN" altLang="en-US" dirty="0" smtClean="0">
                <a:latin typeface="微软雅黑" panose="020B0503020204020204" pitchFamily="34" charset="-122"/>
                <a:ea typeface="微软雅黑" panose="020B0503020204020204" pitchFamily="34" charset="-122"/>
              </a:rPr>
              <a:t>坐船</a:t>
            </a:r>
            <a:r>
              <a:rPr lang="zh-CN" altLang="en-US" dirty="0">
                <a:latin typeface="微软雅黑" panose="020B0503020204020204" pitchFamily="34" charset="-122"/>
                <a:ea typeface="微软雅黑" panose="020B0503020204020204" pitchFamily="34" charset="-122"/>
              </a:rPr>
              <a:t>头</a:t>
            </a:r>
          </a:p>
        </p:txBody>
      </p:sp>
      <p:sp>
        <p:nvSpPr>
          <p:cNvPr id="33" name="文本框 32"/>
          <p:cNvSpPr txBox="1"/>
          <p:nvPr/>
        </p:nvSpPr>
        <p:spPr>
          <a:xfrm>
            <a:off x="1923895" y="2763954"/>
            <a:ext cx="6229350"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灰白蓝论文答辩通用</a:t>
            </a:r>
            <a:r>
              <a:rPr lang="en-US" altLang="zh-CN" sz="3000" b="1" dirty="0" smtClean="0">
                <a:solidFill>
                  <a:schemeClr val="bg1"/>
                </a:solidFill>
                <a:latin typeface="微软雅黑" panose="020B0503020204020204" pitchFamily="34" charset="-122"/>
                <a:ea typeface="微软雅黑" panose="020B0503020204020204" pitchFamily="34" charset="-122"/>
              </a:rPr>
              <a:t>PPT</a:t>
            </a:r>
            <a:r>
              <a:rPr lang="zh-CN" altLang="en-US" sz="3000" b="1" dirty="0" smtClean="0">
                <a:solidFill>
                  <a:schemeClr val="bg1"/>
                </a:solidFill>
                <a:latin typeface="微软雅黑" panose="020B0503020204020204" pitchFamily="34" charset="-122"/>
                <a:ea typeface="微软雅黑" panose="020B0503020204020204" pitchFamily="34" charset="-122"/>
              </a:rPr>
              <a:t>模板</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4012164" y="4311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Tree>
    <p:extLst>
      <p:ext uri="{BB962C8B-B14F-4D97-AF65-F5344CB8AC3E}">
        <p14:creationId xmlns:p14="http://schemas.microsoft.com/office/powerpoint/2010/main" val="68083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7509" y="496323"/>
            <a:ext cx="1741269" cy="1087884"/>
            <a:chOff x="429349" y="294657"/>
            <a:chExt cx="1910403" cy="1411094"/>
          </a:xfrm>
        </p:grpSpPr>
        <p:sp>
          <p:nvSpPr>
            <p:cNvPr id="20" name="填充层"/>
            <p:cNvSpPr>
              <a:spLocks/>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pPr algn="r"/>
              <a:r>
                <a:rPr lang="zh-CN" altLang="en-US" sz="4000" b="1" dirty="0">
                  <a:latin typeface="微软雅黑" panose="020B0503020204020204" pitchFamily="34" charset="-122"/>
                  <a:ea typeface="微软雅黑" panose="020B0503020204020204" pitchFamily="34" charset="-122"/>
                </a:rPr>
                <a:t>目录</a:t>
              </a:r>
            </a:p>
          </p:txBody>
        </p:sp>
        <p:pic>
          <p:nvPicPr>
            <p:cNvPr id="21" name="图片 2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506110" y="2365385"/>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42043" y="21653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506110" y="3379516"/>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842043" y="317948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506110" y="4393647"/>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842043" y="419361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506110" y="5407778"/>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42043" y="520774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302000" y="2359634"/>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选题背景及意义</a:t>
            </a:r>
            <a:endParaRPr lang="zh-CN" altLang="en-US" sz="28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3302000" y="3366811"/>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研究内容加方法</a:t>
            </a:r>
            <a:endParaRPr lang="zh-CN" altLang="en-US" sz="2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302000" y="4373988"/>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实验创新及难度</a:t>
            </a:r>
            <a:endParaRPr lang="zh-CN" altLang="en-US" sz="2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302000" y="5381165"/>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进度和完成情况</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10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选题背景及意义</a:t>
            </a:r>
            <a:endParaRPr lang="zh-CN" altLang="en-US" sz="3600" b="1" dirty="0">
              <a:latin typeface="微软雅黑" panose="020B0503020204020204" pitchFamily="34" charset="-122"/>
              <a:ea typeface="微软雅黑" panose="020B0503020204020204" pitchFamily="34" charset="-122"/>
            </a:endParaRPr>
          </a:p>
        </p:txBody>
      </p:sp>
      <p:sp>
        <p:nvSpPr>
          <p:cNvPr id="20" name="任意多边形 19"/>
          <p:cNvSpPr/>
          <p:nvPr/>
        </p:nvSpPr>
        <p:spPr>
          <a:xfrm>
            <a:off x="5752545"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背景</a:t>
            </a:r>
            <a:endParaRPr lang="zh-CN" altLang="en-US" sz="2400" b="1" kern="1200" dirty="0">
              <a:latin typeface="微软雅黑" panose="020B0503020204020204" pitchFamily="34" charset="-122"/>
              <a:ea typeface="微软雅黑" panose="020B0503020204020204" pitchFamily="34" charset="-122"/>
            </a:endParaRPr>
          </a:p>
        </p:txBody>
      </p:sp>
      <p:sp>
        <p:nvSpPr>
          <p:cNvPr id="21" name="任意多边形 20"/>
          <p:cNvSpPr/>
          <p:nvPr/>
        </p:nvSpPr>
        <p:spPr>
          <a:xfrm rot="16200000">
            <a:off x="6191785" y="2995570"/>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2" name="任意多边形 21"/>
          <p:cNvSpPr/>
          <p:nvPr/>
        </p:nvSpPr>
        <p:spPr>
          <a:xfrm>
            <a:off x="5752545" y="156247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1</a:t>
            </a:r>
            <a:endParaRPr lang="zh-CN" altLang="en-US" sz="5800" kern="1200" dirty="0">
              <a:solidFill>
                <a:srgbClr val="287ED3"/>
              </a:solidFill>
            </a:endParaRPr>
          </a:p>
        </p:txBody>
      </p:sp>
      <p:sp>
        <p:nvSpPr>
          <p:cNvPr id="23" name="任意多边形 22"/>
          <p:cNvSpPr/>
          <p:nvPr/>
        </p:nvSpPr>
        <p:spPr>
          <a:xfrm>
            <a:off x="7011789" y="3815574"/>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 name="任意多边形 23"/>
          <p:cNvSpPr/>
          <p:nvPr/>
        </p:nvSpPr>
        <p:spPr>
          <a:xfrm>
            <a:off x="7392553"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dirty="0" smtClean="0">
                <a:solidFill>
                  <a:srgbClr val="287ED3"/>
                </a:solidFill>
              </a:rPr>
              <a:t>2</a:t>
            </a:r>
            <a:endParaRPr lang="zh-CN" altLang="en-US" sz="5800" kern="1200" dirty="0">
              <a:solidFill>
                <a:srgbClr val="287ED3"/>
              </a:solidFill>
            </a:endParaRPr>
          </a:p>
        </p:txBody>
      </p:sp>
      <p:sp>
        <p:nvSpPr>
          <p:cNvPr id="25" name="任意多边形 24"/>
          <p:cNvSpPr/>
          <p:nvPr/>
        </p:nvSpPr>
        <p:spPr>
          <a:xfrm rot="5400000">
            <a:off x="6191785" y="4635578"/>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6" name="任意多边形 25"/>
          <p:cNvSpPr/>
          <p:nvPr/>
        </p:nvSpPr>
        <p:spPr>
          <a:xfrm>
            <a:off x="5752545" y="484248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3</a:t>
            </a:r>
            <a:endParaRPr lang="zh-CN" altLang="en-US" sz="5800" kern="1200" dirty="0">
              <a:solidFill>
                <a:srgbClr val="287ED3"/>
              </a:solidFill>
            </a:endParaRPr>
          </a:p>
        </p:txBody>
      </p:sp>
      <p:sp>
        <p:nvSpPr>
          <p:cNvPr id="27" name="任意多边形 26"/>
          <p:cNvSpPr/>
          <p:nvPr/>
        </p:nvSpPr>
        <p:spPr>
          <a:xfrm>
            <a:off x="5371781" y="3815573"/>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8" name="任意多边形 27"/>
          <p:cNvSpPr/>
          <p:nvPr/>
        </p:nvSpPr>
        <p:spPr>
          <a:xfrm>
            <a:off x="4112537"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4</a:t>
            </a:r>
            <a:endParaRPr lang="zh-CN" altLang="en-US" sz="5800" kern="1200" dirty="0">
              <a:solidFill>
                <a:srgbClr val="287ED3"/>
              </a:solidFill>
            </a:endParaRPr>
          </a:p>
        </p:txBody>
      </p:sp>
      <p:sp>
        <p:nvSpPr>
          <p:cNvPr id="11" name="矩形 10"/>
          <p:cNvSpPr/>
          <p:nvPr/>
        </p:nvSpPr>
        <p:spPr>
          <a:xfrm>
            <a:off x="687166" y="2236164"/>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2" name="矩形 11"/>
          <p:cNvSpPr/>
          <p:nvPr/>
        </p:nvSpPr>
        <p:spPr>
          <a:xfrm>
            <a:off x="687166" y="3101386"/>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3" name="矩形 12"/>
          <p:cNvSpPr/>
          <p:nvPr/>
        </p:nvSpPr>
        <p:spPr>
          <a:xfrm>
            <a:off x="687166" y="3966608"/>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4" name="矩形 13"/>
          <p:cNvSpPr/>
          <p:nvPr/>
        </p:nvSpPr>
        <p:spPr>
          <a:xfrm>
            <a:off x="687166" y="4831830"/>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5" name="文本框 14"/>
          <p:cNvSpPr txBox="1"/>
          <p:nvPr/>
        </p:nvSpPr>
        <p:spPr>
          <a:xfrm>
            <a:off x="1587051" y="238758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587051" y="325280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587051" y="411802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87051" y="4983246"/>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35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研究</a:t>
            </a:r>
            <a:r>
              <a:rPr lang="zh-CN" altLang="en-US" sz="3600" b="1" dirty="0" smtClean="0">
                <a:latin typeface="微软雅黑" panose="020B0503020204020204" pitchFamily="34" charset="-122"/>
                <a:ea typeface="微软雅黑" panose="020B0503020204020204" pitchFamily="34" charset="-122"/>
              </a:rPr>
              <a:t>内容及方法</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2074862" y="1959429"/>
            <a:ext cx="2006600" cy="422184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a:ea typeface="微软雅黑" panose="020B0503020204020204" pitchFamily="34" charset="-122"/>
              </a:rPr>
              <a:t>点击添加标题</a:t>
            </a:r>
          </a:p>
        </p:txBody>
      </p:sp>
      <p:sp>
        <p:nvSpPr>
          <p:cNvPr id="11" name="TextBox 16"/>
          <p:cNvSpPr txBox="1">
            <a:spLocks noChangeArrowheads="1"/>
          </p:cNvSpPr>
          <p:nvPr/>
        </p:nvSpPr>
        <p:spPr bwMode="auto">
          <a:xfrm>
            <a:off x="2287587" y="372268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sp>
        <p:nvSpPr>
          <p:cNvPr id="12" name="TextBox 17"/>
          <p:cNvSpPr txBox="1">
            <a:spLocks noChangeArrowheads="1"/>
          </p:cNvSpPr>
          <p:nvPr/>
        </p:nvSpPr>
        <p:spPr bwMode="auto">
          <a:xfrm>
            <a:off x="2287587" y="50863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grpSp>
        <p:nvGrpSpPr>
          <p:cNvPr id="13" name="组合 12"/>
          <p:cNvGrpSpPr>
            <a:grpSpLocks/>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1</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6" name="组合 15"/>
          <p:cNvGrpSpPr>
            <a:grpSpLocks/>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2</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9" name="组合 18"/>
          <p:cNvGrpSpPr>
            <a:grpSpLocks/>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3</a:t>
              </a:r>
              <a:endParaRPr lang="zh-CN" altLang="en-US" sz="3600" dirty="0">
                <a:solidFill>
                  <a:schemeClr val="bg1"/>
                </a:solidFill>
                <a:latin typeface="Impact" panose="020B0806030902050204" pitchFamily="34" charset="0"/>
                <a:ea typeface="微软雅黑" panose="020B0503020204020204" pitchFamily="34" charset="-122"/>
              </a:endParaRPr>
            </a:p>
          </p:txBody>
        </p:sp>
      </p:grpSp>
      <p:cxnSp>
        <p:nvCxnSpPr>
          <p:cNvPr id="22" name="直接连接符 21"/>
          <p:cNvCxnSpPr/>
          <p:nvPr/>
        </p:nvCxnSpPr>
        <p:spPr>
          <a:xfrm>
            <a:off x="4079875" y="2749550"/>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079875" y="4092575"/>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083050" y="5437188"/>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grpSp>
        <p:nvGrpSpPr>
          <p:cNvPr id="25" name="组合 24"/>
          <p:cNvGrpSpPr>
            <a:grpSpLocks/>
          </p:cNvGrpSpPr>
          <p:nvPr/>
        </p:nvGrpSpPr>
        <p:grpSpPr bwMode="auto">
          <a:xfrm>
            <a:off x="4583112" y="4848225"/>
            <a:ext cx="2673350" cy="595313"/>
            <a:chOff x="5067856" y="3349715"/>
            <a:chExt cx="2672496" cy="595173"/>
          </a:xfrm>
        </p:grpSpPr>
        <p:grpSp>
          <p:nvGrpSpPr>
            <p:cNvPr id="26" name="组合 26"/>
            <p:cNvGrpSpPr>
              <a:grpSpLocks/>
            </p:cNvGrpSpPr>
            <p:nvPr/>
          </p:nvGrpSpPr>
          <p:grpSpPr bwMode="auto">
            <a:xfrm>
              <a:off x="5067856" y="3349715"/>
              <a:ext cx="1415772" cy="588169"/>
              <a:chOff x="4116142" y="3534384"/>
              <a:chExt cx="1415772" cy="588169"/>
            </a:xfrm>
          </p:grpSpPr>
          <p:sp>
            <p:nvSpPr>
              <p:cNvPr id="30" name="TextBox 29"/>
              <p:cNvSpPr txBox="1"/>
              <p:nvPr/>
            </p:nvSpPr>
            <p:spPr>
              <a:xfrm>
                <a:off x="4116142" y="353438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1" name="TextBox 30"/>
              <p:cNvSpPr txBox="1"/>
              <p:nvPr/>
            </p:nvSpPr>
            <p:spPr>
              <a:xfrm>
                <a:off x="4116142" y="378356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27" name="组合 35"/>
            <p:cNvGrpSpPr>
              <a:grpSpLocks/>
            </p:cNvGrpSpPr>
            <p:nvPr/>
          </p:nvGrpSpPr>
          <p:grpSpPr bwMode="auto">
            <a:xfrm>
              <a:off x="6324580" y="3356719"/>
              <a:ext cx="1415772" cy="588169"/>
              <a:chOff x="4116142" y="3534384"/>
              <a:chExt cx="1415772" cy="588169"/>
            </a:xfrm>
          </p:grpSpPr>
          <p:sp>
            <p:nvSpPr>
              <p:cNvPr id="28" name="TextBox 37"/>
              <p:cNvSpPr txBox="1"/>
              <p:nvPr/>
            </p:nvSpPr>
            <p:spPr>
              <a:xfrm>
                <a:off x="4116316" y="353372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29" name="TextBox 38"/>
              <p:cNvSpPr txBox="1"/>
              <p:nvPr/>
            </p:nvSpPr>
            <p:spPr>
              <a:xfrm>
                <a:off x="4116316" y="378290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2" name="组合 31"/>
          <p:cNvGrpSpPr>
            <a:grpSpLocks/>
          </p:cNvGrpSpPr>
          <p:nvPr/>
        </p:nvGrpSpPr>
        <p:grpSpPr bwMode="auto">
          <a:xfrm>
            <a:off x="4583112" y="3490913"/>
            <a:ext cx="2673350" cy="600075"/>
            <a:chOff x="5067856" y="1992948"/>
            <a:chExt cx="2672496" cy="599237"/>
          </a:xfrm>
        </p:grpSpPr>
        <p:grpSp>
          <p:nvGrpSpPr>
            <p:cNvPr id="33" name="组合 31"/>
            <p:cNvGrpSpPr>
              <a:grpSpLocks/>
            </p:cNvGrpSpPr>
            <p:nvPr/>
          </p:nvGrpSpPr>
          <p:grpSpPr bwMode="auto">
            <a:xfrm>
              <a:off x="6324580" y="2004016"/>
              <a:ext cx="1415772" cy="588169"/>
              <a:chOff x="4116142" y="3534384"/>
              <a:chExt cx="1415772" cy="588169"/>
            </a:xfrm>
          </p:grpSpPr>
          <p:sp>
            <p:nvSpPr>
              <p:cNvPr id="37" name="TextBox 33"/>
              <p:cNvSpPr txBox="1"/>
              <p:nvPr/>
            </p:nvSpPr>
            <p:spPr>
              <a:xfrm>
                <a:off x="4116316" y="353441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4116316" y="378330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4" name="组合 42"/>
            <p:cNvGrpSpPr>
              <a:grpSpLocks/>
            </p:cNvGrpSpPr>
            <p:nvPr/>
          </p:nvGrpSpPr>
          <p:grpSpPr bwMode="auto">
            <a:xfrm>
              <a:off x="5067856" y="1992948"/>
              <a:ext cx="1415772" cy="588169"/>
              <a:chOff x="4116142" y="3534384"/>
              <a:chExt cx="1415772" cy="588169"/>
            </a:xfrm>
          </p:grpSpPr>
          <p:sp>
            <p:nvSpPr>
              <p:cNvPr id="35" name="TextBox 43"/>
              <p:cNvSpPr txBox="1"/>
              <p:nvPr/>
            </p:nvSpPr>
            <p:spPr>
              <a:xfrm>
                <a:off x="4116142" y="3534384"/>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6" name="TextBox 44"/>
              <p:cNvSpPr txBox="1"/>
              <p:nvPr/>
            </p:nvSpPr>
            <p:spPr>
              <a:xfrm>
                <a:off x="4116142" y="378327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9" name="组合 38"/>
          <p:cNvGrpSpPr>
            <a:grpSpLocks/>
          </p:cNvGrpSpPr>
          <p:nvPr/>
        </p:nvGrpSpPr>
        <p:grpSpPr bwMode="auto">
          <a:xfrm>
            <a:off x="4583112" y="2185988"/>
            <a:ext cx="2673350" cy="588962"/>
            <a:chOff x="5067856" y="687437"/>
            <a:chExt cx="2672496" cy="588169"/>
          </a:xfrm>
        </p:grpSpPr>
        <p:grpSp>
          <p:nvGrpSpPr>
            <p:cNvPr id="40" name="组合 39"/>
            <p:cNvGrpSpPr>
              <a:grpSpLocks/>
            </p:cNvGrpSpPr>
            <p:nvPr/>
          </p:nvGrpSpPr>
          <p:grpSpPr bwMode="auto">
            <a:xfrm>
              <a:off x="5067856" y="687437"/>
              <a:ext cx="1415772" cy="588169"/>
              <a:chOff x="4116142" y="3534384"/>
              <a:chExt cx="1415772" cy="588169"/>
            </a:xfrm>
          </p:grpSpPr>
          <p:sp>
            <p:nvSpPr>
              <p:cNvPr id="44" name="TextBox 40"/>
              <p:cNvSpPr txBox="1"/>
              <p:nvPr/>
            </p:nvSpPr>
            <p:spPr>
              <a:xfrm>
                <a:off x="4116142"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5" name="TextBox 41"/>
              <p:cNvSpPr txBox="1"/>
              <p:nvPr/>
            </p:nvSpPr>
            <p:spPr>
              <a:xfrm>
                <a:off x="4116142"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1" name="组合 45"/>
            <p:cNvGrpSpPr>
              <a:grpSpLocks/>
            </p:cNvGrpSpPr>
            <p:nvPr/>
          </p:nvGrpSpPr>
          <p:grpSpPr bwMode="auto">
            <a:xfrm>
              <a:off x="6324580" y="687437"/>
              <a:ext cx="1415772" cy="588169"/>
              <a:chOff x="4116142" y="3534384"/>
              <a:chExt cx="1415772" cy="588169"/>
            </a:xfrm>
          </p:grpSpPr>
          <p:sp>
            <p:nvSpPr>
              <p:cNvPr id="42" name="TextBox 46"/>
              <p:cNvSpPr txBox="1"/>
              <p:nvPr/>
            </p:nvSpPr>
            <p:spPr>
              <a:xfrm>
                <a:off x="4116316"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47"/>
              <p:cNvSpPr txBox="1"/>
              <p:nvPr/>
            </p:nvSpPr>
            <p:spPr>
              <a:xfrm>
                <a:off x="4116316"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spTree>
    <p:extLst>
      <p:ext uri="{BB962C8B-B14F-4D97-AF65-F5344CB8AC3E}">
        <p14:creationId xmlns:p14="http://schemas.microsoft.com/office/powerpoint/2010/main" val="1607008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实验创新及难度</a:t>
            </a:r>
            <a:endParaRPr lang="zh-CN" altLang="en-US" sz="3600" b="1" dirty="0">
              <a:latin typeface="微软雅黑" panose="020B0503020204020204" pitchFamily="34" charset="-122"/>
              <a:ea typeface="微软雅黑" panose="020B0503020204020204" pitchFamily="34" charset="-122"/>
            </a:endParaRPr>
          </a:p>
        </p:txBody>
      </p:sp>
      <p:grpSp>
        <p:nvGrpSpPr>
          <p:cNvPr id="6" name="组合 5"/>
          <p:cNvGrpSpPr>
            <a:grpSpLocks/>
          </p:cNvGrpSpPr>
          <p:nvPr/>
        </p:nvGrpSpPr>
        <p:grpSpPr bwMode="auto">
          <a:xfrm>
            <a:off x="1018494" y="1947410"/>
            <a:ext cx="3956050" cy="1436687"/>
            <a:chOff x="4211960" y="248444"/>
            <a:chExt cx="3956491" cy="1437716"/>
          </a:xfrm>
        </p:grpSpPr>
        <p:sp>
          <p:nvSpPr>
            <p:cNvPr id="7" name="TextBox 6"/>
            <p:cNvSpPr txBox="1">
              <a:spLocks noChangeArrowheads="1"/>
            </p:cNvSpPr>
            <p:nvPr/>
          </p:nvSpPr>
          <p:spPr bwMode="auto">
            <a:xfrm>
              <a:off x="4211960" y="257969"/>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8" name="TextBox 7"/>
            <p:cNvSpPr txBox="1">
              <a:spLocks noChangeArrowheads="1"/>
            </p:cNvSpPr>
            <p:nvPr/>
          </p:nvSpPr>
          <p:spPr bwMode="auto">
            <a:xfrm>
              <a:off x="4211960" y="61092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9" name="TextBox 8"/>
            <p:cNvSpPr txBox="1">
              <a:spLocks noChangeArrowheads="1"/>
            </p:cNvSpPr>
            <p:nvPr/>
          </p:nvSpPr>
          <p:spPr bwMode="auto">
            <a:xfrm>
              <a:off x="4211960" y="96387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0" name="TextBox 9"/>
            <p:cNvSpPr txBox="1">
              <a:spLocks noChangeArrowheads="1"/>
            </p:cNvSpPr>
            <p:nvPr/>
          </p:nvSpPr>
          <p:spPr bwMode="auto">
            <a:xfrm>
              <a:off x="4211960" y="131682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1" name="TextBox 10"/>
            <p:cNvSpPr txBox="1">
              <a:spLocks noChangeArrowheads="1"/>
            </p:cNvSpPr>
            <p:nvPr/>
          </p:nvSpPr>
          <p:spPr bwMode="auto">
            <a:xfrm>
              <a:off x="6137126" y="24844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2" name="TextBox 11"/>
            <p:cNvSpPr txBox="1">
              <a:spLocks noChangeArrowheads="1"/>
            </p:cNvSpPr>
            <p:nvPr/>
          </p:nvSpPr>
          <p:spPr bwMode="auto">
            <a:xfrm>
              <a:off x="6137126" y="601397"/>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3" name="TextBox 12"/>
            <p:cNvSpPr txBox="1">
              <a:spLocks noChangeArrowheads="1"/>
            </p:cNvSpPr>
            <p:nvPr/>
          </p:nvSpPr>
          <p:spPr bwMode="auto">
            <a:xfrm>
              <a:off x="6137126" y="954350"/>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4" name="TextBox 13"/>
            <p:cNvSpPr txBox="1">
              <a:spLocks noChangeArrowheads="1"/>
            </p:cNvSpPr>
            <p:nvPr/>
          </p:nvSpPr>
          <p:spPr bwMode="auto">
            <a:xfrm>
              <a:off x="6137126" y="1307303"/>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grpSp>
      <p:grpSp>
        <p:nvGrpSpPr>
          <p:cNvPr id="15" name="组合 14"/>
          <p:cNvGrpSpPr>
            <a:grpSpLocks/>
          </p:cNvGrpSpPr>
          <p:nvPr/>
        </p:nvGrpSpPr>
        <p:grpSpPr bwMode="auto">
          <a:xfrm>
            <a:off x="1234394" y="3477760"/>
            <a:ext cx="792162" cy="576262"/>
            <a:chOff x="4427984" y="1779662"/>
            <a:chExt cx="792088" cy="576064"/>
          </a:xfrm>
          <a:solidFill>
            <a:srgbClr val="BFBFBF"/>
          </a:solidFill>
        </p:grpSpPr>
        <p:sp>
          <p:nvSpPr>
            <p:cNvPr id="16" name="菱形 15"/>
            <p:cNvSpPr/>
            <p:nvPr/>
          </p:nvSpPr>
          <p:spPr>
            <a:xfrm>
              <a:off x="4427984" y="1779662"/>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7" name="TextBox 17"/>
            <p:cNvSpPr txBox="1">
              <a:spLocks noChangeArrowheads="1"/>
            </p:cNvSpPr>
            <p:nvPr/>
          </p:nvSpPr>
          <p:spPr bwMode="auto">
            <a:xfrm>
              <a:off x="4682803" y="1858883"/>
              <a:ext cx="28245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1</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18" name="组合 17"/>
          <p:cNvGrpSpPr>
            <a:grpSpLocks/>
          </p:cNvGrpSpPr>
          <p:nvPr/>
        </p:nvGrpSpPr>
        <p:grpSpPr bwMode="auto">
          <a:xfrm>
            <a:off x="2702831" y="3477760"/>
            <a:ext cx="792163" cy="576262"/>
            <a:chOff x="5896719" y="1779662"/>
            <a:chExt cx="792088" cy="576064"/>
          </a:xfrm>
          <a:solidFill>
            <a:srgbClr val="BFBFBF"/>
          </a:solidFill>
        </p:grpSpPr>
        <p:sp>
          <p:nvSpPr>
            <p:cNvPr id="19" name="菱形 18"/>
            <p:cNvSpPr/>
            <p:nvPr/>
          </p:nvSpPr>
          <p:spPr>
            <a:xfrm>
              <a:off x="5896719" y="1779662"/>
              <a:ext cx="792088" cy="576064"/>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0" name="TextBox 18"/>
            <p:cNvSpPr txBox="1">
              <a:spLocks noChangeArrowheads="1"/>
            </p:cNvSpPr>
            <p:nvPr/>
          </p:nvSpPr>
          <p:spPr bwMode="auto">
            <a:xfrm>
              <a:off x="6151538" y="1870720"/>
              <a:ext cx="312906"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2</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21" name="组合 20"/>
          <p:cNvGrpSpPr>
            <a:grpSpLocks/>
          </p:cNvGrpSpPr>
          <p:nvPr/>
        </p:nvGrpSpPr>
        <p:grpSpPr bwMode="auto">
          <a:xfrm>
            <a:off x="4187144" y="3469822"/>
            <a:ext cx="792162" cy="574675"/>
            <a:chOff x="7380312" y="1770906"/>
            <a:chExt cx="792088" cy="576064"/>
          </a:xfrm>
          <a:solidFill>
            <a:srgbClr val="BFBFBF"/>
          </a:solidFill>
        </p:grpSpPr>
        <p:sp>
          <p:nvSpPr>
            <p:cNvPr id="22" name="菱形 21"/>
            <p:cNvSpPr/>
            <p:nvPr/>
          </p:nvSpPr>
          <p:spPr>
            <a:xfrm>
              <a:off x="7380312" y="1770906"/>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3" name="TextBox 19"/>
            <p:cNvSpPr txBox="1">
              <a:spLocks noChangeArrowheads="1"/>
            </p:cNvSpPr>
            <p:nvPr/>
          </p:nvSpPr>
          <p:spPr bwMode="auto">
            <a:xfrm>
              <a:off x="7635131" y="1867639"/>
              <a:ext cx="320922"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3</a:t>
              </a:r>
              <a:endParaRPr lang="zh-CN" altLang="en-US" sz="2000" dirty="0">
                <a:solidFill>
                  <a:schemeClr val="bg1"/>
                </a:solidFill>
                <a:latin typeface="Impact" panose="020B0806030902050204" pitchFamily="34" charset="0"/>
                <a:ea typeface="微软雅黑" panose="020B0503020204020204" pitchFamily="34" charset="-122"/>
              </a:endParaRPr>
            </a:p>
          </p:txBody>
        </p:sp>
      </p:grpSp>
      <p:cxnSp>
        <p:nvCxnSpPr>
          <p:cNvPr id="24" name="直接连接符 23"/>
          <p:cNvCxnSpPr>
            <a:stCxn id="16" idx="2"/>
          </p:cNvCxnSpPr>
          <p:nvPr/>
        </p:nvCxnSpPr>
        <p:spPr>
          <a:xfrm>
            <a:off x="1631269" y="405402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62956" y="463028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9231" y="4044497"/>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640919" y="4620760"/>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82431" y="400957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115706" y="458583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a:grpSpLocks/>
          </p:cNvGrpSpPr>
          <p:nvPr/>
        </p:nvGrpSpPr>
        <p:grpSpPr bwMode="auto">
          <a:xfrm>
            <a:off x="904194" y="4727122"/>
            <a:ext cx="1416050" cy="1087438"/>
            <a:chOff x="4116142" y="3035156"/>
            <a:chExt cx="1415772" cy="1087397"/>
          </a:xfrm>
        </p:grpSpPr>
        <p:sp>
          <p:nvSpPr>
            <p:cNvPr id="31" name="TextBox 28"/>
            <p:cNvSpPr txBox="1"/>
            <p:nvPr/>
          </p:nvSpPr>
          <p:spPr>
            <a:xfrm>
              <a:off x="4116142" y="3035156"/>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2" name="TextBox 29"/>
            <p:cNvSpPr txBox="1"/>
            <p:nvPr/>
          </p:nvSpPr>
          <p:spPr>
            <a:xfrm>
              <a:off x="4116142" y="3284385"/>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3" name="TextBox 30"/>
            <p:cNvSpPr txBox="1"/>
            <p:nvPr/>
          </p:nvSpPr>
          <p:spPr>
            <a:xfrm>
              <a:off x="4116142" y="3533612"/>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4" name="TextBox 31"/>
            <p:cNvSpPr txBox="1"/>
            <p:nvPr/>
          </p:nvSpPr>
          <p:spPr>
            <a:xfrm>
              <a:off x="4116142" y="3784428"/>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5" name="组合 34"/>
          <p:cNvGrpSpPr>
            <a:grpSpLocks/>
          </p:cNvGrpSpPr>
          <p:nvPr/>
        </p:nvGrpSpPr>
        <p:grpSpPr bwMode="auto">
          <a:xfrm>
            <a:off x="2407556" y="4727122"/>
            <a:ext cx="1414463" cy="1087438"/>
            <a:chOff x="5600105" y="3028212"/>
            <a:chExt cx="1415772" cy="1087397"/>
          </a:xfrm>
        </p:grpSpPr>
        <p:sp>
          <p:nvSpPr>
            <p:cNvPr id="36" name="TextBox 32"/>
            <p:cNvSpPr txBox="1"/>
            <p:nvPr/>
          </p:nvSpPr>
          <p:spPr>
            <a:xfrm>
              <a:off x="5600105" y="3028212"/>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7" name="TextBox 33"/>
            <p:cNvSpPr txBox="1"/>
            <p:nvPr/>
          </p:nvSpPr>
          <p:spPr>
            <a:xfrm>
              <a:off x="5600105" y="3277441"/>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5600105" y="3526668"/>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9" name="TextBox 35"/>
            <p:cNvSpPr txBox="1"/>
            <p:nvPr/>
          </p:nvSpPr>
          <p:spPr>
            <a:xfrm>
              <a:off x="5600105" y="3777484"/>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0" name="组合 39"/>
          <p:cNvGrpSpPr>
            <a:grpSpLocks/>
          </p:cNvGrpSpPr>
          <p:nvPr/>
        </p:nvGrpSpPr>
        <p:grpSpPr bwMode="auto">
          <a:xfrm>
            <a:off x="3895044" y="4727122"/>
            <a:ext cx="1416050" cy="1087438"/>
            <a:chOff x="7087706" y="3031941"/>
            <a:chExt cx="1415772" cy="1087397"/>
          </a:xfrm>
        </p:grpSpPr>
        <p:sp>
          <p:nvSpPr>
            <p:cNvPr id="41" name="TextBox 36"/>
            <p:cNvSpPr txBox="1"/>
            <p:nvPr/>
          </p:nvSpPr>
          <p:spPr>
            <a:xfrm>
              <a:off x="7087706" y="3031941"/>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2" name="TextBox 37"/>
            <p:cNvSpPr txBox="1"/>
            <p:nvPr/>
          </p:nvSpPr>
          <p:spPr>
            <a:xfrm>
              <a:off x="7087706" y="3281170"/>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38"/>
            <p:cNvSpPr txBox="1"/>
            <p:nvPr/>
          </p:nvSpPr>
          <p:spPr>
            <a:xfrm>
              <a:off x="7087706" y="3530397"/>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4" name="TextBox 39"/>
            <p:cNvSpPr txBox="1"/>
            <p:nvPr/>
          </p:nvSpPr>
          <p:spPr>
            <a:xfrm>
              <a:off x="7087706" y="3781213"/>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45636" y="2464120"/>
            <a:ext cx="3899928" cy="2599952"/>
          </a:xfrm>
          <a:prstGeom prst="rect">
            <a:avLst/>
          </a:prstGeom>
        </p:spPr>
      </p:pic>
    </p:spTree>
    <p:extLst>
      <p:ext uri="{BB962C8B-B14F-4D97-AF65-F5344CB8AC3E}">
        <p14:creationId xmlns:p14="http://schemas.microsoft.com/office/powerpoint/2010/main" val="403902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flipV="1">
            <a:off x="324091" y="1783682"/>
            <a:ext cx="8524577" cy="3305454"/>
            <a:chOff x="324091" y="5962650"/>
            <a:chExt cx="8524577" cy="474741"/>
          </a:xfrm>
        </p:grpSpPr>
        <p:cxnSp>
          <p:nvCxnSpPr>
            <p:cNvPr id="22"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24092" y="5962650"/>
              <a:ext cx="8524576" cy="474741"/>
              <a:chOff x="-456657" y="6352924"/>
              <a:chExt cx="9465697" cy="474741"/>
            </a:xfrm>
          </p:grpSpPr>
          <p:cxnSp>
            <p:nvCxnSpPr>
              <p:cNvPr id="27"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进度</a:t>
            </a:r>
            <a:r>
              <a:rPr lang="zh-CN" altLang="en-US" sz="3600" b="1" dirty="0">
                <a:latin typeface="微软雅黑" panose="020B0503020204020204" pitchFamily="34" charset="-122"/>
                <a:ea typeface="微软雅黑" panose="020B0503020204020204" pitchFamily="34" charset="-122"/>
              </a:rPr>
              <a:t>安排</a:t>
            </a:r>
            <a:r>
              <a:rPr lang="zh-CN" altLang="en-US" sz="3600" b="1" dirty="0" smtClean="0">
                <a:latin typeface="微软雅黑" panose="020B0503020204020204" pitchFamily="34" charset="-122"/>
                <a:ea typeface="微软雅黑" panose="020B0503020204020204" pitchFamily="34" charset="-122"/>
              </a:rPr>
              <a:t>及完成情况</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324091" y="5090743"/>
            <a:ext cx="8524576" cy="89194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87ED3"/>
              </a:solidFill>
            </a:endParaRPr>
          </a:p>
        </p:txBody>
      </p:sp>
      <p:pic>
        <p:nvPicPr>
          <p:cNvPr id="148" name="图片 147"/>
          <p:cNvPicPr>
            <a:picLocks noChangeAspect="1"/>
          </p:cNvPicPr>
          <p:nvPr/>
        </p:nvPicPr>
        <p:blipFill>
          <a:blip r:embed="rId2" cstate="print">
            <a:extLst>
              <a:ext uri="{28A0092B-C50C-407E-A947-70E740481C1C}">
                <a14:useLocalDpi xmlns:a14="http://schemas.microsoft.com/office/drawing/2010/main" val="0"/>
              </a:ext>
            </a:extLst>
          </a:blip>
          <a:srcRect l="19329" t="4945" r="19329" b="8653"/>
          <a:stretch>
            <a:fillRect/>
          </a:stretch>
        </p:blipFill>
        <p:spPr>
          <a:xfrm>
            <a:off x="7603431" y="3453264"/>
            <a:ext cx="797198" cy="797198"/>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146" name="图片 145"/>
          <p:cNvPicPr>
            <a:picLocks noChangeAspect="1"/>
          </p:cNvPicPr>
          <p:nvPr/>
        </p:nvPicPr>
        <p:blipFill>
          <a:blip r:embed="rId3">
            <a:extLst>
              <a:ext uri="{28A0092B-C50C-407E-A947-70E740481C1C}">
                <a14:useLocalDpi xmlns:a14="http://schemas.microsoft.com/office/drawing/2010/main" val="0"/>
              </a:ext>
            </a:extLst>
          </a:blip>
          <a:srcRect l="23247" t="11386" r="25282" b="13552"/>
          <a:stretch>
            <a:fillRect/>
          </a:stretch>
        </p:blipFill>
        <p:spPr>
          <a:xfrm>
            <a:off x="5775441" y="2902667"/>
            <a:ext cx="1316838" cy="1316838"/>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140" name="图片 139"/>
          <p:cNvPicPr>
            <a:picLocks noChangeAspect="1"/>
          </p:cNvPicPr>
          <p:nvPr/>
        </p:nvPicPr>
        <p:blipFill>
          <a:blip r:embed="rId4">
            <a:extLst>
              <a:ext uri="{28A0092B-C50C-407E-A947-70E740481C1C}">
                <a14:useLocalDpi xmlns:a14="http://schemas.microsoft.com/office/drawing/2010/main" val="0"/>
              </a:ext>
            </a:extLst>
          </a:blip>
          <a:srcRect l="42373" t="97" r="24757" b="58025"/>
          <a:stretch>
            <a:fillRect/>
          </a:stretch>
        </p:blipFill>
        <p:spPr>
          <a:xfrm>
            <a:off x="4263495" y="3009528"/>
            <a:ext cx="1108688" cy="1108688"/>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139" name="图片 138"/>
          <p:cNvPicPr>
            <a:picLocks noChangeAspect="1"/>
          </p:cNvPicPr>
          <p:nvPr/>
        </p:nvPicPr>
        <p:blipFill>
          <a:blip r:embed="rId4">
            <a:extLst>
              <a:ext uri="{28A0092B-C50C-407E-A947-70E740481C1C}">
                <a14:useLocalDpi xmlns:a14="http://schemas.microsoft.com/office/drawing/2010/main" val="0"/>
              </a:ext>
            </a:extLst>
          </a:blip>
          <a:srcRect l="26052" t="45643" r="56023" b="31520"/>
          <a:stretch>
            <a:fillRect/>
          </a:stretch>
        </p:blipFill>
        <p:spPr>
          <a:xfrm>
            <a:off x="3070797" y="3543685"/>
            <a:ext cx="880512" cy="880512"/>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rcRect l="37765" t="39937" r="38008" b="29197"/>
          <a:stretch>
            <a:fillRect/>
          </a:stretch>
        </p:blipFill>
        <p:spPr>
          <a:xfrm>
            <a:off x="2057717" y="4073561"/>
            <a:ext cx="633860" cy="633860"/>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137" name="图片 136"/>
          <p:cNvPicPr>
            <a:picLocks noChangeAspect="1"/>
          </p:cNvPicPr>
          <p:nvPr/>
        </p:nvPicPr>
        <p:blipFill>
          <a:blip r:embed="rId4">
            <a:extLst>
              <a:ext uri="{28A0092B-C50C-407E-A947-70E740481C1C}">
                <a14:useLocalDpi xmlns:a14="http://schemas.microsoft.com/office/drawing/2010/main" val="0"/>
              </a:ext>
            </a:extLst>
          </a:blip>
          <a:srcRect l="13707" t="16180" r="71411" b="64860"/>
          <a:stretch>
            <a:fillRect/>
          </a:stretch>
        </p:blipFill>
        <p:spPr>
          <a:xfrm>
            <a:off x="731483" y="3600691"/>
            <a:ext cx="968622" cy="968622"/>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14" name="TextBox 13"/>
          <p:cNvSpPr txBox="1"/>
          <p:nvPr/>
        </p:nvSpPr>
        <p:spPr>
          <a:xfrm>
            <a:off x="531718" y="3214620"/>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2013.08</a:t>
            </a:r>
            <a:endParaRPr lang="zh-CN" altLang="en-US" sz="1600" b="1" dirty="0">
              <a:solidFill>
                <a:schemeClr val="bg1">
                  <a:lumMod val="50000"/>
                </a:schemeClr>
              </a:solidFill>
            </a:endParaRPr>
          </a:p>
        </p:txBody>
      </p:sp>
      <p:sp>
        <p:nvSpPr>
          <p:cNvPr id="15" name="TextBox 14"/>
          <p:cNvSpPr txBox="1"/>
          <p:nvPr/>
        </p:nvSpPr>
        <p:spPr>
          <a:xfrm>
            <a:off x="1690571" y="3707279"/>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2013.10</a:t>
            </a:r>
            <a:endParaRPr lang="zh-CN" altLang="en-US" sz="1600" b="1" dirty="0">
              <a:solidFill>
                <a:schemeClr val="bg1">
                  <a:lumMod val="50000"/>
                </a:schemeClr>
              </a:solidFill>
            </a:endParaRPr>
          </a:p>
        </p:txBody>
      </p:sp>
      <p:sp>
        <p:nvSpPr>
          <p:cNvPr id="16" name="TextBox 15"/>
          <p:cNvSpPr txBox="1"/>
          <p:nvPr/>
        </p:nvSpPr>
        <p:spPr>
          <a:xfrm>
            <a:off x="2831299" y="3184504"/>
            <a:ext cx="1368152" cy="338554"/>
          </a:xfrm>
          <a:prstGeom prst="rect">
            <a:avLst/>
          </a:prstGeom>
          <a:noFill/>
        </p:spPr>
        <p:txBody>
          <a:bodyPr wrap="square" rtlCol="0">
            <a:spAutoFit/>
          </a:bodyPr>
          <a:lstStyle/>
          <a:p>
            <a:pPr algn="ctr"/>
            <a:r>
              <a:rPr lang="en-US" altLang="zh-CN" sz="1600" b="1" dirty="0" smtClean="0">
                <a:solidFill>
                  <a:srgbClr val="287ED3"/>
                </a:solidFill>
              </a:rPr>
              <a:t>2013.12</a:t>
            </a:r>
            <a:endParaRPr lang="zh-CN" altLang="en-US" sz="1600" b="1" dirty="0">
              <a:solidFill>
                <a:srgbClr val="287ED3"/>
              </a:solidFill>
            </a:endParaRPr>
          </a:p>
        </p:txBody>
      </p:sp>
      <p:sp>
        <p:nvSpPr>
          <p:cNvPr id="17" name="TextBox 16"/>
          <p:cNvSpPr txBox="1"/>
          <p:nvPr/>
        </p:nvSpPr>
        <p:spPr>
          <a:xfrm>
            <a:off x="4100137" y="2644332"/>
            <a:ext cx="1368152" cy="338554"/>
          </a:xfrm>
          <a:prstGeom prst="rect">
            <a:avLst/>
          </a:prstGeom>
          <a:noFill/>
        </p:spPr>
        <p:txBody>
          <a:bodyPr wrap="square" rtlCol="0">
            <a:spAutoFit/>
          </a:bodyPr>
          <a:lstStyle/>
          <a:p>
            <a:pPr algn="ctr"/>
            <a:r>
              <a:rPr lang="en-US" altLang="zh-CN" sz="1600" b="1" dirty="0" smtClean="0">
                <a:solidFill>
                  <a:srgbClr val="287ED3"/>
                </a:solidFill>
              </a:rPr>
              <a:t>2014.06</a:t>
            </a:r>
            <a:endParaRPr lang="zh-CN" altLang="en-US" sz="1600" b="1" dirty="0">
              <a:solidFill>
                <a:srgbClr val="287ED3"/>
              </a:solidFill>
            </a:endParaRPr>
          </a:p>
        </p:txBody>
      </p:sp>
      <p:sp>
        <p:nvSpPr>
          <p:cNvPr id="18" name="TextBox 17"/>
          <p:cNvSpPr txBox="1"/>
          <p:nvPr/>
        </p:nvSpPr>
        <p:spPr>
          <a:xfrm>
            <a:off x="5749784" y="2538903"/>
            <a:ext cx="1368152" cy="338554"/>
          </a:xfrm>
          <a:prstGeom prst="rect">
            <a:avLst/>
          </a:prstGeom>
          <a:noFill/>
        </p:spPr>
        <p:txBody>
          <a:bodyPr wrap="square" rtlCol="0">
            <a:spAutoFit/>
          </a:bodyPr>
          <a:lstStyle/>
          <a:p>
            <a:pPr algn="ctr"/>
            <a:r>
              <a:rPr lang="en-US" altLang="zh-CN" sz="1600" b="1" dirty="0" smtClean="0">
                <a:solidFill>
                  <a:srgbClr val="287ED3"/>
                </a:solidFill>
              </a:rPr>
              <a:t>2014.10</a:t>
            </a:r>
            <a:endParaRPr lang="zh-CN" altLang="en-US" sz="1600" b="1" dirty="0">
              <a:solidFill>
                <a:srgbClr val="287ED3"/>
              </a:solidFill>
            </a:endParaRPr>
          </a:p>
        </p:txBody>
      </p:sp>
      <p:sp>
        <p:nvSpPr>
          <p:cNvPr id="19" name="TextBox 18"/>
          <p:cNvSpPr txBox="1"/>
          <p:nvPr/>
        </p:nvSpPr>
        <p:spPr>
          <a:xfrm>
            <a:off x="7272066" y="3089500"/>
            <a:ext cx="1368152" cy="338554"/>
          </a:xfrm>
          <a:prstGeom prst="rect">
            <a:avLst/>
          </a:prstGeom>
          <a:noFill/>
        </p:spPr>
        <p:txBody>
          <a:bodyPr wrap="square" rtlCol="0">
            <a:spAutoFit/>
          </a:bodyPr>
          <a:lstStyle/>
          <a:p>
            <a:pPr algn="ctr"/>
            <a:r>
              <a:rPr lang="en-US" altLang="zh-CN" sz="1600" b="1" dirty="0" smtClean="0">
                <a:solidFill>
                  <a:srgbClr val="287ED3"/>
                </a:solidFill>
              </a:rPr>
              <a:t>2015.03</a:t>
            </a:r>
            <a:endParaRPr lang="zh-CN" altLang="en-US" sz="1600" b="1" dirty="0">
              <a:solidFill>
                <a:srgbClr val="287ED3"/>
              </a:solidFill>
            </a:endParaRP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spTree>
    <p:extLst>
      <p:ext uri="{BB962C8B-B14F-4D97-AF65-F5344CB8AC3E}">
        <p14:creationId xmlns:p14="http://schemas.microsoft.com/office/powerpoint/2010/main" val="149238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anose="020B0503020204020204" pitchFamily="34" charset="-122"/>
                <a:ea typeface="微软雅黑" panose="020B0503020204020204" pitchFamily="34" charset="-122"/>
              </a:rPr>
              <a:t>谢谢您的聆听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Qijiayebing </a:t>
            </a:r>
            <a:r>
              <a:rPr lang="zh-CN" altLang="en-US" dirty="0" smtClean="0">
                <a:latin typeface="微软雅黑" panose="020B0503020204020204" pitchFamily="34" charset="-122"/>
                <a:ea typeface="微软雅黑" panose="020B0503020204020204" pitchFamily="34" charset="-122"/>
              </a:rPr>
              <a:t>作品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0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0686" y="6313714"/>
            <a:ext cx="4702634"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搜集整理</a:t>
            </a:r>
            <a:endParaRPr lang="zh-CN" altLang="en-US" dirty="0"/>
          </a:p>
        </p:txBody>
      </p:sp>
    </p:spTree>
    <p:extLst>
      <p:ext uri="{BB962C8B-B14F-4D97-AF65-F5344CB8AC3E}">
        <p14:creationId xmlns:p14="http://schemas.microsoft.com/office/powerpoint/2010/main" val="307426015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259</Words>
  <Application>Microsoft Office PowerPoint</Application>
  <PresentationFormat>全屏显示(4:3)</PresentationFormat>
  <Paragraphs>88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微软雅黑</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chenbin</cp:lastModifiedBy>
  <cp:revision>40</cp:revision>
  <dcterms:created xsi:type="dcterms:W3CDTF">2013-10-11T12:50:25Z</dcterms:created>
  <dcterms:modified xsi:type="dcterms:W3CDTF">2016-06-11T10:56:15Z</dcterms:modified>
</cp:coreProperties>
</file>