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73" r:id="rId3"/>
    <p:sldId id="271" r:id="rId4"/>
    <p:sldId id="269" r:id="rId5"/>
    <p:sldId id="270" r:id="rId6"/>
    <p:sldId id="274" r:id="rId7"/>
    <p:sldId id="275" r:id="rId8"/>
    <p:sldId id="278" r:id="rId9"/>
    <p:sldId id="277" r:id="rId10"/>
    <p:sldId id="280" r:id="rId11"/>
    <p:sldId id="279" r:id="rId12"/>
    <p:sldId id="282" r:id="rId13"/>
    <p:sldId id="281" r:id="rId14"/>
    <p:sldId id="283" r:id="rId15"/>
    <p:sldId id="272" r:id="rId16"/>
    <p:sldId id="284" r:id="rId17"/>
    <p:sldId id="285" r:id="rId18"/>
    <p:sldId id="286" r:id="rId19"/>
    <p:sldId id="267" r:id="rId20"/>
    <p:sldId id="28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11/relationships/chartStyle" Target="style1.xml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microsoft.com/office/2011/relationships/chartColorStyle" Target="colors1.xml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4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microsoft.com/office/2011/relationships/chartStyle" Target="style2.xml"/><Relationship Id="rId4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32"/>
        <c:axId val="37474304"/>
        <c:axId val="37475840"/>
      </c:barChart>
      <c:catAx>
        <c:axId val="37474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37475840"/>
        <c:crosses val="autoZero"/>
        <c:auto val="1"/>
        <c:lblAlgn val="ctr"/>
        <c:lblOffset val="100"/>
        <c:noMultiLvlLbl val="0"/>
      </c:catAx>
      <c:valAx>
        <c:axId val="3747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7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44450" cap="rnd">
              <a:solidFill>
                <a:schemeClr val="tx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</c:v>
                </c:pt>
                <c:pt idx="1">
                  <c:v>1.6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picture"/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</c:dPt>
          <c:dPt>
            <c:idx val="1"/>
            <c:marker>
              <c:symbol val="picture"/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</c:dPt>
          <c:dPt>
            <c:idx val="2"/>
            <c:marker>
              <c:symbol val="picture"/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</c:dPt>
          <c:dPt>
            <c:idx val="3"/>
            <c:marker>
              <c:symbol val="picture"/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80960"/>
        <c:axId val="61882752"/>
      </c:lineChart>
      <c:catAx>
        <c:axId val="61880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61882752"/>
        <c:crosses val="autoZero"/>
        <c:auto val="1"/>
        <c:lblAlgn val="ctr"/>
        <c:lblOffset val="100"/>
        <c:noMultiLvlLbl val="0"/>
      </c:catAx>
      <c:valAx>
        <c:axId val="6188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88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81FB-84C2-46F2-95AF-5B75DD96F234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3C80A-45EE-4FB3-AF5E-1F2A3F2A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5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71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93224" y="4371242"/>
            <a:ext cx="228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答辩人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：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J-</a:t>
            </a:r>
            <a:r>
              <a:rPr lang="en-US" altLang="zh-CN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JaSon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指导老师：徐老师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162" y="2832269"/>
            <a:ext cx="835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毕业论文答辩模版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37021" y="3764377"/>
            <a:ext cx="6004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毕业答辩副标题</a:t>
            </a:r>
            <a:endParaRPr lang="zh-CN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7147" y="3576763"/>
            <a:ext cx="1706950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571896" y="-115346"/>
            <a:ext cx="694643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885831" y="1225703"/>
            <a:ext cx="2088232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07845" y="480282"/>
            <a:ext cx="968742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822" y="4848906"/>
            <a:ext cx="438448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方案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8110" y="1342005"/>
            <a:ext cx="1895374" cy="4738767"/>
            <a:chOff x="2130498" y="1557157"/>
            <a:chExt cx="1895374" cy="4738767"/>
          </a:xfrm>
        </p:grpSpPr>
        <p:grpSp>
          <p:nvGrpSpPr>
            <p:cNvPr id="3" name="组合 2"/>
            <p:cNvGrpSpPr>
              <a:grpSpLocks noChangeAspect="1"/>
            </p:cNvGrpSpPr>
            <p:nvPr/>
          </p:nvGrpSpPr>
          <p:grpSpPr>
            <a:xfrm rot="2700000">
              <a:off x="708801" y="2978854"/>
              <a:ext cx="4738767" cy="1895374"/>
              <a:chOff x="1043608" y="2564904"/>
              <a:chExt cx="5297712" cy="2118937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632996" y="2564904"/>
                <a:ext cx="2118937" cy="2118937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>
                <a:off x="1043608" y="4683841"/>
                <a:ext cx="5297712" cy="0"/>
              </a:xfrm>
              <a:prstGeom prst="line">
                <a:avLst/>
              </a:prstGeom>
              <a:ln w="25400">
                <a:gradFill>
                  <a:gsLst>
                    <a:gs pos="0">
                      <a:schemeClr val="accent5">
                        <a:alpha val="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2164999" y="3530169"/>
              <a:ext cx="182637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prstClr val="black"/>
                  </a:solidFill>
                </a:rPr>
                <a:t>Simple</a:t>
              </a:r>
            </a:p>
            <a:p>
              <a:pPr algn="ctr"/>
              <a:r>
                <a:rPr lang="zh-CN" altLang="en-US" sz="2400" dirty="0"/>
                <a:t>简单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23710" y="1342005"/>
            <a:ext cx="1987757" cy="4738767"/>
            <a:chOff x="5071938" y="1557157"/>
            <a:chExt cx="1987757" cy="4738767"/>
          </a:xfrm>
        </p:grpSpPr>
        <p:grpSp>
          <p:nvGrpSpPr>
            <p:cNvPr id="6" name="组合 5"/>
            <p:cNvGrpSpPr>
              <a:grpSpLocks noChangeAspect="1"/>
            </p:cNvGrpSpPr>
            <p:nvPr/>
          </p:nvGrpSpPr>
          <p:grpSpPr>
            <a:xfrm rot="13500000" flipH="1">
              <a:off x="3696433" y="2978854"/>
              <a:ext cx="4738767" cy="1895374"/>
              <a:chOff x="1043608" y="2564904"/>
              <a:chExt cx="5297712" cy="211893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632996" y="2564904"/>
                <a:ext cx="2118937" cy="211893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1043608" y="4683841"/>
                <a:ext cx="5297712" cy="0"/>
              </a:xfrm>
              <a:prstGeom prst="line">
                <a:avLst/>
              </a:prstGeom>
              <a:ln w="25400">
                <a:gradFill>
                  <a:gsLst>
                    <a:gs pos="0">
                      <a:schemeClr val="accent5">
                        <a:alpha val="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5071938" y="3530169"/>
              <a:ext cx="198775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prstClr val="white"/>
                  </a:solidFill>
                </a:rPr>
                <a:t>Effective</a:t>
              </a:r>
            </a:p>
            <a:p>
              <a:pPr algn="ctr"/>
              <a:r>
                <a:rPr lang="zh-CN" altLang="en-US" sz="2400" dirty="0">
                  <a:solidFill>
                    <a:prstClr val="white"/>
                  </a:solidFill>
                </a:rPr>
                <a:t>有效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647564" y="6065248"/>
            <a:ext cx="7848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dirty="0" smtClean="0">
                <a:latin typeface="+mn-ea"/>
              </a:rPr>
              <a:t>总结提出的方案，不仅简单，而且有效。</a:t>
            </a:r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58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>
            <a:spLocks noChangeAspect="1"/>
          </p:cNvSpPr>
          <p:nvPr/>
        </p:nvSpPr>
        <p:spPr>
          <a:xfrm>
            <a:off x="3097800" y="2025000"/>
            <a:ext cx="2948400" cy="280800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44603" y="2974665"/>
            <a:ext cx="2654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研究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148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成果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sp>
        <p:nvSpPr>
          <p:cNvPr id="3" name="正五边形 2"/>
          <p:cNvSpPr>
            <a:spLocks noChangeAspect="1"/>
          </p:cNvSpPr>
          <p:nvPr/>
        </p:nvSpPr>
        <p:spPr>
          <a:xfrm>
            <a:off x="1051285" y="2154559"/>
            <a:ext cx="720000" cy="685714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4" name="正五边形 3"/>
          <p:cNvSpPr>
            <a:spLocks noChangeAspect="1"/>
          </p:cNvSpPr>
          <p:nvPr/>
        </p:nvSpPr>
        <p:spPr>
          <a:xfrm>
            <a:off x="1051285" y="4201074"/>
            <a:ext cx="720000" cy="685714"/>
          </a:xfrm>
          <a:prstGeom prst="pent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2"/>
                </a:solidFill>
              </a:rPr>
              <a:t>2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13507" y="2306038"/>
            <a:ext cx="3111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accent2"/>
                </a:solidFill>
                <a:latin typeface="+mn-ea"/>
              </a:rPr>
              <a:t>一句话总结成果</a:t>
            </a:r>
            <a:endParaRPr lang="zh-CN" altLang="en-US" sz="2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13507" y="4352553"/>
            <a:ext cx="3111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accent2"/>
                </a:solidFill>
                <a:latin typeface="+mn-ea"/>
              </a:rPr>
              <a:t>一句话总结成果</a:t>
            </a:r>
            <a:endParaRPr lang="zh-CN" altLang="en-US" sz="2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3507" y="2829258"/>
            <a:ext cx="5927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+mn-ea"/>
              </a:rPr>
              <a:t>在这里填写研究成果，在这里填写研究成果，在这里填写研究成果，在这里填写研究成果，在这里填写研究成果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000" dirty="0" smtClean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507" y="4875814"/>
            <a:ext cx="5927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+mn-ea"/>
              </a:rPr>
              <a:t>在这里填写研究成果，在这里填写研究成果，在这里填写研究成果，在这里填写研究成果，在这里填写研究成果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000" dirty="0" smtClean="0">
              <a:latin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2145" y="4038826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>
            <a:off x="-397915" y="3691156"/>
            <a:ext cx="208823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成果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73933533"/>
              </p:ext>
            </p:extLst>
          </p:nvPr>
        </p:nvGraphicFramePr>
        <p:xfrm>
          <a:off x="1465942" y="1800000"/>
          <a:ext cx="6096000" cy="385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2233314" y="5723061"/>
            <a:ext cx="4677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/>
                </a:solidFill>
                <a:cs typeface="Microsoft New Tai Lue" panose="020B0502040204020203" pitchFamily="34" charset="0"/>
              </a:rPr>
              <a:t>用一张图表来说明研究成果</a:t>
            </a:r>
            <a:endParaRPr lang="zh-CN" altLang="en-US" sz="2000" dirty="0">
              <a:solidFill>
                <a:schemeClr val="accent2"/>
              </a:solidFill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成果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sp>
        <p:nvSpPr>
          <p:cNvPr id="4" name="矩形 3"/>
          <p:cNvSpPr/>
          <p:nvPr/>
        </p:nvSpPr>
        <p:spPr>
          <a:xfrm>
            <a:off x="1188000" y="1403829"/>
            <a:ext cx="6768000" cy="45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33314" y="6057418"/>
            <a:ext cx="4677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/>
                </a:solidFill>
                <a:cs typeface="Microsoft New Tai Lue" panose="020B0502040204020203" pitchFamily="34" charset="0"/>
              </a:rPr>
              <a:t>用一张图片来说明研究成果</a:t>
            </a:r>
            <a:endParaRPr lang="zh-CN" altLang="en-US" sz="2000" dirty="0">
              <a:solidFill>
                <a:schemeClr val="accent2"/>
              </a:solidFill>
              <a:cs typeface="Microsoft New Tai Lue" panose="020B0502040204020203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04" y="1475829"/>
            <a:ext cx="6602992" cy="4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2970000" y="2047965"/>
            <a:ext cx="3204000" cy="2762070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44603" y="2705725"/>
            <a:ext cx="2654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研究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2706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/>
              <a:t>总结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sp>
        <p:nvSpPr>
          <p:cNvPr id="32" name="任意多边形 31"/>
          <p:cNvSpPr>
            <a:spLocks noChangeAspect="1"/>
          </p:cNvSpPr>
          <p:nvPr/>
        </p:nvSpPr>
        <p:spPr>
          <a:xfrm rot="5400000">
            <a:off x="1813226" y="2263492"/>
            <a:ext cx="1067699" cy="920433"/>
          </a:xfrm>
          <a:custGeom>
            <a:avLst/>
            <a:gdLst>
              <a:gd name="connsiteX0" fmla="*/ 0 w 1067699"/>
              <a:gd name="connsiteY0" fmla="*/ 920432 h 920433"/>
              <a:gd name="connsiteX1" fmla="*/ 564574 w 1067699"/>
              <a:gd name="connsiteY1" fmla="*/ 0 h 920433"/>
              <a:gd name="connsiteX2" fmla="*/ 1067699 w 1067699"/>
              <a:gd name="connsiteY2" fmla="*/ 0 h 920433"/>
              <a:gd name="connsiteX3" fmla="*/ 1067699 w 1067699"/>
              <a:gd name="connsiteY3" fmla="*/ 920433 h 920433"/>
              <a:gd name="connsiteX4" fmla="*/ 0 w 1067699"/>
              <a:gd name="connsiteY4" fmla="*/ 920433 h 92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699" h="920433">
                <a:moveTo>
                  <a:pt x="0" y="920432"/>
                </a:moveTo>
                <a:lnTo>
                  <a:pt x="564574" y="0"/>
                </a:lnTo>
                <a:lnTo>
                  <a:pt x="1067699" y="0"/>
                </a:lnTo>
                <a:lnTo>
                  <a:pt x="1067699" y="920433"/>
                </a:lnTo>
                <a:lnTo>
                  <a:pt x="0" y="920433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1007962" y="2499887"/>
            <a:ext cx="1757795" cy="1515341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任意多边形 32"/>
          <p:cNvSpPr>
            <a:spLocks noChangeAspect="1"/>
          </p:cNvSpPr>
          <p:nvPr/>
        </p:nvSpPr>
        <p:spPr>
          <a:xfrm rot="5400000">
            <a:off x="3964517" y="2797341"/>
            <a:ext cx="2135400" cy="920435"/>
          </a:xfrm>
          <a:custGeom>
            <a:avLst/>
            <a:gdLst>
              <a:gd name="connsiteX0" fmla="*/ 0 w 2135400"/>
              <a:gd name="connsiteY0" fmla="*/ 920432 h 920435"/>
              <a:gd name="connsiteX1" fmla="*/ 564574 w 2135400"/>
              <a:gd name="connsiteY1" fmla="*/ 0 h 920435"/>
              <a:gd name="connsiteX2" fmla="*/ 1570826 w 2135400"/>
              <a:gd name="connsiteY2" fmla="*/ 0 h 920435"/>
              <a:gd name="connsiteX3" fmla="*/ 2135400 w 2135400"/>
              <a:gd name="connsiteY3" fmla="*/ 920432 h 920435"/>
              <a:gd name="connsiteX4" fmla="*/ 2135399 w 2135400"/>
              <a:gd name="connsiteY4" fmla="*/ 920435 h 920435"/>
              <a:gd name="connsiteX5" fmla="*/ 1067699 w 2135400"/>
              <a:gd name="connsiteY5" fmla="*/ 920435 h 920435"/>
              <a:gd name="connsiteX6" fmla="*/ 2 w 2135400"/>
              <a:gd name="connsiteY6" fmla="*/ 920435 h 92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5400" h="920435">
                <a:moveTo>
                  <a:pt x="0" y="920432"/>
                </a:moveTo>
                <a:lnTo>
                  <a:pt x="564574" y="0"/>
                </a:lnTo>
                <a:lnTo>
                  <a:pt x="1570826" y="0"/>
                </a:lnTo>
                <a:lnTo>
                  <a:pt x="2135400" y="920432"/>
                </a:lnTo>
                <a:lnTo>
                  <a:pt x="2135399" y="920435"/>
                </a:lnTo>
                <a:lnTo>
                  <a:pt x="1067699" y="920435"/>
                </a:lnTo>
                <a:lnTo>
                  <a:pt x="2" y="920435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六边形 7"/>
          <p:cNvSpPr>
            <a:spLocks noChangeAspect="1"/>
          </p:cNvSpPr>
          <p:nvPr/>
        </p:nvSpPr>
        <p:spPr>
          <a:xfrm rot="5400000">
            <a:off x="3693105" y="2499887"/>
            <a:ext cx="1757795" cy="1515341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 rot="5400000">
            <a:off x="6189445" y="2337127"/>
            <a:ext cx="2135400" cy="1840863"/>
          </a:xfrm>
          <a:custGeom>
            <a:avLst/>
            <a:gdLst>
              <a:gd name="connsiteX0" fmla="*/ 0 w 2135400"/>
              <a:gd name="connsiteY0" fmla="*/ 920432 h 1840863"/>
              <a:gd name="connsiteX1" fmla="*/ 564574 w 2135400"/>
              <a:gd name="connsiteY1" fmla="*/ 0 h 1840863"/>
              <a:gd name="connsiteX2" fmla="*/ 1570826 w 2135400"/>
              <a:gd name="connsiteY2" fmla="*/ 0 h 1840863"/>
              <a:gd name="connsiteX3" fmla="*/ 2135400 w 2135400"/>
              <a:gd name="connsiteY3" fmla="*/ 920432 h 1840863"/>
              <a:gd name="connsiteX4" fmla="*/ 1570826 w 2135400"/>
              <a:gd name="connsiteY4" fmla="*/ 1840863 h 1840863"/>
              <a:gd name="connsiteX5" fmla="*/ 1067699 w 2135400"/>
              <a:gd name="connsiteY5" fmla="*/ 1840863 h 1840863"/>
              <a:gd name="connsiteX6" fmla="*/ 1067699 w 2135400"/>
              <a:gd name="connsiteY6" fmla="*/ 920434 h 1840863"/>
              <a:gd name="connsiteX7" fmla="*/ 1 w 2135400"/>
              <a:gd name="connsiteY7" fmla="*/ 920434 h 184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5400" h="1840863">
                <a:moveTo>
                  <a:pt x="0" y="920432"/>
                </a:moveTo>
                <a:lnTo>
                  <a:pt x="564574" y="0"/>
                </a:lnTo>
                <a:lnTo>
                  <a:pt x="1570826" y="0"/>
                </a:lnTo>
                <a:lnTo>
                  <a:pt x="2135400" y="920432"/>
                </a:lnTo>
                <a:lnTo>
                  <a:pt x="1570826" y="1840863"/>
                </a:lnTo>
                <a:lnTo>
                  <a:pt x="1067699" y="1840863"/>
                </a:lnTo>
                <a:lnTo>
                  <a:pt x="1067699" y="920434"/>
                </a:lnTo>
                <a:lnTo>
                  <a:pt x="1" y="920434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6378247" y="2499887"/>
            <a:ext cx="1757795" cy="1515341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07887" y="2795892"/>
            <a:ext cx="95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2"/>
                </a:solidFill>
              </a:rPr>
              <a:t>快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93030" y="2795892"/>
            <a:ext cx="95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准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78172" y="2795892"/>
            <a:ext cx="95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2"/>
                </a:solidFill>
              </a:rPr>
              <a:t>少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53375" y="4553687"/>
            <a:ext cx="18669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+mn-ea"/>
              </a:rPr>
              <a:t>算法运行时间为原有算法的</a:t>
            </a:r>
            <a:r>
              <a:rPr lang="en-US" altLang="zh-CN" sz="3600" dirty="0" smtClean="0">
                <a:solidFill>
                  <a:schemeClr val="accent2"/>
                </a:solidFill>
                <a:latin typeface="+mn-ea"/>
              </a:rPr>
              <a:t>25</a:t>
            </a:r>
            <a:r>
              <a:rPr lang="en-US" altLang="zh-CN" sz="2000" dirty="0" smtClean="0">
                <a:latin typeface="+mn-ea"/>
              </a:rPr>
              <a:t>%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38518" y="4553687"/>
            <a:ext cx="18669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+mn-ea"/>
              </a:rPr>
              <a:t>计算结果精度比原有算法高</a:t>
            </a:r>
            <a:r>
              <a:rPr lang="en-US" altLang="zh-CN" sz="3600" dirty="0" smtClean="0">
                <a:solidFill>
                  <a:schemeClr val="accent2"/>
                </a:solidFill>
                <a:latin typeface="+mn-ea"/>
              </a:rPr>
              <a:t>50</a:t>
            </a:r>
            <a:r>
              <a:rPr lang="en-US" altLang="zh-CN" sz="2000" dirty="0" smtClean="0">
                <a:latin typeface="+mn-ea"/>
              </a:rPr>
              <a:t>%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23661" y="4553687"/>
            <a:ext cx="18669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+mn-ea"/>
              </a:rPr>
              <a:t>空间存储容量为原有算法的</a:t>
            </a:r>
            <a:r>
              <a:rPr lang="en-US" altLang="zh-CN" sz="3600" dirty="0" smtClean="0">
                <a:solidFill>
                  <a:schemeClr val="accent2"/>
                </a:solidFill>
                <a:latin typeface="+mn-ea"/>
              </a:rPr>
              <a:t>75</a:t>
            </a:r>
            <a:r>
              <a:rPr lang="en-US" altLang="zh-CN" sz="2000" dirty="0" smtClean="0">
                <a:latin typeface="+mn-ea"/>
              </a:rPr>
              <a:t>%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5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/>
              <a:t>总结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2646068" y="1841582"/>
            <a:ext cx="385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accent2"/>
                </a:solidFill>
                <a:latin typeface="+mn-ea"/>
              </a:rPr>
              <a:t>得到优秀的结果的原因</a:t>
            </a:r>
            <a:endParaRPr lang="zh-CN" altLang="en-US" sz="2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902710" y="2587852"/>
            <a:ext cx="720000" cy="620690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</a:rPr>
              <a:t>1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902710" y="3700530"/>
            <a:ext cx="720000" cy="620690"/>
          </a:xfrm>
          <a:prstGeom prst="hexagon">
            <a:avLst>
              <a:gd name="adj" fmla="val 30669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800" dirty="0" smtClean="0">
                <a:solidFill>
                  <a:schemeClr val="accent2"/>
                </a:solidFill>
              </a:rPr>
              <a:t>2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0139" y="2833907"/>
            <a:ext cx="6642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+mn-ea"/>
              </a:rPr>
              <a:t>在这里填写结果原因，在这里填写结果原因，在这里填写结果原因，在这里填写结果原因。</a:t>
            </a:r>
          </a:p>
        </p:txBody>
      </p:sp>
      <p:sp>
        <p:nvSpPr>
          <p:cNvPr id="8" name="矩形 7"/>
          <p:cNvSpPr/>
          <p:nvPr/>
        </p:nvSpPr>
        <p:spPr>
          <a:xfrm>
            <a:off x="1660138" y="3955613"/>
            <a:ext cx="6642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+mn-ea"/>
              </a:rPr>
              <a:t>在这里填写结果原因，在这里填写结果原因，在这里填写结果原因，在这里填写结果原因。</a:t>
            </a:r>
          </a:p>
        </p:txBody>
      </p:sp>
      <p:sp>
        <p:nvSpPr>
          <p:cNvPr id="9" name="六边形 8"/>
          <p:cNvSpPr>
            <a:spLocks noChangeAspect="1"/>
          </p:cNvSpPr>
          <p:nvPr/>
        </p:nvSpPr>
        <p:spPr>
          <a:xfrm rot="5400000">
            <a:off x="902710" y="4813208"/>
            <a:ext cx="720000" cy="620690"/>
          </a:xfrm>
          <a:prstGeom prst="hexagon">
            <a:avLst>
              <a:gd name="adj" fmla="val 30669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800" dirty="0" smtClean="0">
                <a:solidFill>
                  <a:schemeClr val="accent2"/>
                </a:solidFill>
              </a:rPr>
              <a:t>3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60138" y="5077319"/>
            <a:ext cx="6642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+mn-ea"/>
              </a:rPr>
              <a:t>在这里填写结果原因，在这里填写结果原因，在这里填写结果原因，在这里填写结果原因。</a:t>
            </a:r>
          </a:p>
        </p:txBody>
      </p:sp>
    </p:spTree>
    <p:extLst>
      <p:ext uri="{BB962C8B-B14F-4D97-AF65-F5344CB8AC3E}">
        <p14:creationId xmlns:p14="http://schemas.microsoft.com/office/powerpoint/2010/main" val="3209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致谢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1" b="43014"/>
          <a:stretch/>
        </p:blipFill>
        <p:spPr>
          <a:xfrm flipH="1">
            <a:off x="350986" y="1411051"/>
            <a:ext cx="5628526" cy="54469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89051" y="2625355"/>
            <a:ext cx="385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accent2"/>
                </a:solidFill>
                <a:latin typeface="+mn-ea"/>
              </a:rPr>
              <a:t>感谢我的指导老师</a:t>
            </a:r>
            <a:r>
              <a:rPr lang="en-US" altLang="zh-CN" sz="2800" dirty="0" smtClean="0">
                <a:solidFill>
                  <a:schemeClr val="accent2"/>
                </a:solidFill>
                <a:latin typeface="+mn-ea"/>
              </a:rPr>
              <a:t>XXX</a:t>
            </a:r>
            <a:endParaRPr lang="zh-CN" altLang="en-US" sz="2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9051" y="3148575"/>
            <a:ext cx="43308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+mn-ea"/>
              </a:rPr>
              <a:t>在这里填写感谢内容，在这里填写感谢内容，在这里填写感谢内容，在这里填写感谢内容，在这里填写感谢内容，在这里填写感谢内容，在这里填写感谢内容，在这里填写感谢内容，在这里填写感谢内容。</a:t>
            </a:r>
          </a:p>
        </p:txBody>
      </p:sp>
    </p:spTree>
    <p:extLst>
      <p:ext uri="{BB962C8B-B14F-4D97-AF65-F5344CB8AC3E}">
        <p14:creationId xmlns:p14="http://schemas.microsoft.com/office/powerpoint/2010/main" val="234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87175" y="3044280"/>
            <a:ext cx="31696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a typeface="华文细黑" panose="02010600040101010101" pitchFamily="2" charset="-122"/>
              </a:rPr>
              <a:t>Thank you!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72000" y="1101414"/>
            <a:ext cx="5400000" cy="4655172"/>
            <a:chOff x="1872000" y="1101414"/>
            <a:chExt cx="5400000" cy="4655172"/>
          </a:xfrm>
        </p:grpSpPr>
        <p:sp>
          <p:nvSpPr>
            <p:cNvPr id="6" name="六边形 5"/>
            <p:cNvSpPr/>
            <p:nvPr/>
          </p:nvSpPr>
          <p:spPr>
            <a:xfrm rot="246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六边形 3"/>
            <p:cNvSpPr/>
            <p:nvPr/>
          </p:nvSpPr>
          <p:spPr>
            <a:xfrm rot="60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150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 rot="2124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78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79820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" grpId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en-US" altLang="zh-CN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18900000" flipH="1">
            <a:off x="729070" y="3055162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9342" y="3236926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研究</a:t>
            </a:r>
            <a:r>
              <a:rPr lang="zh-CN" altLang="en-US" sz="3000" dirty="0">
                <a:solidFill>
                  <a:schemeClr val="bg1"/>
                </a:solidFill>
                <a:latin typeface="+mn-ea"/>
              </a:rPr>
              <a:t>背景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 rot="18900000" flipH="1">
            <a:off x="2831293" y="3055162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01564" y="3236925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研究方案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 rot="18900000" flipH="1">
            <a:off x="4933516" y="3055162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03787" y="3236925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研究成果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 rot="18900000" flipH="1">
            <a:off x="7035740" y="3055162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06011" y="3236924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研究总结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5950" y="5314950"/>
            <a:ext cx="373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搜集整理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62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2905372" y="1644717"/>
            <a:ext cx="3333255" cy="2873495"/>
          </a:xfrm>
          <a:prstGeom prst="triangle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9018" y="2934978"/>
            <a:ext cx="1945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研究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背景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0254" y="2740804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Route recommendation service has become a big business in industry since traveling is now an important part of our daily life. </a:t>
            </a:r>
            <a:endParaRPr lang="zh-CN" altLang="en-US" sz="24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386" y="2418727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“</a:t>
            </a:r>
          </a:p>
        </p:txBody>
      </p:sp>
      <p:sp>
        <p:nvSpPr>
          <p:cNvPr id="7" name="矩形 6"/>
          <p:cNvSpPr/>
          <p:nvPr/>
        </p:nvSpPr>
        <p:spPr>
          <a:xfrm>
            <a:off x="7639440" y="3941133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1250254" y="3907708"/>
            <a:ext cx="4677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  <a:cs typeface="Microsoft New Tai Lue" panose="020B0502040204020203" pitchFamily="34" charset="0"/>
              </a:rPr>
              <a:t>引用一段话来讲述研究背景。</a:t>
            </a:r>
            <a:endParaRPr lang="zh-CN" altLang="en-US" sz="2000" dirty="0">
              <a:solidFill>
                <a:schemeClr val="accent2"/>
              </a:solidFill>
              <a:cs typeface="Microsoft New Tai Lue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55210" y="5141462"/>
            <a:ext cx="185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——XXX</a:t>
            </a:r>
            <a:endParaRPr lang="zh-CN" altLang="en-US" sz="24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500" y="6358064"/>
            <a:ext cx="27031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注：在这里输入引用说明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288020281"/>
              </p:ext>
            </p:extLst>
          </p:nvPr>
        </p:nvGraphicFramePr>
        <p:xfrm>
          <a:off x="1524000" y="1800412"/>
          <a:ext cx="6096000" cy="3855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矩形 17"/>
          <p:cNvSpPr/>
          <p:nvPr/>
        </p:nvSpPr>
        <p:spPr>
          <a:xfrm>
            <a:off x="2233314" y="5723061"/>
            <a:ext cx="4677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/>
                </a:solidFill>
                <a:cs typeface="Microsoft New Tai Lue" panose="020B0502040204020203" pitchFamily="34" charset="0"/>
              </a:rPr>
              <a:t>用一张图表来说明研究背景</a:t>
            </a:r>
            <a:endParaRPr lang="zh-CN" altLang="en-US" sz="2000" dirty="0">
              <a:solidFill>
                <a:schemeClr val="accent2"/>
              </a:solidFill>
              <a:cs typeface="Microsoft New Tai Lue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500" y="6358064"/>
            <a:ext cx="27031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注：在这里输入引用说明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188000" y="1403829"/>
            <a:ext cx="6768000" cy="4528800"/>
            <a:chOff x="1156447" y="1331259"/>
            <a:chExt cx="6768000" cy="4528800"/>
          </a:xfrm>
        </p:grpSpPr>
        <p:sp>
          <p:nvSpPr>
            <p:cNvPr id="3" name="矩形 2"/>
            <p:cNvSpPr/>
            <p:nvPr/>
          </p:nvSpPr>
          <p:spPr>
            <a:xfrm>
              <a:off x="1156447" y="1331259"/>
              <a:ext cx="6768000" cy="4528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447" y="1403184"/>
              <a:ext cx="6624000" cy="438495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7" name="矩形 6"/>
          <p:cNvSpPr/>
          <p:nvPr/>
        </p:nvSpPr>
        <p:spPr>
          <a:xfrm>
            <a:off x="2233314" y="6057418"/>
            <a:ext cx="4677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/>
                </a:solidFill>
                <a:cs typeface="Microsoft New Tai Lue" panose="020B0502040204020203" pitchFamily="34" charset="0"/>
              </a:rPr>
              <a:t>用一张图片来说明研究背景</a:t>
            </a:r>
            <a:endParaRPr lang="zh-CN" altLang="en-US" sz="2000" dirty="0">
              <a:solidFill>
                <a:schemeClr val="accent2"/>
              </a:solidFill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 rot="2700000">
            <a:off x="3276000" y="2133000"/>
            <a:ext cx="2592000" cy="2592000"/>
          </a:xfrm>
          <a:prstGeom prst="rect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9019" y="2705725"/>
            <a:ext cx="1945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研究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方案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方案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sp>
        <p:nvSpPr>
          <p:cNvPr id="13" name="矩形 12"/>
          <p:cNvSpPr/>
          <p:nvPr/>
        </p:nvSpPr>
        <p:spPr>
          <a:xfrm>
            <a:off x="647564" y="1703720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2"/>
                </a:solidFill>
                <a:latin typeface="+mn-ea"/>
              </a:rPr>
              <a:t>方案具体步骤说明</a:t>
            </a:r>
            <a:endParaRPr lang="zh-CN" altLang="en-US" sz="2400" dirty="0">
              <a:solidFill>
                <a:schemeClr val="accent2"/>
              </a:solidFill>
              <a:latin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5288" y="4050806"/>
            <a:ext cx="7893424" cy="244518"/>
            <a:chOff x="625288" y="3441211"/>
            <a:chExt cx="7893424" cy="244518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625288" y="3563471"/>
              <a:ext cx="7893424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2086850" y="3441211"/>
              <a:ext cx="4970300" cy="244518"/>
              <a:chOff x="1944667" y="3441211"/>
              <a:chExt cx="4970300" cy="244518"/>
            </a:xfrm>
          </p:grpSpPr>
          <p:sp>
            <p:nvSpPr>
              <p:cNvPr id="14" name="矩形 13"/>
              <p:cNvSpPr>
                <a:spLocks noChangeAspect="1"/>
              </p:cNvSpPr>
              <p:nvPr/>
            </p:nvSpPr>
            <p:spPr>
              <a:xfrm rot="2700000">
                <a:off x="1944667" y="3441211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矩形 14"/>
              <p:cNvSpPr>
                <a:spLocks noChangeAspect="1"/>
              </p:cNvSpPr>
              <p:nvPr/>
            </p:nvSpPr>
            <p:spPr>
              <a:xfrm rot="2700000">
                <a:off x="3519928" y="3441211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矩形 15"/>
              <p:cNvSpPr>
                <a:spLocks noChangeAspect="1"/>
              </p:cNvSpPr>
              <p:nvPr/>
            </p:nvSpPr>
            <p:spPr>
              <a:xfrm rot="2700000">
                <a:off x="5095189" y="3441211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矩形 16"/>
              <p:cNvSpPr>
                <a:spLocks noChangeAspect="1"/>
              </p:cNvSpPr>
              <p:nvPr/>
            </p:nvSpPr>
            <p:spPr>
              <a:xfrm rot="2700000">
                <a:off x="6670449" y="3441211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185926" y="2777778"/>
            <a:ext cx="2046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在这里输入方案步骤，在这里输入方案步骤，在这里输入方案步骤。</a:t>
            </a:r>
          </a:p>
        </p:txBody>
      </p:sp>
      <p:sp>
        <p:nvSpPr>
          <p:cNvPr id="23" name="矩形 22"/>
          <p:cNvSpPr/>
          <p:nvPr/>
        </p:nvSpPr>
        <p:spPr>
          <a:xfrm>
            <a:off x="2761187" y="4382540"/>
            <a:ext cx="2046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在这里输入方案步骤，在这里输入方案步骤，在这里输入方案步骤。</a:t>
            </a:r>
          </a:p>
        </p:txBody>
      </p:sp>
      <p:sp>
        <p:nvSpPr>
          <p:cNvPr id="24" name="矩形 23"/>
          <p:cNvSpPr/>
          <p:nvPr/>
        </p:nvSpPr>
        <p:spPr>
          <a:xfrm>
            <a:off x="4336448" y="2777778"/>
            <a:ext cx="2046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在这里输入方案步骤，在这里输入方案步骤，在这里输入方案步骤。</a:t>
            </a:r>
          </a:p>
        </p:txBody>
      </p:sp>
      <p:sp>
        <p:nvSpPr>
          <p:cNvPr id="25" name="矩形 24"/>
          <p:cNvSpPr/>
          <p:nvPr/>
        </p:nvSpPr>
        <p:spPr>
          <a:xfrm>
            <a:off x="5911708" y="4382540"/>
            <a:ext cx="2046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在这里输入方案步骤，在这里输入方案步骤，在这里输入方案步骤。</a:t>
            </a:r>
          </a:p>
        </p:txBody>
      </p:sp>
    </p:spTree>
    <p:extLst>
      <p:ext uri="{BB962C8B-B14F-4D97-AF65-F5344CB8AC3E}">
        <p14:creationId xmlns:p14="http://schemas.microsoft.com/office/powerpoint/2010/main" val="34039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方案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647564" y="1959249"/>
            <a:ext cx="78488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方案说明：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/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在这里输入方案说明，在这里输入方案说明，在这里输入方案说明，在这里输入方案说明，在这里输入方案说明，在这里输入方案说明。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/>
            <a:r>
              <a:rPr lang="zh-CN" altLang="en-US" sz="2200" dirty="0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所以，需要选择这样的方案。</a:t>
            </a:r>
            <a:endParaRPr lang="zh-CN" altLang="en-US" sz="22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1115" y="1760918"/>
            <a:ext cx="803049" cy="262191"/>
            <a:chOff x="683546" y="2736327"/>
            <a:chExt cx="803049" cy="262191"/>
          </a:xfrm>
        </p:grpSpPr>
        <p:sp>
          <p:nvSpPr>
            <p:cNvPr id="6" name="矩形 5"/>
            <p:cNvSpPr/>
            <p:nvPr/>
          </p:nvSpPr>
          <p:spPr>
            <a:xfrm rot="18900000" flipH="1">
              <a:off x="861276" y="2736327"/>
              <a:ext cx="262191" cy="2621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18900000" flipH="1">
              <a:off x="683546" y="2960121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711115" y="4221266"/>
            <a:ext cx="803049" cy="262191"/>
            <a:chOff x="683546" y="2736327"/>
            <a:chExt cx="803049" cy="262191"/>
          </a:xfrm>
        </p:grpSpPr>
        <p:sp>
          <p:nvSpPr>
            <p:cNvPr id="9" name="矩形 8"/>
            <p:cNvSpPr/>
            <p:nvPr/>
          </p:nvSpPr>
          <p:spPr>
            <a:xfrm rot="18900000" flipH="1">
              <a:off x="861276" y="2736327"/>
              <a:ext cx="262191" cy="262191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18900000" flipH="1">
              <a:off x="683546" y="2960121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47564" y="4416222"/>
            <a:ext cx="78488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方案说明：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/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在这里输入方案说明，在这里输入方案说明，在这里输入方案说明，在这里输入方案说明，在这里输入方案说明，在这里输入方案说明，在这里输入方案说明。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/>
            <a:r>
              <a:rPr lang="zh-CN" altLang="en-US" sz="2200" dirty="0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所以，需要选择这样的方案。</a:t>
            </a:r>
            <a:endParaRPr lang="zh-CN" altLang="en-US" sz="22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8603" y="3893686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>
            <a:off x="-441457" y="3546016"/>
            <a:ext cx="208823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5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597</Words>
  <Application>Microsoft Office PowerPoint</Application>
  <PresentationFormat>全屏显示(4:3)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YANGS2015</cp:lastModifiedBy>
  <cp:revision>113</cp:revision>
  <dcterms:created xsi:type="dcterms:W3CDTF">2015-04-19T07:39:12Z</dcterms:created>
  <dcterms:modified xsi:type="dcterms:W3CDTF">2015-04-22T13:16:43Z</dcterms:modified>
</cp:coreProperties>
</file>