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Amatic SC"/>
      <p:regular r:id="rId26"/>
      <p:bold r:id="rId27"/>
    </p:embeddedFont>
    <p:embeddedFont>
      <p:font typeface="Source Code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maticSC-regular.fntdata"/><Relationship Id="rId25" Type="http://schemas.openxmlformats.org/officeDocument/2006/relationships/font" Target="fonts/Roboto-boldItalic.fntdata"/><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ourceCode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8bda6b2aa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8bda6b2a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8bda6b2aa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8bda6b2aa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3 months data of delivery time to reach to particular store from my distribution center. And I have plotted my data spread then I can visually see that my data is in Normal Distribution because the spread was symmetry about the mean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8bda6b2aa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8bda6b2aa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 is Normal Distribution, we can say that 68% of data sample is within one standard deviation, 95% </a:t>
            </a:r>
            <a:r>
              <a:rPr lang="en">
                <a:solidFill>
                  <a:schemeClr val="dk1"/>
                </a:solidFill>
              </a:rPr>
              <a:t>is within 2nd standard deviation,99.7% is is with in 3rd standard deviation.</a:t>
            </a:r>
            <a:br>
              <a:rPr lang="en">
                <a:solidFill>
                  <a:schemeClr val="dk1"/>
                </a:solidFill>
              </a:rPr>
            </a:br>
            <a:r>
              <a:rPr lang="en">
                <a:solidFill>
                  <a:schemeClr val="dk1"/>
                </a:solidFill>
              </a:rPr>
              <a:t>So we can say that 95% of chance that he will deliver with in 52 minutes to 68 minutes.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8bda6b2aa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8bda6b2aa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his customers are increased and he was planning to add one more distribution center such that he can efficiently deliver to the stores. To solve this we can use eigenvector centrality, which helps to determine the most influential or central store in your network.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8c2654e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8c2654e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8bda6b2aa_0_9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8bda6b2aa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8bda6b2aa_0_9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8bda6b2aa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8bda6b2aa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8bda6b2a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a Wholesale company in Boston, that supply Some General Merchandise things like chips, chocolates to the near by Store.</a:t>
            </a:r>
            <a:endParaRPr/>
          </a:p>
          <a:p>
            <a:pPr indent="0" lvl="0" marL="0" rtl="0" algn="l">
              <a:spcBef>
                <a:spcPts val="0"/>
              </a:spcBef>
              <a:spcAft>
                <a:spcPts val="0"/>
              </a:spcAft>
              <a:buNone/>
            </a:pPr>
            <a:r>
              <a:rPr lang="en"/>
              <a:t>Let Consider he has 7 Customers.</a:t>
            </a:r>
            <a:endParaRPr/>
          </a:p>
          <a:p>
            <a:pPr indent="0" lvl="0" marL="0" rtl="0" algn="l">
              <a:spcBef>
                <a:spcPts val="0"/>
              </a:spcBef>
              <a:spcAft>
                <a:spcPts val="0"/>
              </a:spcAft>
              <a:buNone/>
            </a:pPr>
            <a:r>
              <a:rPr lang="en"/>
              <a:t>Depends on the Customer requirement, the owner of the wholesale company will tell his deliver boy, today deliver these stuff to Store 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8bda6b2aa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8bda6b2a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he will ask his deliver boy tell me what time you will reach these stores. So that I will inform the store person that we are delivering your products at this time. So please arrange the money by this time/ please available  at the store for this time? To manually solve this problem it takes more time like he should think for all permutations and calculate the distance.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8bda6b2a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8bda6b2a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now one more problem rises is the time to reach one particular location is not static. Because it depends on the Traffic Volume. And it depends on the many features like Time Of the Day, Weather and some more features. But Right now I am considering only these two features. So he will use some external software to update the delivery time so he should mention the dependent feature that at what time he is starting and how was the weather now.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8bda6b2a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8bda6b2a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software will update the delivery time based on the given dependent features. Now For suppose he entered Time Of the Day - Morning, Weather- </a:t>
            </a:r>
            <a:r>
              <a:rPr lang="en">
                <a:solidFill>
                  <a:schemeClr val="dk1"/>
                </a:solidFill>
              </a:rPr>
              <a:t>Sunny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8bda6b2a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8bda6b2a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to change my time based on the traffic volume, if it is high increase the time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8bda6b2a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8bda6b2a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8bda6b2aa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8bda6b2aa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Updated graph with the updated time based on the dependent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8bda6b2aa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8bda6b2aa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Updated graph with the updated time based on the dependent features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4" name="Google Shape;6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8" name="Google Shape;68;p1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9" name="Google Shape;69;p17"/>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84" name="Google Shape;84;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85" name="Google Shape;85;p21"/>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transportation</a:t>
            </a:r>
            <a:endParaRPr/>
          </a:p>
        </p:txBody>
      </p:sp>
      <p:sp>
        <p:nvSpPr>
          <p:cNvPr id="102" name="Google Shape;102;p2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SAI KEERTHI DOMA</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Descriptive Statistics &amp; Distributions</a:t>
            </a:r>
            <a:endParaRPr>
              <a:highlight>
                <a:schemeClr val="dk1"/>
              </a:highlight>
            </a:endParaRPr>
          </a:p>
        </p:txBody>
      </p:sp>
      <p:sp>
        <p:nvSpPr>
          <p:cNvPr id="288" name="Google Shape;288;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89" name="Google Shape;289;p34"/>
          <p:cNvPicPr preferRelativeResize="0"/>
          <p:nvPr/>
        </p:nvPicPr>
        <p:blipFill>
          <a:blip r:embed="rId3">
            <a:alphaModFix/>
          </a:blip>
          <a:stretch>
            <a:fillRect/>
          </a:stretch>
        </p:blipFill>
        <p:spPr>
          <a:xfrm>
            <a:off x="3349750" y="1163425"/>
            <a:ext cx="5622524" cy="3470700"/>
          </a:xfrm>
          <a:prstGeom prst="rect">
            <a:avLst/>
          </a:prstGeom>
          <a:noFill/>
          <a:ln>
            <a:noFill/>
          </a:ln>
        </p:spPr>
      </p:pic>
      <p:pic>
        <p:nvPicPr>
          <p:cNvPr id="290" name="Google Shape;290;p34"/>
          <p:cNvPicPr preferRelativeResize="0"/>
          <p:nvPr/>
        </p:nvPicPr>
        <p:blipFill>
          <a:blip r:embed="rId4">
            <a:alphaModFix/>
          </a:blip>
          <a:stretch>
            <a:fillRect/>
          </a:stretch>
        </p:blipFill>
        <p:spPr>
          <a:xfrm>
            <a:off x="311700" y="1814653"/>
            <a:ext cx="3165975" cy="146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Descriptive Statistics &amp; Distributions</a:t>
            </a:r>
            <a:endParaRPr>
              <a:highlight>
                <a:schemeClr val="dk1"/>
              </a:highlight>
            </a:endParaRPr>
          </a:p>
        </p:txBody>
      </p:sp>
      <p:sp>
        <p:nvSpPr>
          <p:cNvPr id="296" name="Google Shape;296;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Mean : 60 Minutes</a:t>
            </a:r>
            <a:endParaRPr b="1" sz="2400"/>
          </a:p>
          <a:p>
            <a:pPr indent="0" lvl="0" marL="0" rtl="0" algn="l">
              <a:spcBef>
                <a:spcPts val="1600"/>
              </a:spcBef>
              <a:spcAft>
                <a:spcPts val="0"/>
              </a:spcAft>
              <a:buNone/>
            </a:pPr>
            <a:r>
              <a:rPr b="1" lang="en" sz="2400"/>
              <a:t>Median  : 60 Minutes</a:t>
            </a:r>
            <a:endParaRPr b="1" sz="2400"/>
          </a:p>
          <a:p>
            <a:pPr indent="0" lvl="0" marL="0" rtl="0" algn="l">
              <a:spcBef>
                <a:spcPts val="1600"/>
              </a:spcBef>
              <a:spcAft>
                <a:spcPts val="0"/>
              </a:spcAft>
              <a:buNone/>
            </a:pPr>
            <a:r>
              <a:rPr b="1" lang="en" sz="2400"/>
              <a:t>Mode  : 60 Minutes</a:t>
            </a:r>
            <a:endParaRPr b="1" sz="2400"/>
          </a:p>
          <a:p>
            <a:pPr indent="0" lvl="0" marL="0" rtl="0" algn="l">
              <a:spcBef>
                <a:spcPts val="1600"/>
              </a:spcBef>
              <a:spcAft>
                <a:spcPts val="0"/>
              </a:spcAft>
              <a:buNone/>
            </a:pPr>
            <a:r>
              <a:rPr b="1" lang="en" sz="2400"/>
              <a:t>Variance : 15.91 </a:t>
            </a:r>
            <a:r>
              <a:rPr b="1" lang="en" sz="2400">
                <a:latin typeface="Roboto"/>
                <a:ea typeface="Roboto"/>
                <a:cs typeface="Roboto"/>
                <a:sym typeface="Roboto"/>
              </a:rPr>
              <a:t>≈ 16</a:t>
            </a:r>
            <a:endParaRPr b="1" sz="2400"/>
          </a:p>
          <a:p>
            <a:pPr indent="0" lvl="0" marL="0" rtl="0" algn="l">
              <a:spcBef>
                <a:spcPts val="1600"/>
              </a:spcBef>
              <a:spcAft>
                <a:spcPts val="0"/>
              </a:spcAft>
              <a:buNone/>
            </a:pPr>
            <a:r>
              <a:rPr b="1" lang="en" sz="2400"/>
              <a:t>Standard deviation : 4</a:t>
            </a:r>
            <a:endParaRPr b="1" sz="2400"/>
          </a:p>
          <a:p>
            <a:pPr indent="0" lvl="0" marL="0" rtl="0" algn="l">
              <a:spcBef>
                <a:spcPts val="1600"/>
              </a:spcBef>
              <a:spcAft>
                <a:spcPts val="0"/>
              </a:spcAft>
              <a:buNone/>
            </a:pPr>
            <a:r>
              <a:rPr b="1" lang="en" sz="2400"/>
              <a:t>Delivery time </a:t>
            </a:r>
            <a:r>
              <a:rPr b="1" lang="en" sz="2400">
                <a:latin typeface="Roboto"/>
                <a:ea typeface="Roboto"/>
                <a:cs typeface="Roboto"/>
                <a:sym typeface="Roboto"/>
              </a:rPr>
              <a:t>≈ 52 min to 68 minutes (95%)</a:t>
            </a:r>
            <a:endParaRPr b="1" sz="2400"/>
          </a:p>
          <a:p>
            <a:pPr indent="0" lvl="0" marL="0" rtl="0" algn="l">
              <a:spcBef>
                <a:spcPts val="1600"/>
              </a:spcBef>
              <a:spcAft>
                <a:spcPts val="1600"/>
              </a:spcAft>
              <a:buNone/>
            </a:pPr>
            <a:r>
              <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Eigen vectors</a:t>
            </a:r>
            <a:endParaRPr>
              <a:highlight>
                <a:schemeClr val="dk1"/>
              </a:highlight>
            </a:endParaRPr>
          </a:p>
        </p:txBody>
      </p:sp>
      <p:sp>
        <p:nvSpPr>
          <p:cNvPr id="302" name="Google Shape;302;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303" name="Google Shape;303;p36"/>
          <p:cNvPicPr preferRelativeResize="0"/>
          <p:nvPr/>
        </p:nvPicPr>
        <p:blipFill>
          <a:blip r:embed="rId3">
            <a:alphaModFix/>
          </a:blip>
          <a:stretch>
            <a:fillRect/>
          </a:stretch>
        </p:blipFill>
        <p:spPr>
          <a:xfrm>
            <a:off x="2751050" y="2966475"/>
            <a:ext cx="1048550" cy="1048550"/>
          </a:xfrm>
          <a:prstGeom prst="rect">
            <a:avLst/>
          </a:prstGeom>
          <a:noFill/>
          <a:ln>
            <a:noFill/>
          </a:ln>
        </p:spPr>
      </p:pic>
      <p:pic>
        <p:nvPicPr>
          <p:cNvPr id="304" name="Google Shape;304;p36"/>
          <p:cNvPicPr preferRelativeResize="0"/>
          <p:nvPr/>
        </p:nvPicPr>
        <p:blipFill>
          <a:blip r:embed="rId4">
            <a:alphaModFix/>
          </a:blip>
          <a:stretch>
            <a:fillRect/>
          </a:stretch>
        </p:blipFill>
        <p:spPr>
          <a:xfrm>
            <a:off x="7022725" y="1917925"/>
            <a:ext cx="1048550" cy="1048550"/>
          </a:xfrm>
          <a:prstGeom prst="rect">
            <a:avLst/>
          </a:prstGeom>
          <a:noFill/>
          <a:ln>
            <a:noFill/>
          </a:ln>
        </p:spPr>
      </p:pic>
      <p:pic>
        <p:nvPicPr>
          <p:cNvPr id="305" name="Google Shape;305;p36"/>
          <p:cNvPicPr preferRelativeResize="0"/>
          <p:nvPr/>
        </p:nvPicPr>
        <p:blipFill>
          <a:blip r:embed="rId4">
            <a:alphaModFix/>
          </a:blip>
          <a:stretch>
            <a:fillRect/>
          </a:stretch>
        </p:blipFill>
        <p:spPr>
          <a:xfrm>
            <a:off x="7175125" y="2070325"/>
            <a:ext cx="1048550" cy="1048550"/>
          </a:xfrm>
          <a:prstGeom prst="rect">
            <a:avLst/>
          </a:prstGeom>
          <a:noFill/>
          <a:ln>
            <a:noFill/>
          </a:ln>
        </p:spPr>
      </p:pic>
      <p:pic>
        <p:nvPicPr>
          <p:cNvPr id="306" name="Google Shape;306;p36"/>
          <p:cNvPicPr preferRelativeResize="0"/>
          <p:nvPr/>
        </p:nvPicPr>
        <p:blipFill>
          <a:blip r:embed="rId4">
            <a:alphaModFix/>
          </a:blip>
          <a:stretch>
            <a:fillRect/>
          </a:stretch>
        </p:blipFill>
        <p:spPr>
          <a:xfrm>
            <a:off x="7327525" y="2222725"/>
            <a:ext cx="1048550" cy="1048550"/>
          </a:xfrm>
          <a:prstGeom prst="rect">
            <a:avLst/>
          </a:prstGeom>
          <a:noFill/>
          <a:ln>
            <a:noFill/>
          </a:ln>
        </p:spPr>
      </p:pic>
      <p:pic>
        <p:nvPicPr>
          <p:cNvPr id="307" name="Google Shape;307;p36"/>
          <p:cNvPicPr preferRelativeResize="0"/>
          <p:nvPr/>
        </p:nvPicPr>
        <p:blipFill>
          <a:blip r:embed="rId4">
            <a:alphaModFix/>
          </a:blip>
          <a:stretch>
            <a:fillRect/>
          </a:stretch>
        </p:blipFill>
        <p:spPr>
          <a:xfrm>
            <a:off x="7444075" y="4094950"/>
            <a:ext cx="1048550" cy="1048550"/>
          </a:xfrm>
          <a:prstGeom prst="rect">
            <a:avLst/>
          </a:prstGeom>
          <a:noFill/>
          <a:ln>
            <a:noFill/>
          </a:ln>
        </p:spPr>
      </p:pic>
      <p:pic>
        <p:nvPicPr>
          <p:cNvPr id="308" name="Google Shape;308;p36"/>
          <p:cNvPicPr preferRelativeResize="0"/>
          <p:nvPr/>
        </p:nvPicPr>
        <p:blipFill>
          <a:blip r:embed="rId4">
            <a:alphaModFix/>
          </a:blip>
          <a:stretch>
            <a:fillRect/>
          </a:stretch>
        </p:blipFill>
        <p:spPr>
          <a:xfrm>
            <a:off x="5723600" y="1799250"/>
            <a:ext cx="1048550" cy="1048550"/>
          </a:xfrm>
          <a:prstGeom prst="rect">
            <a:avLst/>
          </a:prstGeom>
          <a:noFill/>
          <a:ln>
            <a:noFill/>
          </a:ln>
        </p:spPr>
      </p:pic>
      <p:sp>
        <p:nvSpPr>
          <p:cNvPr id="309" name="Google Shape;309;p36"/>
          <p:cNvSpPr txBox="1"/>
          <p:nvPr/>
        </p:nvSpPr>
        <p:spPr>
          <a:xfrm>
            <a:off x="5394600" y="1794600"/>
            <a:ext cx="3291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p:txBody>
      </p:sp>
      <p:pic>
        <p:nvPicPr>
          <p:cNvPr id="310" name="Google Shape;310;p36"/>
          <p:cNvPicPr preferRelativeResize="0"/>
          <p:nvPr/>
        </p:nvPicPr>
        <p:blipFill>
          <a:blip r:embed="rId4">
            <a:alphaModFix/>
          </a:blip>
          <a:stretch>
            <a:fillRect/>
          </a:stretch>
        </p:blipFill>
        <p:spPr>
          <a:xfrm>
            <a:off x="5876000" y="1951650"/>
            <a:ext cx="1048550" cy="1048550"/>
          </a:xfrm>
          <a:prstGeom prst="rect">
            <a:avLst/>
          </a:prstGeom>
          <a:noFill/>
          <a:ln>
            <a:noFill/>
          </a:ln>
        </p:spPr>
      </p:pic>
      <p:pic>
        <p:nvPicPr>
          <p:cNvPr id="311" name="Google Shape;311;p36"/>
          <p:cNvPicPr preferRelativeResize="0"/>
          <p:nvPr/>
        </p:nvPicPr>
        <p:blipFill>
          <a:blip r:embed="rId4">
            <a:alphaModFix/>
          </a:blip>
          <a:stretch>
            <a:fillRect/>
          </a:stretch>
        </p:blipFill>
        <p:spPr>
          <a:xfrm>
            <a:off x="1257075" y="2767150"/>
            <a:ext cx="1048550" cy="1048550"/>
          </a:xfrm>
          <a:prstGeom prst="rect">
            <a:avLst/>
          </a:prstGeom>
          <a:noFill/>
          <a:ln>
            <a:noFill/>
          </a:ln>
        </p:spPr>
      </p:pic>
      <p:pic>
        <p:nvPicPr>
          <p:cNvPr id="312" name="Google Shape;312;p36"/>
          <p:cNvPicPr preferRelativeResize="0"/>
          <p:nvPr/>
        </p:nvPicPr>
        <p:blipFill>
          <a:blip r:embed="rId4">
            <a:alphaModFix/>
          </a:blip>
          <a:stretch>
            <a:fillRect/>
          </a:stretch>
        </p:blipFill>
        <p:spPr>
          <a:xfrm>
            <a:off x="2058825" y="1917925"/>
            <a:ext cx="1048550" cy="1048550"/>
          </a:xfrm>
          <a:prstGeom prst="rect">
            <a:avLst/>
          </a:prstGeom>
          <a:noFill/>
          <a:ln>
            <a:noFill/>
          </a:ln>
        </p:spPr>
      </p:pic>
      <p:pic>
        <p:nvPicPr>
          <p:cNvPr id="313" name="Google Shape;313;p36"/>
          <p:cNvPicPr preferRelativeResize="0"/>
          <p:nvPr/>
        </p:nvPicPr>
        <p:blipFill>
          <a:blip r:embed="rId4">
            <a:alphaModFix/>
          </a:blip>
          <a:stretch>
            <a:fillRect/>
          </a:stretch>
        </p:blipFill>
        <p:spPr>
          <a:xfrm>
            <a:off x="1702500" y="4015025"/>
            <a:ext cx="1048550" cy="1048550"/>
          </a:xfrm>
          <a:prstGeom prst="rect">
            <a:avLst/>
          </a:prstGeom>
          <a:noFill/>
          <a:ln>
            <a:noFill/>
          </a:ln>
        </p:spPr>
      </p:pic>
      <p:pic>
        <p:nvPicPr>
          <p:cNvPr id="314" name="Google Shape;314;p36"/>
          <p:cNvPicPr preferRelativeResize="0"/>
          <p:nvPr/>
        </p:nvPicPr>
        <p:blipFill>
          <a:blip r:embed="rId4">
            <a:alphaModFix/>
          </a:blip>
          <a:stretch>
            <a:fillRect/>
          </a:stretch>
        </p:blipFill>
        <p:spPr>
          <a:xfrm>
            <a:off x="3891213" y="1799250"/>
            <a:ext cx="1048550" cy="1048550"/>
          </a:xfrm>
          <a:prstGeom prst="rect">
            <a:avLst/>
          </a:prstGeom>
          <a:noFill/>
          <a:ln>
            <a:noFill/>
          </a:ln>
        </p:spPr>
      </p:pic>
      <p:pic>
        <p:nvPicPr>
          <p:cNvPr id="315" name="Google Shape;315;p36"/>
          <p:cNvPicPr preferRelativeResize="0"/>
          <p:nvPr/>
        </p:nvPicPr>
        <p:blipFill>
          <a:blip r:embed="rId4">
            <a:alphaModFix/>
          </a:blip>
          <a:stretch>
            <a:fillRect/>
          </a:stretch>
        </p:blipFill>
        <p:spPr>
          <a:xfrm>
            <a:off x="4469200" y="3896225"/>
            <a:ext cx="1048550" cy="1048550"/>
          </a:xfrm>
          <a:prstGeom prst="rect">
            <a:avLst/>
          </a:prstGeom>
          <a:noFill/>
          <a:ln>
            <a:noFill/>
          </a:ln>
        </p:spPr>
      </p:pic>
      <p:pic>
        <p:nvPicPr>
          <p:cNvPr id="316" name="Google Shape;316;p36"/>
          <p:cNvPicPr preferRelativeResize="0"/>
          <p:nvPr/>
        </p:nvPicPr>
        <p:blipFill>
          <a:blip r:embed="rId3">
            <a:alphaModFix/>
          </a:blip>
          <a:stretch>
            <a:fillRect/>
          </a:stretch>
        </p:blipFill>
        <p:spPr>
          <a:xfrm>
            <a:off x="6595300" y="627775"/>
            <a:ext cx="1048550" cy="1048550"/>
          </a:xfrm>
          <a:prstGeom prst="rect">
            <a:avLst/>
          </a:prstGeom>
          <a:noFill/>
          <a:ln>
            <a:noFill/>
          </a:ln>
        </p:spPr>
      </p:pic>
      <p:sp>
        <p:nvSpPr>
          <p:cNvPr id="317" name="Google Shape;317;p36"/>
          <p:cNvSpPr txBox="1"/>
          <p:nvPr/>
        </p:nvSpPr>
        <p:spPr>
          <a:xfrm>
            <a:off x="7473500" y="504225"/>
            <a:ext cx="902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A31515"/>
                </a:solidFill>
                <a:latin typeface="Source Code Pro"/>
                <a:ea typeface="Source Code Pro"/>
                <a:cs typeface="Source Code Pro"/>
                <a:sym typeface="Source Code Pro"/>
              </a:rPr>
              <a:t>?</a:t>
            </a:r>
            <a:endParaRPr sz="5000">
              <a:solidFill>
                <a:srgbClr val="A31515"/>
              </a:solidFill>
              <a:latin typeface="Source Code Pro"/>
              <a:ea typeface="Source Code Pro"/>
              <a:cs typeface="Source Code Pro"/>
              <a:sym typeface="Source Code Pro"/>
            </a:endParaRPr>
          </a:p>
        </p:txBody>
      </p:sp>
      <p:sp>
        <p:nvSpPr>
          <p:cNvPr id="318" name="Google Shape;318;p36"/>
          <p:cNvSpPr/>
          <p:nvPr/>
        </p:nvSpPr>
        <p:spPr>
          <a:xfrm>
            <a:off x="448225" y="1794600"/>
            <a:ext cx="8244000" cy="3143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Eigen vectors</a:t>
            </a:r>
            <a:endParaRPr>
              <a:highlight>
                <a:schemeClr val="dk1"/>
              </a:highlight>
            </a:endParaRPr>
          </a:p>
          <a:p>
            <a:pPr indent="0" lvl="0" marL="0" rtl="0" algn="l">
              <a:spcBef>
                <a:spcPts val="0"/>
              </a:spcBef>
              <a:spcAft>
                <a:spcPts val="0"/>
              </a:spcAft>
              <a:buNone/>
            </a:pPr>
            <a:r>
              <a:t/>
            </a:r>
            <a:endParaRPr/>
          </a:p>
        </p:txBody>
      </p:sp>
      <p:sp>
        <p:nvSpPr>
          <p:cNvPr id="324" name="Google Shape;324;p37"/>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a:t>Eigenvector Centrality for each store:</a:t>
            </a:r>
            <a:endParaRPr/>
          </a:p>
          <a:p>
            <a:pPr indent="0" lvl="0" marL="0" rtl="0" algn="l">
              <a:lnSpc>
                <a:spcPct val="100000"/>
              </a:lnSpc>
              <a:spcBef>
                <a:spcPts val="1600"/>
              </a:spcBef>
              <a:spcAft>
                <a:spcPts val="0"/>
              </a:spcAft>
              <a:buNone/>
            </a:pPr>
            <a:r>
              <a:rPr lang="en"/>
              <a:t>Store 1: 0.1057,Store 2: 0.0682,Store 3: 0.2223</a:t>
            </a:r>
            <a:endParaRPr/>
          </a:p>
          <a:p>
            <a:pPr indent="0" lvl="0" marL="0" rtl="0" algn="l">
              <a:lnSpc>
                <a:spcPct val="100000"/>
              </a:lnSpc>
              <a:spcBef>
                <a:spcPts val="1600"/>
              </a:spcBef>
              <a:spcAft>
                <a:spcPts val="0"/>
              </a:spcAft>
              <a:buNone/>
            </a:pPr>
            <a:r>
              <a:rPr lang="en"/>
              <a:t>Store 4: 0.2082,Store 5: 0.1869,Store 6: 0.1575, </a:t>
            </a:r>
            <a:endParaRPr/>
          </a:p>
          <a:p>
            <a:pPr indent="0" lvl="0" marL="0" rtl="0" algn="l">
              <a:lnSpc>
                <a:spcPct val="100000"/>
              </a:lnSpc>
              <a:spcBef>
                <a:spcPts val="1600"/>
              </a:spcBef>
              <a:spcAft>
                <a:spcPts val="0"/>
              </a:spcAft>
              <a:buNone/>
            </a:pPr>
            <a:r>
              <a:rPr lang="en"/>
              <a:t>Store 7: 0.0513</a:t>
            </a:r>
            <a:endParaRPr/>
          </a:p>
          <a:p>
            <a:pPr indent="0" lvl="0" marL="0" rtl="0" algn="l">
              <a:lnSpc>
                <a:spcPct val="100000"/>
              </a:lnSpc>
              <a:spcBef>
                <a:spcPts val="1600"/>
              </a:spcBef>
              <a:spcAft>
                <a:spcPts val="1600"/>
              </a:spcAft>
              <a:buNone/>
            </a:pPr>
            <a:r>
              <a:t/>
            </a:r>
            <a:endParaRPr/>
          </a:p>
        </p:txBody>
      </p:sp>
      <p:sp>
        <p:nvSpPr>
          <p:cNvPr id="325" name="Google Shape;325;p37"/>
          <p:cNvSpPr/>
          <p:nvPr/>
        </p:nvSpPr>
        <p:spPr>
          <a:xfrm>
            <a:off x="4789925" y="3015650"/>
            <a:ext cx="2408400" cy="449100"/>
          </a:xfrm>
          <a:prstGeom prst="rect">
            <a:avLst/>
          </a:prstGeom>
          <a:noFill/>
          <a:ln cap="flat" cmpd="sng" w="38100">
            <a:solidFill>
              <a:srgbClr val="A3151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326" name="Google Shape;326;p37"/>
          <p:cNvPicPr preferRelativeResize="0"/>
          <p:nvPr/>
        </p:nvPicPr>
        <p:blipFill>
          <a:blip r:embed="rId3">
            <a:alphaModFix/>
          </a:blip>
          <a:stretch>
            <a:fillRect/>
          </a:stretch>
        </p:blipFill>
        <p:spPr>
          <a:xfrm>
            <a:off x="1430638" y="1093850"/>
            <a:ext cx="6282725" cy="135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SCENARIO</a:t>
            </a:r>
            <a:endParaRPr>
              <a:highlight>
                <a:schemeClr val="dk1"/>
              </a:highlight>
            </a:endParaRPr>
          </a:p>
        </p:txBody>
      </p:sp>
      <p:sp>
        <p:nvSpPr>
          <p:cNvPr id="108" name="Google Shape;108;p26"/>
          <p:cNvSpPr txBox="1"/>
          <p:nvPr/>
        </p:nvSpPr>
        <p:spPr>
          <a:xfrm>
            <a:off x="155850" y="1093850"/>
            <a:ext cx="88323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400"/>
              <a:t>Consider a wholesale company that supplies some general merchandise products to the nearby store.</a:t>
            </a:r>
            <a:endParaRPr sz="2400"/>
          </a:p>
        </p:txBody>
      </p:sp>
      <p:pic>
        <p:nvPicPr>
          <p:cNvPr id="109" name="Google Shape;109;p26"/>
          <p:cNvPicPr preferRelativeResize="0"/>
          <p:nvPr/>
        </p:nvPicPr>
        <p:blipFill>
          <a:blip r:embed="rId3">
            <a:alphaModFix/>
          </a:blip>
          <a:stretch>
            <a:fillRect/>
          </a:stretch>
        </p:blipFill>
        <p:spPr>
          <a:xfrm>
            <a:off x="4292300" y="3253225"/>
            <a:ext cx="1048550" cy="1048550"/>
          </a:xfrm>
          <a:prstGeom prst="rect">
            <a:avLst/>
          </a:prstGeom>
          <a:noFill/>
          <a:ln>
            <a:noFill/>
          </a:ln>
        </p:spPr>
      </p:pic>
      <p:pic>
        <p:nvPicPr>
          <p:cNvPr id="110" name="Google Shape;110;p26"/>
          <p:cNvPicPr preferRelativeResize="0"/>
          <p:nvPr/>
        </p:nvPicPr>
        <p:blipFill>
          <a:blip r:embed="rId4">
            <a:alphaModFix/>
          </a:blip>
          <a:stretch>
            <a:fillRect/>
          </a:stretch>
        </p:blipFill>
        <p:spPr>
          <a:xfrm>
            <a:off x="7022725" y="1917925"/>
            <a:ext cx="1048550" cy="1048550"/>
          </a:xfrm>
          <a:prstGeom prst="rect">
            <a:avLst/>
          </a:prstGeom>
          <a:noFill/>
          <a:ln>
            <a:noFill/>
          </a:ln>
        </p:spPr>
      </p:pic>
      <p:pic>
        <p:nvPicPr>
          <p:cNvPr id="111" name="Google Shape;111;p26"/>
          <p:cNvPicPr preferRelativeResize="0"/>
          <p:nvPr/>
        </p:nvPicPr>
        <p:blipFill>
          <a:blip r:embed="rId4">
            <a:alphaModFix/>
          </a:blip>
          <a:stretch>
            <a:fillRect/>
          </a:stretch>
        </p:blipFill>
        <p:spPr>
          <a:xfrm>
            <a:off x="7175125" y="2070325"/>
            <a:ext cx="1048550" cy="1048550"/>
          </a:xfrm>
          <a:prstGeom prst="rect">
            <a:avLst/>
          </a:prstGeom>
          <a:noFill/>
          <a:ln>
            <a:noFill/>
          </a:ln>
        </p:spPr>
      </p:pic>
      <p:pic>
        <p:nvPicPr>
          <p:cNvPr id="112" name="Google Shape;112;p26"/>
          <p:cNvPicPr preferRelativeResize="0"/>
          <p:nvPr/>
        </p:nvPicPr>
        <p:blipFill>
          <a:blip r:embed="rId4">
            <a:alphaModFix/>
          </a:blip>
          <a:stretch>
            <a:fillRect/>
          </a:stretch>
        </p:blipFill>
        <p:spPr>
          <a:xfrm>
            <a:off x="7327525" y="2222725"/>
            <a:ext cx="1048550" cy="1048550"/>
          </a:xfrm>
          <a:prstGeom prst="rect">
            <a:avLst/>
          </a:prstGeom>
          <a:noFill/>
          <a:ln>
            <a:noFill/>
          </a:ln>
        </p:spPr>
      </p:pic>
      <p:pic>
        <p:nvPicPr>
          <p:cNvPr id="113" name="Google Shape;113;p26"/>
          <p:cNvPicPr preferRelativeResize="0"/>
          <p:nvPr/>
        </p:nvPicPr>
        <p:blipFill>
          <a:blip r:embed="rId4">
            <a:alphaModFix/>
          </a:blip>
          <a:stretch>
            <a:fillRect/>
          </a:stretch>
        </p:blipFill>
        <p:spPr>
          <a:xfrm>
            <a:off x="7444075" y="4094950"/>
            <a:ext cx="1048550" cy="1048550"/>
          </a:xfrm>
          <a:prstGeom prst="rect">
            <a:avLst/>
          </a:prstGeom>
          <a:noFill/>
          <a:ln>
            <a:noFill/>
          </a:ln>
        </p:spPr>
      </p:pic>
      <p:pic>
        <p:nvPicPr>
          <p:cNvPr id="114" name="Google Shape;114;p26"/>
          <p:cNvPicPr preferRelativeResize="0"/>
          <p:nvPr/>
        </p:nvPicPr>
        <p:blipFill>
          <a:blip r:embed="rId4">
            <a:alphaModFix/>
          </a:blip>
          <a:stretch>
            <a:fillRect/>
          </a:stretch>
        </p:blipFill>
        <p:spPr>
          <a:xfrm>
            <a:off x="6126575" y="1799250"/>
            <a:ext cx="1048550" cy="1048550"/>
          </a:xfrm>
          <a:prstGeom prst="rect">
            <a:avLst/>
          </a:prstGeom>
          <a:noFill/>
          <a:ln>
            <a:noFill/>
          </a:ln>
        </p:spPr>
      </p:pic>
      <p:cxnSp>
        <p:nvCxnSpPr>
          <p:cNvPr id="115" name="Google Shape;115;p26"/>
          <p:cNvCxnSpPr>
            <a:stCxn id="109" idx="3"/>
            <a:endCxn id="114" idx="2"/>
          </p:cNvCxnSpPr>
          <p:nvPr/>
        </p:nvCxnSpPr>
        <p:spPr>
          <a:xfrm flipH="1" rot="10800000">
            <a:off x="5340850" y="2847800"/>
            <a:ext cx="1310100" cy="929700"/>
          </a:xfrm>
          <a:prstGeom prst="straightConnector1">
            <a:avLst/>
          </a:prstGeom>
          <a:noFill/>
          <a:ln cap="flat" cmpd="sng" w="38100">
            <a:solidFill>
              <a:schemeClr val="dk2"/>
            </a:solidFill>
            <a:prstDash val="solid"/>
            <a:round/>
            <a:headEnd len="med" w="med" type="none"/>
            <a:tailEnd len="med" w="med" type="triangle"/>
          </a:ln>
        </p:spPr>
      </p:cxnSp>
      <p:cxnSp>
        <p:nvCxnSpPr>
          <p:cNvPr id="116" name="Google Shape;116;p26"/>
          <p:cNvCxnSpPr>
            <a:stCxn id="109" idx="3"/>
            <a:endCxn id="112" idx="2"/>
          </p:cNvCxnSpPr>
          <p:nvPr/>
        </p:nvCxnSpPr>
        <p:spPr>
          <a:xfrm flipH="1" rot="10800000">
            <a:off x="5340850" y="3271400"/>
            <a:ext cx="2511000" cy="506100"/>
          </a:xfrm>
          <a:prstGeom prst="straightConnector1">
            <a:avLst/>
          </a:prstGeom>
          <a:noFill/>
          <a:ln cap="flat" cmpd="sng" w="38100">
            <a:solidFill>
              <a:schemeClr val="dk2"/>
            </a:solidFill>
            <a:prstDash val="solid"/>
            <a:round/>
            <a:headEnd len="med" w="med" type="none"/>
            <a:tailEnd len="med" w="med" type="triangle"/>
          </a:ln>
        </p:spPr>
      </p:cxnSp>
      <p:cxnSp>
        <p:nvCxnSpPr>
          <p:cNvPr id="117" name="Google Shape;117;p26"/>
          <p:cNvCxnSpPr>
            <a:stCxn id="109" idx="3"/>
            <a:endCxn id="113" idx="1"/>
          </p:cNvCxnSpPr>
          <p:nvPr/>
        </p:nvCxnSpPr>
        <p:spPr>
          <a:xfrm>
            <a:off x="5340850" y="3777500"/>
            <a:ext cx="2103300" cy="841800"/>
          </a:xfrm>
          <a:prstGeom prst="straightConnector1">
            <a:avLst/>
          </a:prstGeom>
          <a:noFill/>
          <a:ln cap="flat" cmpd="sng" w="38100">
            <a:solidFill>
              <a:schemeClr val="dk2"/>
            </a:solidFill>
            <a:prstDash val="solid"/>
            <a:round/>
            <a:headEnd len="med" w="med" type="none"/>
            <a:tailEnd len="med" w="med" type="triangle"/>
          </a:ln>
        </p:spPr>
      </p:cxnSp>
      <p:sp>
        <p:nvSpPr>
          <p:cNvPr id="118" name="Google Shape;118;p26"/>
          <p:cNvSpPr txBox="1"/>
          <p:nvPr/>
        </p:nvSpPr>
        <p:spPr>
          <a:xfrm>
            <a:off x="5831350" y="1875275"/>
            <a:ext cx="3291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2</a:t>
            </a:r>
            <a:endParaRPr b="1" sz="2400">
              <a:solidFill>
                <a:schemeClr val="dk2"/>
              </a:solidFill>
              <a:latin typeface="Source Code Pro"/>
              <a:ea typeface="Source Code Pro"/>
              <a:cs typeface="Source Code Pro"/>
              <a:sym typeface="Source Code Pro"/>
            </a:endParaRPr>
          </a:p>
        </p:txBody>
      </p:sp>
      <p:sp>
        <p:nvSpPr>
          <p:cNvPr id="119" name="Google Shape;119;p26"/>
          <p:cNvSpPr txBox="1"/>
          <p:nvPr/>
        </p:nvSpPr>
        <p:spPr>
          <a:xfrm flipH="1">
            <a:off x="7175125" y="2046475"/>
            <a:ext cx="45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3</a:t>
            </a:r>
            <a:endParaRPr b="1" sz="2400">
              <a:solidFill>
                <a:schemeClr val="dk2"/>
              </a:solidFill>
              <a:latin typeface="Source Code Pro"/>
              <a:ea typeface="Source Code Pro"/>
              <a:cs typeface="Source Code Pro"/>
              <a:sym typeface="Source Code Pro"/>
            </a:endParaRPr>
          </a:p>
        </p:txBody>
      </p:sp>
      <p:sp>
        <p:nvSpPr>
          <p:cNvPr id="120" name="Google Shape;120;p26"/>
          <p:cNvSpPr txBox="1"/>
          <p:nvPr/>
        </p:nvSpPr>
        <p:spPr>
          <a:xfrm>
            <a:off x="7742300" y="3695150"/>
            <a:ext cx="45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6</a:t>
            </a:r>
            <a:endParaRPr b="1" sz="2400">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SCENARIO</a:t>
            </a:r>
            <a:endParaRPr>
              <a:highlight>
                <a:schemeClr val="dk1"/>
              </a:highlight>
            </a:endParaRPr>
          </a:p>
        </p:txBody>
      </p:sp>
      <p:pic>
        <p:nvPicPr>
          <p:cNvPr id="126" name="Google Shape;126;p27"/>
          <p:cNvPicPr preferRelativeResize="0"/>
          <p:nvPr/>
        </p:nvPicPr>
        <p:blipFill rotWithShape="1">
          <a:blip r:embed="rId3">
            <a:alphaModFix/>
          </a:blip>
          <a:srcRect b="10546" l="8391" r="0" t="0"/>
          <a:stretch/>
        </p:blipFill>
        <p:spPr>
          <a:xfrm>
            <a:off x="234975" y="2088575"/>
            <a:ext cx="4502098" cy="2465975"/>
          </a:xfrm>
          <a:prstGeom prst="rect">
            <a:avLst/>
          </a:prstGeom>
          <a:noFill/>
          <a:ln>
            <a:noFill/>
          </a:ln>
        </p:spPr>
      </p:pic>
      <p:sp>
        <p:nvSpPr>
          <p:cNvPr id="127" name="Google Shape;127;p27"/>
          <p:cNvSpPr txBox="1"/>
          <p:nvPr/>
        </p:nvSpPr>
        <p:spPr>
          <a:xfrm>
            <a:off x="155850" y="1093850"/>
            <a:ext cx="88323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000"/>
              <a:t>How can I finish my task fast?</a:t>
            </a:r>
            <a:endParaRPr sz="2000"/>
          </a:p>
        </p:txBody>
      </p:sp>
      <p:sp>
        <p:nvSpPr>
          <p:cNvPr id="128" name="Google Shape;128;p27"/>
          <p:cNvSpPr txBox="1"/>
          <p:nvPr/>
        </p:nvSpPr>
        <p:spPr>
          <a:xfrm>
            <a:off x="6183150" y="1740825"/>
            <a:ext cx="2419500" cy="24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(2,3,6)</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(2,6,3)</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(6,3,2)</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(6,3,2)</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(3,2,6)</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(3,6,2)</a:t>
            </a:r>
            <a:endParaRPr b="1" sz="24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Dependent features</a:t>
            </a:r>
            <a:endParaRPr>
              <a:highlight>
                <a:schemeClr val="dk1"/>
              </a:highlight>
            </a:endParaRPr>
          </a:p>
        </p:txBody>
      </p:sp>
      <p:sp>
        <p:nvSpPr>
          <p:cNvPr id="134" name="Google Shape;134;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Arial"/>
                <a:ea typeface="Arial"/>
                <a:cs typeface="Arial"/>
                <a:sym typeface="Arial"/>
              </a:rPr>
              <a:t>Time Of the Day(Morning, Afternoon, Evening, Night)</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2400">
                <a:solidFill>
                  <a:srgbClr val="000000"/>
                </a:solidFill>
                <a:latin typeface="Arial"/>
                <a:ea typeface="Arial"/>
                <a:cs typeface="Arial"/>
                <a:sym typeface="Arial"/>
              </a:rPr>
              <a:t> Weather( Rainy, Sunny, Foggy)</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2400">
                <a:solidFill>
                  <a:srgbClr val="000000"/>
                </a:solidFill>
                <a:latin typeface="Arial"/>
                <a:ea typeface="Arial"/>
                <a:cs typeface="Arial"/>
                <a:sym typeface="Arial"/>
              </a:rPr>
              <a:t>Etc.,</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p:txBody>
      </p:sp>
      <p:pic>
        <p:nvPicPr>
          <p:cNvPr id="135" name="Google Shape;135;p28"/>
          <p:cNvPicPr preferRelativeResize="0"/>
          <p:nvPr/>
        </p:nvPicPr>
        <p:blipFill>
          <a:blip r:embed="rId3">
            <a:alphaModFix/>
          </a:blip>
          <a:stretch>
            <a:fillRect/>
          </a:stretch>
        </p:blipFill>
        <p:spPr>
          <a:xfrm>
            <a:off x="4677724" y="2334400"/>
            <a:ext cx="3960675" cy="251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sets&amp; Probability</a:t>
            </a:r>
            <a:endParaRPr>
              <a:highlight>
                <a:schemeClr val="dk1"/>
              </a:highlight>
            </a:endParaRPr>
          </a:p>
        </p:txBody>
      </p:sp>
      <p:sp>
        <p:nvSpPr>
          <p:cNvPr id="141" name="Google Shape;141;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p:txBody>
      </p:sp>
      <p:sp>
        <p:nvSpPr>
          <p:cNvPr id="142" name="Google Shape;142;p29"/>
          <p:cNvSpPr/>
          <p:nvPr/>
        </p:nvSpPr>
        <p:spPr>
          <a:xfrm>
            <a:off x="860400" y="2242625"/>
            <a:ext cx="1756200" cy="1810200"/>
          </a:xfrm>
          <a:prstGeom prst="ellipse">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 name="Google Shape;143;p29"/>
          <p:cNvSpPr/>
          <p:nvPr/>
        </p:nvSpPr>
        <p:spPr>
          <a:xfrm>
            <a:off x="2088125" y="2242625"/>
            <a:ext cx="1756200" cy="181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4" name="Google Shape;144;p29"/>
          <p:cNvSpPr txBox="1"/>
          <p:nvPr/>
        </p:nvSpPr>
        <p:spPr>
          <a:xfrm>
            <a:off x="1451850" y="1579525"/>
            <a:ext cx="5019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A</a:t>
            </a:r>
            <a:endParaRPr b="1" sz="2400">
              <a:solidFill>
                <a:schemeClr val="dk2"/>
              </a:solidFill>
              <a:latin typeface="Source Code Pro"/>
              <a:ea typeface="Source Code Pro"/>
              <a:cs typeface="Source Code Pro"/>
              <a:sym typeface="Source Code Pro"/>
            </a:endParaRPr>
          </a:p>
        </p:txBody>
      </p:sp>
      <p:sp>
        <p:nvSpPr>
          <p:cNvPr id="145" name="Google Shape;145;p29"/>
          <p:cNvSpPr txBox="1"/>
          <p:nvPr/>
        </p:nvSpPr>
        <p:spPr>
          <a:xfrm>
            <a:off x="2760125" y="1704975"/>
            <a:ext cx="39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B</a:t>
            </a:r>
            <a:endParaRPr b="1" sz="2400">
              <a:solidFill>
                <a:schemeClr val="dk2"/>
              </a:solidFill>
              <a:latin typeface="Source Code Pro"/>
              <a:ea typeface="Source Code Pro"/>
              <a:cs typeface="Source Code Pro"/>
              <a:sym typeface="Source Code Pro"/>
            </a:endParaRPr>
          </a:p>
        </p:txBody>
      </p:sp>
      <p:sp>
        <p:nvSpPr>
          <p:cNvPr id="146" name="Google Shape;146;p29"/>
          <p:cNvSpPr txBox="1"/>
          <p:nvPr/>
        </p:nvSpPr>
        <p:spPr>
          <a:xfrm>
            <a:off x="3978550" y="292850"/>
            <a:ext cx="5165400" cy="45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Set(A)-Weather -Sunny</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Set(B)-Time Of Day- Morning</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Set(A^B)- Sunny &amp; Morning</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P(H/A^B)= P(H)/P(A^B) = 1/4</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P(M/A^B)= P(M)/P(A^B) = 2/4</a:t>
            </a:r>
            <a:endParaRPr b="1"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P(L/A^B)= P(L)/P(A^B) = 1/4</a:t>
            </a:r>
            <a:endParaRPr b="1" sz="2400">
              <a:solidFill>
                <a:schemeClr val="dk2"/>
              </a:solidFill>
              <a:latin typeface="Source Code Pro"/>
              <a:ea typeface="Source Code Pro"/>
              <a:cs typeface="Source Code Pro"/>
              <a:sym typeface="Source Code Pro"/>
            </a:endParaRPr>
          </a:p>
        </p:txBody>
      </p:sp>
      <p:sp>
        <p:nvSpPr>
          <p:cNvPr id="147" name="Google Shape;147;p29"/>
          <p:cNvSpPr txBox="1"/>
          <p:nvPr/>
        </p:nvSpPr>
        <p:spPr>
          <a:xfrm>
            <a:off x="1344300" y="2923650"/>
            <a:ext cx="6096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34</a:t>
            </a:r>
            <a:endParaRPr sz="1800">
              <a:solidFill>
                <a:schemeClr val="dk2"/>
              </a:solidFill>
              <a:latin typeface="Source Code Pro"/>
              <a:ea typeface="Source Code Pro"/>
              <a:cs typeface="Source Code Pro"/>
              <a:sym typeface="Source Code Pro"/>
            </a:endParaRPr>
          </a:p>
        </p:txBody>
      </p:sp>
      <p:sp>
        <p:nvSpPr>
          <p:cNvPr id="148" name="Google Shape;148;p29"/>
          <p:cNvSpPr txBox="1"/>
          <p:nvPr/>
        </p:nvSpPr>
        <p:spPr>
          <a:xfrm>
            <a:off x="2975175" y="2869875"/>
            <a:ext cx="6096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18</a:t>
            </a:r>
            <a:endParaRPr sz="1800">
              <a:solidFill>
                <a:schemeClr val="dk2"/>
              </a:solidFill>
              <a:latin typeface="Source Code Pro"/>
              <a:ea typeface="Source Code Pro"/>
              <a:cs typeface="Source Code Pro"/>
              <a:sym typeface="Source Code Pro"/>
            </a:endParaRPr>
          </a:p>
        </p:txBody>
      </p:sp>
      <p:sp>
        <p:nvSpPr>
          <p:cNvPr id="149" name="Google Shape;149;p29"/>
          <p:cNvSpPr txBox="1"/>
          <p:nvPr/>
        </p:nvSpPr>
        <p:spPr>
          <a:xfrm>
            <a:off x="2150775" y="2869875"/>
            <a:ext cx="2688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4</a:t>
            </a:r>
            <a:endParaRPr sz="1800">
              <a:solidFill>
                <a:schemeClr val="dk2"/>
              </a:solidFill>
              <a:latin typeface="Source Code Pro"/>
              <a:ea typeface="Source Code Pro"/>
              <a:cs typeface="Source Code Pro"/>
              <a:sym typeface="Source Code Pro"/>
            </a:endParaRPr>
          </a:p>
        </p:txBody>
      </p:sp>
      <p:pic>
        <p:nvPicPr>
          <p:cNvPr id="150" name="Google Shape;150;p29"/>
          <p:cNvPicPr preferRelativeResize="0"/>
          <p:nvPr/>
        </p:nvPicPr>
        <p:blipFill>
          <a:blip r:embed="rId3">
            <a:alphaModFix/>
          </a:blip>
          <a:stretch>
            <a:fillRect/>
          </a:stretch>
        </p:blipFill>
        <p:spPr>
          <a:xfrm>
            <a:off x="3978550" y="2279716"/>
            <a:ext cx="4751525" cy="12711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Linear Equation</a:t>
            </a:r>
            <a:endParaRPr>
              <a:highlight>
                <a:schemeClr val="dk1"/>
              </a:highlight>
            </a:endParaRPr>
          </a:p>
        </p:txBody>
      </p:sp>
      <p:sp>
        <p:nvSpPr>
          <p:cNvPr id="156" name="Google Shape;156;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rPr lang="en" sz="2400"/>
              <a:t>Time Variance(</a:t>
            </a:r>
            <a:r>
              <a:rPr lang="en" sz="2400">
                <a:highlight>
                  <a:srgbClr val="F7F7F7"/>
                </a:highlight>
                <a:latin typeface="Courier New"/>
                <a:ea typeface="Courier New"/>
                <a:cs typeface="Courier New"/>
                <a:sym typeface="Courier New"/>
              </a:rPr>
              <a:t>Δt</a:t>
            </a:r>
            <a:r>
              <a:rPr lang="en" sz="2400"/>
              <a:t>)=1.5P(H)+1.2P(M)+P(L)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Graph</a:t>
            </a:r>
            <a:endParaRPr>
              <a:highlight>
                <a:schemeClr val="dk1"/>
              </a:highlight>
            </a:endParaRPr>
          </a:p>
        </p:txBody>
      </p:sp>
      <p:sp>
        <p:nvSpPr>
          <p:cNvPr id="162" name="Google Shape;162;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163" name="Google Shape;163;p31"/>
          <p:cNvSpPr/>
          <p:nvPr/>
        </p:nvSpPr>
        <p:spPr>
          <a:xfrm>
            <a:off x="1505600" y="1633300"/>
            <a:ext cx="555600" cy="6093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4" name="Google Shape;164;p31"/>
          <p:cNvSpPr/>
          <p:nvPr/>
        </p:nvSpPr>
        <p:spPr>
          <a:xfrm>
            <a:off x="6505875" y="24759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5" name="Google Shape;165;p31"/>
          <p:cNvSpPr/>
          <p:nvPr/>
        </p:nvSpPr>
        <p:spPr>
          <a:xfrm>
            <a:off x="4572000" y="3085225"/>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6" name="Google Shape;166;p31"/>
          <p:cNvSpPr/>
          <p:nvPr/>
        </p:nvSpPr>
        <p:spPr>
          <a:xfrm>
            <a:off x="2975450" y="30852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7" name="Google Shape;167;p31"/>
          <p:cNvSpPr/>
          <p:nvPr/>
        </p:nvSpPr>
        <p:spPr>
          <a:xfrm>
            <a:off x="1505600" y="30046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 name="Google Shape;168;p31"/>
          <p:cNvSpPr/>
          <p:nvPr/>
        </p:nvSpPr>
        <p:spPr>
          <a:xfrm>
            <a:off x="5179925" y="1633300"/>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9" name="Google Shape;169;p31"/>
          <p:cNvSpPr/>
          <p:nvPr/>
        </p:nvSpPr>
        <p:spPr>
          <a:xfrm>
            <a:off x="3163825" y="1633300"/>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70" name="Google Shape;170;p31"/>
          <p:cNvCxnSpPr>
            <a:stCxn id="163" idx="6"/>
            <a:endCxn id="169" idx="2"/>
          </p:cNvCxnSpPr>
          <p:nvPr/>
        </p:nvCxnSpPr>
        <p:spPr>
          <a:xfrm>
            <a:off x="2061200" y="1937950"/>
            <a:ext cx="1102500" cy="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31"/>
          <p:cNvCxnSpPr>
            <a:stCxn id="169" idx="6"/>
            <a:endCxn id="168" idx="2"/>
          </p:cNvCxnSpPr>
          <p:nvPr/>
        </p:nvCxnSpPr>
        <p:spPr>
          <a:xfrm>
            <a:off x="3719425" y="1937950"/>
            <a:ext cx="1460400" cy="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31"/>
          <p:cNvCxnSpPr>
            <a:stCxn id="167" idx="7"/>
            <a:endCxn id="169" idx="3"/>
          </p:cNvCxnSpPr>
          <p:nvPr/>
        </p:nvCxnSpPr>
        <p:spPr>
          <a:xfrm flipH="1" rot="10800000">
            <a:off x="1979834" y="2153355"/>
            <a:ext cx="1265400" cy="940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1"/>
          <p:cNvCxnSpPr>
            <a:endCxn id="167" idx="7"/>
          </p:cNvCxnSpPr>
          <p:nvPr/>
        </p:nvCxnSpPr>
        <p:spPr>
          <a:xfrm flipH="1">
            <a:off x="1979834" y="2153355"/>
            <a:ext cx="3281400" cy="940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31"/>
          <p:cNvCxnSpPr>
            <a:stCxn id="167" idx="6"/>
            <a:endCxn id="166" idx="2"/>
          </p:cNvCxnSpPr>
          <p:nvPr/>
        </p:nvCxnSpPr>
        <p:spPr>
          <a:xfrm>
            <a:off x="2061200" y="3309275"/>
            <a:ext cx="914400" cy="807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31"/>
          <p:cNvCxnSpPr>
            <a:stCxn id="166" idx="6"/>
            <a:endCxn id="165" idx="2"/>
          </p:cNvCxnSpPr>
          <p:nvPr/>
        </p:nvCxnSpPr>
        <p:spPr>
          <a:xfrm>
            <a:off x="3531050" y="3389875"/>
            <a:ext cx="10410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31"/>
          <p:cNvCxnSpPr>
            <a:stCxn id="165" idx="6"/>
            <a:endCxn id="164" idx="3"/>
          </p:cNvCxnSpPr>
          <p:nvPr/>
        </p:nvCxnSpPr>
        <p:spPr>
          <a:xfrm flipH="1" rot="10800000">
            <a:off x="5127600" y="2995975"/>
            <a:ext cx="1459500" cy="393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31"/>
          <p:cNvCxnSpPr>
            <a:stCxn id="166" idx="0"/>
            <a:endCxn id="164" idx="1"/>
          </p:cNvCxnSpPr>
          <p:nvPr/>
        </p:nvCxnSpPr>
        <p:spPr>
          <a:xfrm flipH="1" rot="10800000">
            <a:off x="3253250" y="2565025"/>
            <a:ext cx="3333900" cy="5202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31"/>
          <p:cNvCxnSpPr>
            <a:stCxn id="167" idx="4"/>
            <a:endCxn id="165" idx="4"/>
          </p:cNvCxnSpPr>
          <p:nvPr/>
        </p:nvCxnSpPr>
        <p:spPr>
          <a:xfrm>
            <a:off x="1783400" y="3613925"/>
            <a:ext cx="3066300" cy="80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31"/>
          <p:cNvCxnSpPr>
            <a:stCxn id="163" idx="0"/>
            <a:endCxn id="168" idx="0"/>
          </p:cNvCxnSpPr>
          <p:nvPr/>
        </p:nvCxnSpPr>
        <p:spPr>
          <a:xfrm>
            <a:off x="1783400" y="1633300"/>
            <a:ext cx="36744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31"/>
          <p:cNvSpPr txBox="1"/>
          <p:nvPr/>
        </p:nvSpPr>
        <p:spPr>
          <a:xfrm>
            <a:off x="1550450" y="1616350"/>
            <a:ext cx="46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1</a:t>
            </a:r>
            <a:endParaRPr sz="2400">
              <a:solidFill>
                <a:schemeClr val="dk2"/>
              </a:solidFill>
              <a:latin typeface="Source Code Pro"/>
              <a:ea typeface="Source Code Pro"/>
              <a:cs typeface="Source Code Pro"/>
              <a:sym typeface="Source Code Pro"/>
            </a:endParaRPr>
          </a:p>
        </p:txBody>
      </p:sp>
      <p:sp>
        <p:nvSpPr>
          <p:cNvPr id="181" name="Google Shape;181;p31"/>
          <p:cNvSpPr txBox="1"/>
          <p:nvPr/>
        </p:nvSpPr>
        <p:spPr>
          <a:xfrm>
            <a:off x="3208550" y="1633300"/>
            <a:ext cx="4659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2</a:t>
            </a:r>
            <a:endParaRPr sz="2400">
              <a:solidFill>
                <a:schemeClr val="dk2"/>
              </a:solidFill>
              <a:latin typeface="Source Code Pro"/>
              <a:ea typeface="Source Code Pro"/>
              <a:cs typeface="Source Code Pro"/>
              <a:sym typeface="Source Code Pro"/>
            </a:endParaRPr>
          </a:p>
        </p:txBody>
      </p:sp>
      <p:sp>
        <p:nvSpPr>
          <p:cNvPr id="182" name="Google Shape;182;p31"/>
          <p:cNvSpPr txBox="1"/>
          <p:nvPr/>
        </p:nvSpPr>
        <p:spPr>
          <a:xfrm>
            <a:off x="5278475" y="1740988"/>
            <a:ext cx="358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3</a:t>
            </a:r>
            <a:endParaRPr b="1" sz="2400">
              <a:solidFill>
                <a:schemeClr val="dk2"/>
              </a:solidFill>
              <a:latin typeface="Source Code Pro"/>
              <a:ea typeface="Source Code Pro"/>
              <a:cs typeface="Source Code Pro"/>
              <a:sym typeface="Source Code Pro"/>
            </a:endParaRPr>
          </a:p>
        </p:txBody>
      </p:sp>
      <p:sp>
        <p:nvSpPr>
          <p:cNvPr id="183" name="Google Shape;183;p31"/>
          <p:cNvSpPr txBox="1"/>
          <p:nvPr/>
        </p:nvSpPr>
        <p:spPr>
          <a:xfrm>
            <a:off x="1541450" y="3156625"/>
            <a:ext cx="465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4</a:t>
            </a:r>
            <a:endParaRPr b="1" sz="2400">
              <a:solidFill>
                <a:schemeClr val="dk2"/>
              </a:solidFill>
              <a:latin typeface="Source Code Pro"/>
              <a:ea typeface="Source Code Pro"/>
              <a:cs typeface="Source Code Pro"/>
              <a:sym typeface="Source Code Pro"/>
            </a:endParaRPr>
          </a:p>
        </p:txBody>
      </p:sp>
      <p:sp>
        <p:nvSpPr>
          <p:cNvPr id="184" name="Google Shape;184;p31"/>
          <p:cNvSpPr txBox="1"/>
          <p:nvPr/>
        </p:nvSpPr>
        <p:spPr>
          <a:xfrm>
            <a:off x="3046875" y="3228325"/>
            <a:ext cx="6726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5</a:t>
            </a:r>
            <a:endParaRPr b="1" sz="2400">
              <a:solidFill>
                <a:schemeClr val="dk2"/>
              </a:solidFill>
              <a:latin typeface="Source Code Pro"/>
              <a:ea typeface="Source Code Pro"/>
              <a:cs typeface="Source Code Pro"/>
              <a:sym typeface="Source Code Pro"/>
            </a:endParaRPr>
          </a:p>
        </p:txBody>
      </p:sp>
      <p:sp>
        <p:nvSpPr>
          <p:cNvPr id="185" name="Google Shape;185;p31"/>
          <p:cNvSpPr txBox="1"/>
          <p:nvPr/>
        </p:nvSpPr>
        <p:spPr>
          <a:xfrm>
            <a:off x="4616875" y="3156938"/>
            <a:ext cx="4659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6</a:t>
            </a:r>
            <a:endParaRPr sz="2400">
              <a:solidFill>
                <a:schemeClr val="dk2"/>
              </a:solidFill>
              <a:latin typeface="Source Code Pro"/>
              <a:ea typeface="Source Code Pro"/>
              <a:cs typeface="Source Code Pro"/>
              <a:sym typeface="Source Code Pro"/>
            </a:endParaRPr>
          </a:p>
        </p:txBody>
      </p:sp>
      <p:sp>
        <p:nvSpPr>
          <p:cNvPr id="186" name="Google Shape;186;p31"/>
          <p:cNvSpPr txBox="1"/>
          <p:nvPr/>
        </p:nvSpPr>
        <p:spPr>
          <a:xfrm>
            <a:off x="6559500" y="2439775"/>
            <a:ext cx="672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7</a:t>
            </a:r>
            <a:endParaRPr b="1" sz="2400">
              <a:solidFill>
                <a:schemeClr val="dk2"/>
              </a:solidFill>
              <a:latin typeface="Source Code Pro"/>
              <a:ea typeface="Source Code Pro"/>
              <a:cs typeface="Source Code Pro"/>
              <a:sym typeface="Source Code Pro"/>
            </a:endParaRPr>
          </a:p>
        </p:txBody>
      </p:sp>
      <p:sp>
        <p:nvSpPr>
          <p:cNvPr id="187" name="Google Shape;187;p31"/>
          <p:cNvSpPr txBox="1"/>
          <p:nvPr/>
        </p:nvSpPr>
        <p:spPr>
          <a:xfrm>
            <a:off x="3351525" y="1203175"/>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a:t>
            </a:r>
            <a:endParaRPr sz="1800">
              <a:solidFill>
                <a:schemeClr val="dk2"/>
              </a:solidFill>
              <a:latin typeface="Source Code Pro"/>
              <a:ea typeface="Source Code Pro"/>
              <a:cs typeface="Source Code Pro"/>
              <a:sym typeface="Source Code Pro"/>
            </a:endParaRPr>
          </a:p>
        </p:txBody>
      </p:sp>
      <p:sp>
        <p:nvSpPr>
          <p:cNvPr id="188" name="Google Shape;188;p31"/>
          <p:cNvSpPr txBox="1"/>
          <p:nvPr/>
        </p:nvSpPr>
        <p:spPr>
          <a:xfrm>
            <a:off x="2294150" y="1902225"/>
            <a:ext cx="2508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4</a:t>
            </a:r>
            <a:endParaRPr sz="1800">
              <a:solidFill>
                <a:schemeClr val="dk2"/>
              </a:solidFill>
              <a:latin typeface="Source Code Pro"/>
              <a:ea typeface="Source Code Pro"/>
              <a:cs typeface="Source Code Pro"/>
              <a:sym typeface="Source Code Pro"/>
            </a:endParaRPr>
          </a:p>
        </p:txBody>
      </p:sp>
      <p:sp>
        <p:nvSpPr>
          <p:cNvPr id="189" name="Google Shape;189;p31"/>
          <p:cNvSpPr txBox="1"/>
          <p:nvPr/>
        </p:nvSpPr>
        <p:spPr>
          <a:xfrm>
            <a:off x="4082600" y="1868313"/>
            <a:ext cx="35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5</a:t>
            </a:r>
            <a:endParaRPr sz="1800">
              <a:solidFill>
                <a:schemeClr val="dk2"/>
              </a:solidFill>
              <a:latin typeface="Source Code Pro"/>
              <a:ea typeface="Source Code Pro"/>
              <a:cs typeface="Source Code Pro"/>
              <a:sym typeface="Source Code Pro"/>
            </a:endParaRPr>
          </a:p>
        </p:txBody>
      </p:sp>
      <p:sp>
        <p:nvSpPr>
          <p:cNvPr id="190" name="Google Shape;190;p31"/>
          <p:cNvSpPr txBox="1"/>
          <p:nvPr/>
        </p:nvSpPr>
        <p:spPr>
          <a:xfrm>
            <a:off x="2365850" y="2386000"/>
            <a:ext cx="465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10</a:t>
            </a:r>
            <a:endParaRPr sz="1800">
              <a:solidFill>
                <a:schemeClr val="dk2"/>
              </a:solidFill>
              <a:latin typeface="Source Code Pro"/>
              <a:ea typeface="Source Code Pro"/>
              <a:cs typeface="Source Code Pro"/>
              <a:sym typeface="Source Code Pro"/>
            </a:endParaRPr>
          </a:p>
        </p:txBody>
      </p:sp>
      <p:sp>
        <p:nvSpPr>
          <p:cNvPr id="191" name="Google Shape;191;p31"/>
          <p:cNvSpPr txBox="1"/>
          <p:nvPr/>
        </p:nvSpPr>
        <p:spPr>
          <a:xfrm>
            <a:off x="3530750" y="2529375"/>
            <a:ext cx="465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a:t>
            </a:r>
            <a:endParaRPr sz="1800">
              <a:solidFill>
                <a:schemeClr val="dk2"/>
              </a:solidFill>
              <a:latin typeface="Source Code Pro"/>
              <a:ea typeface="Source Code Pro"/>
              <a:cs typeface="Source Code Pro"/>
              <a:sym typeface="Source Code Pro"/>
            </a:endParaRPr>
          </a:p>
        </p:txBody>
      </p:sp>
      <p:sp>
        <p:nvSpPr>
          <p:cNvPr id="192" name="Google Shape;192;p31"/>
          <p:cNvSpPr txBox="1"/>
          <p:nvPr/>
        </p:nvSpPr>
        <p:spPr>
          <a:xfrm>
            <a:off x="2347925" y="3246250"/>
            <a:ext cx="197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a:t>
            </a:r>
            <a:endParaRPr sz="1800">
              <a:solidFill>
                <a:schemeClr val="dk2"/>
              </a:solidFill>
              <a:latin typeface="Source Code Pro"/>
              <a:ea typeface="Source Code Pro"/>
              <a:cs typeface="Source Code Pro"/>
              <a:sym typeface="Source Code Pro"/>
            </a:endParaRPr>
          </a:p>
        </p:txBody>
      </p:sp>
      <p:sp>
        <p:nvSpPr>
          <p:cNvPr id="193" name="Google Shape;193;p31"/>
          <p:cNvSpPr txBox="1"/>
          <p:nvPr/>
        </p:nvSpPr>
        <p:spPr>
          <a:xfrm>
            <a:off x="3082700" y="3783900"/>
            <a:ext cx="3585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a:t>
            </a:r>
            <a:endParaRPr sz="1800">
              <a:solidFill>
                <a:schemeClr val="dk2"/>
              </a:solidFill>
              <a:latin typeface="Source Code Pro"/>
              <a:ea typeface="Source Code Pro"/>
              <a:cs typeface="Source Code Pro"/>
              <a:sym typeface="Source Code Pro"/>
            </a:endParaRPr>
          </a:p>
        </p:txBody>
      </p:sp>
      <p:sp>
        <p:nvSpPr>
          <p:cNvPr id="194" name="Google Shape;194;p31"/>
          <p:cNvSpPr txBox="1"/>
          <p:nvPr/>
        </p:nvSpPr>
        <p:spPr>
          <a:xfrm>
            <a:off x="3978775" y="3156625"/>
            <a:ext cx="2508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6</a:t>
            </a:r>
            <a:endParaRPr sz="1800">
              <a:solidFill>
                <a:schemeClr val="dk2"/>
              </a:solidFill>
              <a:latin typeface="Source Code Pro"/>
              <a:ea typeface="Source Code Pro"/>
              <a:cs typeface="Source Code Pro"/>
              <a:sym typeface="Source Code Pro"/>
            </a:endParaRPr>
          </a:p>
        </p:txBody>
      </p:sp>
      <p:sp>
        <p:nvSpPr>
          <p:cNvPr id="195" name="Google Shape;195;p31"/>
          <p:cNvSpPr txBox="1"/>
          <p:nvPr/>
        </p:nvSpPr>
        <p:spPr>
          <a:xfrm>
            <a:off x="5502025" y="2566025"/>
            <a:ext cx="358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a:t>
            </a:r>
            <a:endParaRPr sz="1800">
              <a:solidFill>
                <a:schemeClr val="dk2"/>
              </a:solidFill>
              <a:latin typeface="Source Code Pro"/>
              <a:ea typeface="Source Code Pro"/>
              <a:cs typeface="Source Code Pro"/>
              <a:sym typeface="Source Code Pro"/>
            </a:endParaRPr>
          </a:p>
        </p:txBody>
      </p:sp>
      <p:sp>
        <p:nvSpPr>
          <p:cNvPr id="196" name="Google Shape;196;p31"/>
          <p:cNvSpPr txBox="1"/>
          <p:nvPr/>
        </p:nvSpPr>
        <p:spPr>
          <a:xfrm>
            <a:off x="5896400" y="3156625"/>
            <a:ext cx="197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a:t>
            </a:r>
            <a:endParaRPr sz="1800">
              <a:solidFill>
                <a:schemeClr val="dk2"/>
              </a:solidFill>
              <a:latin typeface="Source Code Pro"/>
              <a:ea typeface="Source Code Pro"/>
              <a:cs typeface="Source Code Pro"/>
              <a:sym typeface="Source Code Pro"/>
            </a:endParaRPr>
          </a:p>
        </p:txBody>
      </p:sp>
      <p:cxnSp>
        <p:nvCxnSpPr>
          <p:cNvPr id="197" name="Google Shape;197;p31"/>
          <p:cNvCxnSpPr>
            <a:stCxn id="184" idx="0"/>
            <a:endCxn id="168" idx="3"/>
          </p:cNvCxnSpPr>
          <p:nvPr/>
        </p:nvCxnSpPr>
        <p:spPr>
          <a:xfrm flipH="1" rot="10800000">
            <a:off x="3383175" y="2153425"/>
            <a:ext cx="1878000" cy="1074900"/>
          </a:xfrm>
          <a:prstGeom prst="straightConnector1">
            <a:avLst/>
          </a:prstGeom>
          <a:noFill/>
          <a:ln cap="flat" cmpd="sng" w="9525">
            <a:solidFill>
              <a:schemeClr val="dk2"/>
            </a:solidFill>
            <a:prstDash val="solid"/>
            <a:round/>
            <a:headEnd len="med" w="med" type="none"/>
            <a:tailEnd len="med" w="med" type="none"/>
          </a:ln>
        </p:spPr>
      </p:cxnSp>
      <p:sp>
        <p:nvSpPr>
          <p:cNvPr id="198" name="Google Shape;198;p31"/>
          <p:cNvSpPr txBox="1"/>
          <p:nvPr/>
        </p:nvSpPr>
        <p:spPr>
          <a:xfrm>
            <a:off x="4283350" y="2466275"/>
            <a:ext cx="5556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Updated Graph </a:t>
            </a:r>
            <a:endParaRPr>
              <a:highlight>
                <a:schemeClr val="dk1"/>
              </a:highlight>
            </a:endParaRPr>
          </a:p>
        </p:txBody>
      </p:sp>
      <p:sp>
        <p:nvSpPr>
          <p:cNvPr id="204" name="Google Shape;204;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205" name="Google Shape;205;p32"/>
          <p:cNvSpPr/>
          <p:nvPr/>
        </p:nvSpPr>
        <p:spPr>
          <a:xfrm>
            <a:off x="1505600" y="1633300"/>
            <a:ext cx="555600" cy="6093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 name="Google Shape;206;p32"/>
          <p:cNvSpPr/>
          <p:nvPr/>
        </p:nvSpPr>
        <p:spPr>
          <a:xfrm>
            <a:off x="6505875" y="24759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7" name="Google Shape;207;p32"/>
          <p:cNvSpPr/>
          <p:nvPr/>
        </p:nvSpPr>
        <p:spPr>
          <a:xfrm>
            <a:off x="4572000" y="3085225"/>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8" name="Google Shape;208;p32"/>
          <p:cNvSpPr/>
          <p:nvPr/>
        </p:nvSpPr>
        <p:spPr>
          <a:xfrm>
            <a:off x="2975450" y="30852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9" name="Google Shape;209;p32"/>
          <p:cNvSpPr/>
          <p:nvPr/>
        </p:nvSpPr>
        <p:spPr>
          <a:xfrm>
            <a:off x="1505600" y="30046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 name="Google Shape;210;p32"/>
          <p:cNvSpPr/>
          <p:nvPr/>
        </p:nvSpPr>
        <p:spPr>
          <a:xfrm>
            <a:off x="5179925" y="1633300"/>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1" name="Google Shape;211;p32"/>
          <p:cNvSpPr/>
          <p:nvPr/>
        </p:nvSpPr>
        <p:spPr>
          <a:xfrm>
            <a:off x="3163825" y="1633300"/>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12" name="Google Shape;212;p32"/>
          <p:cNvCxnSpPr>
            <a:stCxn id="205" idx="6"/>
            <a:endCxn id="211" idx="2"/>
          </p:cNvCxnSpPr>
          <p:nvPr/>
        </p:nvCxnSpPr>
        <p:spPr>
          <a:xfrm>
            <a:off x="2061200" y="1937950"/>
            <a:ext cx="1102500" cy="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2"/>
          <p:cNvCxnSpPr>
            <a:stCxn id="211" idx="6"/>
            <a:endCxn id="210" idx="2"/>
          </p:cNvCxnSpPr>
          <p:nvPr/>
        </p:nvCxnSpPr>
        <p:spPr>
          <a:xfrm>
            <a:off x="3719425" y="1937950"/>
            <a:ext cx="1460400" cy="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2"/>
          <p:cNvCxnSpPr>
            <a:stCxn id="209" idx="7"/>
            <a:endCxn id="211" idx="3"/>
          </p:cNvCxnSpPr>
          <p:nvPr/>
        </p:nvCxnSpPr>
        <p:spPr>
          <a:xfrm flipH="1" rot="10800000">
            <a:off x="1979834" y="2153355"/>
            <a:ext cx="1265400" cy="9405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32"/>
          <p:cNvCxnSpPr>
            <a:endCxn id="209" idx="7"/>
          </p:cNvCxnSpPr>
          <p:nvPr/>
        </p:nvCxnSpPr>
        <p:spPr>
          <a:xfrm flipH="1">
            <a:off x="1979834" y="2153355"/>
            <a:ext cx="3281400" cy="9405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2"/>
          <p:cNvCxnSpPr>
            <a:stCxn id="209" idx="6"/>
            <a:endCxn id="208" idx="2"/>
          </p:cNvCxnSpPr>
          <p:nvPr/>
        </p:nvCxnSpPr>
        <p:spPr>
          <a:xfrm>
            <a:off x="2061200" y="3309275"/>
            <a:ext cx="914400" cy="807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2"/>
          <p:cNvCxnSpPr>
            <a:stCxn id="208" idx="6"/>
            <a:endCxn id="207" idx="2"/>
          </p:cNvCxnSpPr>
          <p:nvPr/>
        </p:nvCxnSpPr>
        <p:spPr>
          <a:xfrm>
            <a:off x="3531050" y="3389875"/>
            <a:ext cx="1041000" cy="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2"/>
          <p:cNvCxnSpPr>
            <a:stCxn id="207" idx="6"/>
            <a:endCxn id="206" idx="3"/>
          </p:cNvCxnSpPr>
          <p:nvPr/>
        </p:nvCxnSpPr>
        <p:spPr>
          <a:xfrm flipH="1" rot="10800000">
            <a:off x="5127600" y="2995975"/>
            <a:ext cx="1459500" cy="3939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2"/>
          <p:cNvCxnSpPr>
            <a:stCxn id="208" idx="0"/>
            <a:endCxn id="206" idx="1"/>
          </p:cNvCxnSpPr>
          <p:nvPr/>
        </p:nvCxnSpPr>
        <p:spPr>
          <a:xfrm flipH="1" rot="10800000">
            <a:off x="3253250" y="2565025"/>
            <a:ext cx="3333900" cy="5202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2"/>
          <p:cNvCxnSpPr>
            <a:stCxn id="209" idx="4"/>
            <a:endCxn id="207" idx="4"/>
          </p:cNvCxnSpPr>
          <p:nvPr/>
        </p:nvCxnSpPr>
        <p:spPr>
          <a:xfrm>
            <a:off x="1783400" y="3613925"/>
            <a:ext cx="3066300" cy="807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32"/>
          <p:cNvCxnSpPr>
            <a:stCxn id="205" idx="0"/>
            <a:endCxn id="210" idx="0"/>
          </p:cNvCxnSpPr>
          <p:nvPr/>
        </p:nvCxnSpPr>
        <p:spPr>
          <a:xfrm>
            <a:off x="1783400" y="1633300"/>
            <a:ext cx="3674400" cy="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32"/>
          <p:cNvSpPr txBox="1"/>
          <p:nvPr/>
        </p:nvSpPr>
        <p:spPr>
          <a:xfrm>
            <a:off x="1550450" y="1616350"/>
            <a:ext cx="46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1</a:t>
            </a:r>
            <a:endParaRPr sz="2400">
              <a:solidFill>
                <a:schemeClr val="dk2"/>
              </a:solidFill>
              <a:latin typeface="Source Code Pro"/>
              <a:ea typeface="Source Code Pro"/>
              <a:cs typeface="Source Code Pro"/>
              <a:sym typeface="Source Code Pro"/>
            </a:endParaRPr>
          </a:p>
        </p:txBody>
      </p:sp>
      <p:sp>
        <p:nvSpPr>
          <p:cNvPr id="223" name="Google Shape;223;p32"/>
          <p:cNvSpPr txBox="1"/>
          <p:nvPr/>
        </p:nvSpPr>
        <p:spPr>
          <a:xfrm>
            <a:off x="3208550" y="1633300"/>
            <a:ext cx="4659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2</a:t>
            </a:r>
            <a:endParaRPr sz="2400">
              <a:solidFill>
                <a:schemeClr val="dk2"/>
              </a:solidFill>
              <a:latin typeface="Source Code Pro"/>
              <a:ea typeface="Source Code Pro"/>
              <a:cs typeface="Source Code Pro"/>
              <a:sym typeface="Source Code Pro"/>
            </a:endParaRPr>
          </a:p>
        </p:txBody>
      </p:sp>
      <p:sp>
        <p:nvSpPr>
          <p:cNvPr id="224" name="Google Shape;224;p32"/>
          <p:cNvSpPr txBox="1"/>
          <p:nvPr/>
        </p:nvSpPr>
        <p:spPr>
          <a:xfrm>
            <a:off x="5278475" y="1740988"/>
            <a:ext cx="358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3</a:t>
            </a:r>
            <a:endParaRPr b="1" sz="2400">
              <a:solidFill>
                <a:schemeClr val="dk2"/>
              </a:solidFill>
              <a:latin typeface="Source Code Pro"/>
              <a:ea typeface="Source Code Pro"/>
              <a:cs typeface="Source Code Pro"/>
              <a:sym typeface="Source Code Pro"/>
            </a:endParaRPr>
          </a:p>
        </p:txBody>
      </p:sp>
      <p:sp>
        <p:nvSpPr>
          <p:cNvPr id="225" name="Google Shape;225;p32"/>
          <p:cNvSpPr txBox="1"/>
          <p:nvPr/>
        </p:nvSpPr>
        <p:spPr>
          <a:xfrm>
            <a:off x="1541450" y="3156625"/>
            <a:ext cx="465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4</a:t>
            </a:r>
            <a:endParaRPr b="1" sz="2400">
              <a:solidFill>
                <a:schemeClr val="dk2"/>
              </a:solidFill>
              <a:latin typeface="Source Code Pro"/>
              <a:ea typeface="Source Code Pro"/>
              <a:cs typeface="Source Code Pro"/>
              <a:sym typeface="Source Code Pro"/>
            </a:endParaRPr>
          </a:p>
        </p:txBody>
      </p:sp>
      <p:sp>
        <p:nvSpPr>
          <p:cNvPr id="226" name="Google Shape;226;p32"/>
          <p:cNvSpPr txBox="1"/>
          <p:nvPr/>
        </p:nvSpPr>
        <p:spPr>
          <a:xfrm>
            <a:off x="3046875" y="3228325"/>
            <a:ext cx="6726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5</a:t>
            </a:r>
            <a:endParaRPr b="1" sz="2400">
              <a:solidFill>
                <a:schemeClr val="dk2"/>
              </a:solidFill>
              <a:latin typeface="Source Code Pro"/>
              <a:ea typeface="Source Code Pro"/>
              <a:cs typeface="Source Code Pro"/>
              <a:sym typeface="Source Code Pro"/>
            </a:endParaRPr>
          </a:p>
        </p:txBody>
      </p:sp>
      <p:sp>
        <p:nvSpPr>
          <p:cNvPr id="227" name="Google Shape;227;p32"/>
          <p:cNvSpPr txBox="1"/>
          <p:nvPr/>
        </p:nvSpPr>
        <p:spPr>
          <a:xfrm>
            <a:off x="4616875" y="3156938"/>
            <a:ext cx="4659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6</a:t>
            </a:r>
            <a:endParaRPr sz="2400">
              <a:solidFill>
                <a:schemeClr val="dk2"/>
              </a:solidFill>
              <a:latin typeface="Source Code Pro"/>
              <a:ea typeface="Source Code Pro"/>
              <a:cs typeface="Source Code Pro"/>
              <a:sym typeface="Source Code Pro"/>
            </a:endParaRPr>
          </a:p>
        </p:txBody>
      </p:sp>
      <p:sp>
        <p:nvSpPr>
          <p:cNvPr id="228" name="Google Shape;228;p32"/>
          <p:cNvSpPr txBox="1"/>
          <p:nvPr/>
        </p:nvSpPr>
        <p:spPr>
          <a:xfrm>
            <a:off x="6559500" y="2439775"/>
            <a:ext cx="672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7</a:t>
            </a:r>
            <a:endParaRPr b="1" sz="2400">
              <a:solidFill>
                <a:schemeClr val="dk2"/>
              </a:solidFill>
              <a:latin typeface="Source Code Pro"/>
              <a:ea typeface="Source Code Pro"/>
              <a:cs typeface="Source Code Pro"/>
              <a:sym typeface="Source Code Pro"/>
            </a:endParaRPr>
          </a:p>
        </p:txBody>
      </p:sp>
      <p:sp>
        <p:nvSpPr>
          <p:cNvPr id="229" name="Google Shape;229;p32"/>
          <p:cNvSpPr txBox="1"/>
          <p:nvPr/>
        </p:nvSpPr>
        <p:spPr>
          <a:xfrm>
            <a:off x="3351525" y="1203175"/>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2.52</a:t>
            </a:r>
            <a:endParaRPr sz="1800">
              <a:solidFill>
                <a:schemeClr val="dk2"/>
              </a:solidFill>
              <a:latin typeface="Source Code Pro"/>
              <a:ea typeface="Source Code Pro"/>
              <a:cs typeface="Source Code Pro"/>
              <a:sym typeface="Source Code Pro"/>
            </a:endParaRPr>
          </a:p>
        </p:txBody>
      </p:sp>
      <p:sp>
        <p:nvSpPr>
          <p:cNvPr id="230" name="Google Shape;230;p32"/>
          <p:cNvSpPr txBox="1"/>
          <p:nvPr/>
        </p:nvSpPr>
        <p:spPr>
          <a:xfrm>
            <a:off x="2231150" y="1902225"/>
            <a:ext cx="7707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5.04</a:t>
            </a:r>
            <a:endParaRPr sz="1800">
              <a:solidFill>
                <a:schemeClr val="dk2"/>
              </a:solidFill>
              <a:latin typeface="Source Code Pro"/>
              <a:ea typeface="Source Code Pro"/>
              <a:cs typeface="Source Code Pro"/>
              <a:sym typeface="Source Code Pro"/>
            </a:endParaRPr>
          </a:p>
        </p:txBody>
      </p:sp>
      <p:sp>
        <p:nvSpPr>
          <p:cNvPr id="231" name="Google Shape;231;p32"/>
          <p:cNvSpPr txBox="1"/>
          <p:nvPr/>
        </p:nvSpPr>
        <p:spPr>
          <a:xfrm>
            <a:off x="3768500" y="1868325"/>
            <a:ext cx="6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6.3</a:t>
            </a:r>
            <a:endParaRPr sz="1800">
              <a:solidFill>
                <a:schemeClr val="dk2"/>
              </a:solidFill>
              <a:latin typeface="Source Code Pro"/>
              <a:ea typeface="Source Code Pro"/>
              <a:cs typeface="Source Code Pro"/>
              <a:sym typeface="Source Code Pro"/>
            </a:endParaRPr>
          </a:p>
        </p:txBody>
      </p:sp>
      <p:sp>
        <p:nvSpPr>
          <p:cNvPr id="232" name="Google Shape;232;p32"/>
          <p:cNvSpPr txBox="1"/>
          <p:nvPr/>
        </p:nvSpPr>
        <p:spPr>
          <a:xfrm>
            <a:off x="1997450" y="2386000"/>
            <a:ext cx="10410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12.59</a:t>
            </a:r>
            <a:endParaRPr sz="1800">
              <a:solidFill>
                <a:schemeClr val="dk2"/>
              </a:solidFill>
              <a:latin typeface="Source Code Pro"/>
              <a:ea typeface="Source Code Pro"/>
              <a:cs typeface="Source Code Pro"/>
              <a:sym typeface="Source Code Pro"/>
            </a:endParaRPr>
          </a:p>
        </p:txBody>
      </p:sp>
      <p:sp>
        <p:nvSpPr>
          <p:cNvPr id="233" name="Google Shape;233;p32"/>
          <p:cNvSpPr txBox="1"/>
          <p:nvPr/>
        </p:nvSpPr>
        <p:spPr>
          <a:xfrm>
            <a:off x="3082250" y="2529375"/>
            <a:ext cx="9144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3.78</a:t>
            </a:r>
            <a:endParaRPr sz="1800">
              <a:solidFill>
                <a:schemeClr val="dk2"/>
              </a:solidFill>
              <a:latin typeface="Source Code Pro"/>
              <a:ea typeface="Source Code Pro"/>
              <a:cs typeface="Source Code Pro"/>
              <a:sym typeface="Source Code Pro"/>
            </a:endParaRPr>
          </a:p>
        </p:txBody>
      </p:sp>
      <p:sp>
        <p:nvSpPr>
          <p:cNvPr id="234" name="Google Shape;234;p32"/>
          <p:cNvSpPr txBox="1"/>
          <p:nvPr/>
        </p:nvSpPr>
        <p:spPr>
          <a:xfrm>
            <a:off x="2079125" y="3246250"/>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2.52</a:t>
            </a:r>
            <a:endParaRPr sz="1800">
              <a:solidFill>
                <a:schemeClr val="dk2"/>
              </a:solidFill>
              <a:latin typeface="Source Code Pro"/>
              <a:ea typeface="Source Code Pro"/>
              <a:cs typeface="Source Code Pro"/>
              <a:sym typeface="Source Code Pro"/>
            </a:endParaRPr>
          </a:p>
        </p:txBody>
      </p:sp>
      <p:sp>
        <p:nvSpPr>
          <p:cNvPr id="235" name="Google Shape;235;p32"/>
          <p:cNvSpPr txBox="1"/>
          <p:nvPr/>
        </p:nvSpPr>
        <p:spPr>
          <a:xfrm>
            <a:off x="2338700" y="3623400"/>
            <a:ext cx="1102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1.26</a:t>
            </a:r>
            <a:endParaRPr sz="1800">
              <a:solidFill>
                <a:schemeClr val="dk2"/>
              </a:solidFill>
              <a:latin typeface="Source Code Pro"/>
              <a:ea typeface="Source Code Pro"/>
              <a:cs typeface="Source Code Pro"/>
              <a:sym typeface="Source Code Pro"/>
            </a:endParaRPr>
          </a:p>
        </p:txBody>
      </p:sp>
      <p:sp>
        <p:nvSpPr>
          <p:cNvPr id="236" name="Google Shape;236;p32"/>
          <p:cNvSpPr txBox="1"/>
          <p:nvPr/>
        </p:nvSpPr>
        <p:spPr>
          <a:xfrm>
            <a:off x="3673975" y="3156625"/>
            <a:ext cx="897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7.55</a:t>
            </a:r>
            <a:endParaRPr sz="1800">
              <a:solidFill>
                <a:schemeClr val="dk2"/>
              </a:solidFill>
              <a:latin typeface="Source Code Pro"/>
              <a:ea typeface="Source Code Pro"/>
              <a:cs typeface="Source Code Pro"/>
              <a:sym typeface="Source Code Pro"/>
            </a:endParaRPr>
          </a:p>
        </p:txBody>
      </p:sp>
      <p:sp>
        <p:nvSpPr>
          <p:cNvPr id="237" name="Google Shape;237;p32"/>
          <p:cNvSpPr txBox="1"/>
          <p:nvPr/>
        </p:nvSpPr>
        <p:spPr>
          <a:xfrm>
            <a:off x="5089825" y="2566025"/>
            <a:ext cx="7707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3.58</a:t>
            </a:r>
            <a:endParaRPr sz="1800">
              <a:solidFill>
                <a:schemeClr val="dk2"/>
              </a:solidFill>
              <a:latin typeface="Source Code Pro"/>
              <a:ea typeface="Source Code Pro"/>
              <a:cs typeface="Source Code Pro"/>
              <a:sym typeface="Source Code Pro"/>
            </a:endParaRPr>
          </a:p>
        </p:txBody>
      </p:sp>
      <p:sp>
        <p:nvSpPr>
          <p:cNvPr id="238" name="Google Shape;238;p32"/>
          <p:cNvSpPr txBox="1"/>
          <p:nvPr/>
        </p:nvSpPr>
        <p:spPr>
          <a:xfrm>
            <a:off x="5537900" y="3156625"/>
            <a:ext cx="897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2.52</a:t>
            </a:r>
            <a:endParaRPr sz="1800">
              <a:solidFill>
                <a:schemeClr val="dk2"/>
              </a:solidFill>
              <a:latin typeface="Source Code Pro"/>
              <a:ea typeface="Source Code Pro"/>
              <a:cs typeface="Source Code Pro"/>
              <a:sym typeface="Source Code Pro"/>
            </a:endParaRPr>
          </a:p>
        </p:txBody>
      </p:sp>
      <p:cxnSp>
        <p:nvCxnSpPr>
          <p:cNvPr id="239" name="Google Shape;239;p32"/>
          <p:cNvCxnSpPr>
            <a:stCxn id="226" idx="0"/>
            <a:endCxn id="210" idx="3"/>
          </p:cNvCxnSpPr>
          <p:nvPr/>
        </p:nvCxnSpPr>
        <p:spPr>
          <a:xfrm flipH="1" rot="10800000">
            <a:off x="3383175" y="2153425"/>
            <a:ext cx="1878000" cy="10749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32"/>
          <p:cNvSpPr txBox="1"/>
          <p:nvPr/>
        </p:nvSpPr>
        <p:spPr>
          <a:xfrm>
            <a:off x="4068250" y="2466275"/>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1.26</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Fastest path</a:t>
            </a:r>
            <a:endParaRPr>
              <a:highlight>
                <a:schemeClr val="dk1"/>
              </a:highlight>
            </a:endParaRPr>
          </a:p>
        </p:txBody>
      </p:sp>
      <p:sp>
        <p:nvSpPr>
          <p:cNvPr id="246" name="Google Shape;246;p33"/>
          <p:cNvSpPr txBox="1"/>
          <p:nvPr>
            <p:ph idx="1" type="body"/>
          </p:nvPr>
        </p:nvSpPr>
        <p:spPr>
          <a:xfrm>
            <a:off x="311700" y="902575"/>
            <a:ext cx="8520600" cy="3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sz="2400"/>
              <a:t>Fastest Path 1-&gt;2-&gt;3-&gt;4-&gt;6</a:t>
            </a:r>
            <a:endParaRPr b="1" sz="2400"/>
          </a:p>
          <a:p>
            <a:pPr indent="0" lvl="0" marL="0" rtl="0" algn="l">
              <a:spcBef>
                <a:spcPts val="1600"/>
              </a:spcBef>
              <a:spcAft>
                <a:spcPts val="0"/>
              </a:spcAft>
              <a:buNone/>
            </a:pPr>
            <a:r>
              <a:rPr b="1" lang="en" sz="2400"/>
              <a:t>Delivery Time = 16.38(5.04+6.3+3.78+1.26)</a:t>
            </a:r>
            <a:endParaRPr b="1" sz="2400"/>
          </a:p>
          <a:p>
            <a:pPr indent="0" lvl="0" marL="0" rtl="0" algn="l">
              <a:spcBef>
                <a:spcPts val="1600"/>
              </a:spcBef>
              <a:spcAft>
                <a:spcPts val="1600"/>
              </a:spcAft>
              <a:buNone/>
            </a:pPr>
            <a:r>
              <a:t/>
            </a:r>
            <a:endParaRPr/>
          </a:p>
        </p:txBody>
      </p:sp>
      <p:sp>
        <p:nvSpPr>
          <p:cNvPr id="247" name="Google Shape;247;p33"/>
          <p:cNvSpPr/>
          <p:nvPr/>
        </p:nvSpPr>
        <p:spPr>
          <a:xfrm>
            <a:off x="1505600" y="1633300"/>
            <a:ext cx="555600" cy="6093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 name="Google Shape;248;p33"/>
          <p:cNvSpPr/>
          <p:nvPr/>
        </p:nvSpPr>
        <p:spPr>
          <a:xfrm>
            <a:off x="6505875" y="24759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 name="Google Shape;249;p33"/>
          <p:cNvSpPr/>
          <p:nvPr/>
        </p:nvSpPr>
        <p:spPr>
          <a:xfrm>
            <a:off x="4572000" y="3085225"/>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0" name="Google Shape;250;p33"/>
          <p:cNvSpPr/>
          <p:nvPr/>
        </p:nvSpPr>
        <p:spPr>
          <a:xfrm>
            <a:off x="2975450" y="30852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1" name="Google Shape;251;p33"/>
          <p:cNvSpPr/>
          <p:nvPr/>
        </p:nvSpPr>
        <p:spPr>
          <a:xfrm>
            <a:off x="1505600" y="3004625"/>
            <a:ext cx="555600" cy="60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2" name="Google Shape;252;p33"/>
          <p:cNvSpPr/>
          <p:nvPr/>
        </p:nvSpPr>
        <p:spPr>
          <a:xfrm>
            <a:off x="5179925" y="1633300"/>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3" name="Google Shape;253;p33"/>
          <p:cNvSpPr/>
          <p:nvPr/>
        </p:nvSpPr>
        <p:spPr>
          <a:xfrm>
            <a:off x="3163825" y="1633300"/>
            <a:ext cx="555600" cy="609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54" name="Google Shape;254;p33"/>
          <p:cNvCxnSpPr>
            <a:stCxn id="247" idx="6"/>
            <a:endCxn id="253" idx="2"/>
          </p:cNvCxnSpPr>
          <p:nvPr/>
        </p:nvCxnSpPr>
        <p:spPr>
          <a:xfrm>
            <a:off x="2061200" y="1937950"/>
            <a:ext cx="1102500" cy="0"/>
          </a:xfrm>
          <a:prstGeom prst="straightConnector1">
            <a:avLst/>
          </a:prstGeom>
          <a:noFill/>
          <a:ln cap="flat" cmpd="sng" w="76200">
            <a:solidFill>
              <a:schemeClr val="dk2"/>
            </a:solidFill>
            <a:prstDash val="solid"/>
            <a:round/>
            <a:headEnd len="med" w="med" type="none"/>
            <a:tailEnd len="med" w="med" type="none"/>
          </a:ln>
        </p:spPr>
      </p:cxnSp>
      <p:cxnSp>
        <p:nvCxnSpPr>
          <p:cNvPr id="255" name="Google Shape;255;p33"/>
          <p:cNvCxnSpPr>
            <a:stCxn id="253" idx="6"/>
            <a:endCxn id="252" idx="2"/>
          </p:cNvCxnSpPr>
          <p:nvPr/>
        </p:nvCxnSpPr>
        <p:spPr>
          <a:xfrm>
            <a:off x="3719425" y="1937950"/>
            <a:ext cx="1460400" cy="0"/>
          </a:xfrm>
          <a:prstGeom prst="straightConnector1">
            <a:avLst/>
          </a:prstGeom>
          <a:noFill/>
          <a:ln cap="flat" cmpd="sng" w="76200">
            <a:solidFill>
              <a:schemeClr val="dk2"/>
            </a:solidFill>
            <a:prstDash val="solid"/>
            <a:round/>
            <a:headEnd len="med" w="med" type="none"/>
            <a:tailEnd len="med" w="med" type="none"/>
          </a:ln>
        </p:spPr>
      </p:cxnSp>
      <p:cxnSp>
        <p:nvCxnSpPr>
          <p:cNvPr id="256" name="Google Shape;256;p33"/>
          <p:cNvCxnSpPr>
            <a:stCxn id="251" idx="7"/>
            <a:endCxn id="253" idx="3"/>
          </p:cNvCxnSpPr>
          <p:nvPr/>
        </p:nvCxnSpPr>
        <p:spPr>
          <a:xfrm flipH="1" rot="10800000">
            <a:off x="1979834" y="2153355"/>
            <a:ext cx="1265400" cy="9405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3"/>
          <p:cNvCxnSpPr>
            <a:endCxn id="251" idx="7"/>
          </p:cNvCxnSpPr>
          <p:nvPr/>
        </p:nvCxnSpPr>
        <p:spPr>
          <a:xfrm flipH="1">
            <a:off x="1979834" y="2153355"/>
            <a:ext cx="3281400" cy="940500"/>
          </a:xfrm>
          <a:prstGeom prst="straightConnector1">
            <a:avLst/>
          </a:prstGeom>
          <a:noFill/>
          <a:ln cap="flat" cmpd="sng" w="76200">
            <a:solidFill>
              <a:schemeClr val="dk2"/>
            </a:solidFill>
            <a:prstDash val="solid"/>
            <a:round/>
            <a:headEnd len="med" w="med" type="none"/>
            <a:tailEnd len="med" w="med" type="none"/>
          </a:ln>
        </p:spPr>
      </p:cxnSp>
      <p:cxnSp>
        <p:nvCxnSpPr>
          <p:cNvPr id="258" name="Google Shape;258;p33"/>
          <p:cNvCxnSpPr>
            <a:stCxn id="251" idx="6"/>
            <a:endCxn id="250" idx="2"/>
          </p:cNvCxnSpPr>
          <p:nvPr/>
        </p:nvCxnSpPr>
        <p:spPr>
          <a:xfrm>
            <a:off x="2061200" y="3309275"/>
            <a:ext cx="914400" cy="807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3"/>
          <p:cNvCxnSpPr>
            <a:stCxn id="250" idx="6"/>
            <a:endCxn id="249" idx="2"/>
          </p:cNvCxnSpPr>
          <p:nvPr/>
        </p:nvCxnSpPr>
        <p:spPr>
          <a:xfrm>
            <a:off x="3531050" y="3389875"/>
            <a:ext cx="1041000" cy="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3"/>
          <p:cNvCxnSpPr>
            <a:stCxn id="249" idx="6"/>
            <a:endCxn id="248" idx="3"/>
          </p:cNvCxnSpPr>
          <p:nvPr/>
        </p:nvCxnSpPr>
        <p:spPr>
          <a:xfrm flipH="1" rot="10800000">
            <a:off x="5127600" y="2995975"/>
            <a:ext cx="1459500" cy="3939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3"/>
          <p:cNvCxnSpPr>
            <a:stCxn id="250" idx="0"/>
            <a:endCxn id="248" idx="1"/>
          </p:cNvCxnSpPr>
          <p:nvPr/>
        </p:nvCxnSpPr>
        <p:spPr>
          <a:xfrm flipH="1" rot="10800000">
            <a:off x="3253250" y="2565025"/>
            <a:ext cx="3333900" cy="5202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3"/>
          <p:cNvCxnSpPr>
            <a:stCxn id="251" idx="4"/>
            <a:endCxn id="249" idx="4"/>
          </p:cNvCxnSpPr>
          <p:nvPr/>
        </p:nvCxnSpPr>
        <p:spPr>
          <a:xfrm>
            <a:off x="1783400" y="3613925"/>
            <a:ext cx="3066300" cy="80700"/>
          </a:xfrm>
          <a:prstGeom prst="straightConnector1">
            <a:avLst/>
          </a:prstGeom>
          <a:noFill/>
          <a:ln cap="flat" cmpd="sng" w="76200">
            <a:solidFill>
              <a:schemeClr val="dk2"/>
            </a:solidFill>
            <a:prstDash val="solid"/>
            <a:round/>
            <a:headEnd len="med" w="med" type="none"/>
            <a:tailEnd len="med" w="med" type="none"/>
          </a:ln>
        </p:spPr>
      </p:cxnSp>
      <p:cxnSp>
        <p:nvCxnSpPr>
          <p:cNvPr id="263" name="Google Shape;263;p33"/>
          <p:cNvCxnSpPr>
            <a:stCxn id="247" idx="0"/>
            <a:endCxn id="252" idx="0"/>
          </p:cNvCxnSpPr>
          <p:nvPr/>
        </p:nvCxnSpPr>
        <p:spPr>
          <a:xfrm>
            <a:off x="1783400" y="1633300"/>
            <a:ext cx="3674400" cy="0"/>
          </a:xfrm>
          <a:prstGeom prst="straightConnector1">
            <a:avLst/>
          </a:prstGeom>
          <a:noFill/>
          <a:ln cap="flat" cmpd="sng" w="9525">
            <a:solidFill>
              <a:schemeClr val="dk2"/>
            </a:solidFill>
            <a:prstDash val="solid"/>
            <a:round/>
            <a:headEnd len="med" w="med" type="none"/>
            <a:tailEnd len="med" w="med" type="none"/>
          </a:ln>
        </p:spPr>
      </p:cxnSp>
      <p:sp>
        <p:nvSpPr>
          <p:cNvPr id="264" name="Google Shape;264;p33"/>
          <p:cNvSpPr txBox="1"/>
          <p:nvPr/>
        </p:nvSpPr>
        <p:spPr>
          <a:xfrm>
            <a:off x="1550450" y="1616350"/>
            <a:ext cx="46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1</a:t>
            </a:r>
            <a:endParaRPr sz="2400">
              <a:solidFill>
                <a:schemeClr val="dk2"/>
              </a:solidFill>
              <a:latin typeface="Source Code Pro"/>
              <a:ea typeface="Source Code Pro"/>
              <a:cs typeface="Source Code Pro"/>
              <a:sym typeface="Source Code Pro"/>
            </a:endParaRPr>
          </a:p>
        </p:txBody>
      </p:sp>
      <p:sp>
        <p:nvSpPr>
          <p:cNvPr id="265" name="Google Shape;265;p33"/>
          <p:cNvSpPr txBox="1"/>
          <p:nvPr/>
        </p:nvSpPr>
        <p:spPr>
          <a:xfrm>
            <a:off x="3208550" y="1633300"/>
            <a:ext cx="4659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2</a:t>
            </a:r>
            <a:endParaRPr sz="2400">
              <a:solidFill>
                <a:schemeClr val="dk2"/>
              </a:solidFill>
              <a:latin typeface="Source Code Pro"/>
              <a:ea typeface="Source Code Pro"/>
              <a:cs typeface="Source Code Pro"/>
              <a:sym typeface="Source Code Pro"/>
            </a:endParaRPr>
          </a:p>
        </p:txBody>
      </p:sp>
      <p:sp>
        <p:nvSpPr>
          <p:cNvPr id="266" name="Google Shape;266;p33"/>
          <p:cNvSpPr txBox="1"/>
          <p:nvPr/>
        </p:nvSpPr>
        <p:spPr>
          <a:xfrm>
            <a:off x="5278475" y="1740988"/>
            <a:ext cx="358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3</a:t>
            </a:r>
            <a:endParaRPr b="1" sz="2400">
              <a:solidFill>
                <a:schemeClr val="dk2"/>
              </a:solidFill>
              <a:latin typeface="Source Code Pro"/>
              <a:ea typeface="Source Code Pro"/>
              <a:cs typeface="Source Code Pro"/>
              <a:sym typeface="Source Code Pro"/>
            </a:endParaRPr>
          </a:p>
        </p:txBody>
      </p:sp>
      <p:sp>
        <p:nvSpPr>
          <p:cNvPr id="267" name="Google Shape;267;p33"/>
          <p:cNvSpPr txBox="1"/>
          <p:nvPr/>
        </p:nvSpPr>
        <p:spPr>
          <a:xfrm>
            <a:off x="1541450" y="3156625"/>
            <a:ext cx="465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4</a:t>
            </a:r>
            <a:endParaRPr b="1" sz="2400">
              <a:solidFill>
                <a:schemeClr val="dk2"/>
              </a:solidFill>
              <a:latin typeface="Source Code Pro"/>
              <a:ea typeface="Source Code Pro"/>
              <a:cs typeface="Source Code Pro"/>
              <a:sym typeface="Source Code Pro"/>
            </a:endParaRPr>
          </a:p>
        </p:txBody>
      </p:sp>
      <p:sp>
        <p:nvSpPr>
          <p:cNvPr id="268" name="Google Shape;268;p33"/>
          <p:cNvSpPr txBox="1"/>
          <p:nvPr/>
        </p:nvSpPr>
        <p:spPr>
          <a:xfrm>
            <a:off x="3046875" y="3228325"/>
            <a:ext cx="6726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5</a:t>
            </a:r>
            <a:endParaRPr b="1" sz="2400">
              <a:solidFill>
                <a:schemeClr val="dk2"/>
              </a:solidFill>
              <a:latin typeface="Source Code Pro"/>
              <a:ea typeface="Source Code Pro"/>
              <a:cs typeface="Source Code Pro"/>
              <a:sym typeface="Source Code Pro"/>
            </a:endParaRPr>
          </a:p>
        </p:txBody>
      </p:sp>
      <p:sp>
        <p:nvSpPr>
          <p:cNvPr id="269" name="Google Shape;269;p33"/>
          <p:cNvSpPr txBox="1"/>
          <p:nvPr/>
        </p:nvSpPr>
        <p:spPr>
          <a:xfrm>
            <a:off x="4616875" y="3156938"/>
            <a:ext cx="4659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6</a:t>
            </a:r>
            <a:endParaRPr sz="2400">
              <a:solidFill>
                <a:schemeClr val="dk2"/>
              </a:solidFill>
              <a:latin typeface="Source Code Pro"/>
              <a:ea typeface="Source Code Pro"/>
              <a:cs typeface="Source Code Pro"/>
              <a:sym typeface="Source Code Pro"/>
            </a:endParaRPr>
          </a:p>
        </p:txBody>
      </p:sp>
      <p:sp>
        <p:nvSpPr>
          <p:cNvPr id="270" name="Google Shape;270;p33"/>
          <p:cNvSpPr txBox="1"/>
          <p:nvPr/>
        </p:nvSpPr>
        <p:spPr>
          <a:xfrm>
            <a:off x="6559500" y="2439775"/>
            <a:ext cx="672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Source Code Pro"/>
                <a:ea typeface="Source Code Pro"/>
                <a:cs typeface="Source Code Pro"/>
                <a:sym typeface="Source Code Pro"/>
              </a:rPr>
              <a:t>7</a:t>
            </a:r>
            <a:endParaRPr b="1" sz="2400">
              <a:solidFill>
                <a:schemeClr val="dk2"/>
              </a:solidFill>
              <a:latin typeface="Source Code Pro"/>
              <a:ea typeface="Source Code Pro"/>
              <a:cs typeface="Source Code Pro"/>
              <a:sym typeface="Source Code Pro"/>
            </a:endParaRPr>
          </a:p>
        </p:txBody>
      </p:sp>
      <p:sp>
        <p:nvSpPr>
          <p:cNvPr id="271" name="Google Shape;271;p33"/>
          <p:cNvSpPr txBox="1"/>
          <p:nvPr/>
        </p:nvSpPr>
        <p:spPr>
          <a:xfrm>
            <a:off x="3351525" y="1203175"/>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2.52</a:t>
            </a:r>
            <a:endParaRPr sz="1800">
              <a:solidFill>
                <a:schemeClr val="dk2"/>
              </a:solidFill>
              <a:latin typeface="Source Code Pro"/>
              <a:ea typeface="Source Code Pro"/>
              <a:cs typeface="Source Code Pro"/>
              <a:sym typeface="Source Code Pro"/>
            </a:endParaRPr>
          </a:p>
        </p:txBody>
      </p:sp>
      <p:sp>
        <p:nvSpPr>
          <p:cNvPr id="272" name="Google Shape;272;p33"/>
          <p:cNvSpPr txBox="1"/>
          <p:nvPr/>
        </p:nvSpPr>
        <p:spPr>
          <a:xfrm>
            <a:off x="2231150" y="1902225"/>
            <a:ext cx="7707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5.04</a:t>
            </a:r>
            <a:endParaRPr sz="1800">
              <a:solidFill>
                <a:schemeClr val="dk2"/>
              </a:solidFill>
              <a:latin typeface="Source Code Pro"/>
              <a:ea typeface="Source Code Pro"/>
              <a:cs typeface="Source Code Pro"/>
              <a:sym typeface="Source Code Pro"/>
            </a:endParaRPr>
          </a:p>
        </p:txBody>
      </p:sp>
      <p:sp>
        <p:nvSpPr>
          <p:cNvPr id="273" name="Google Shape;273;p33"/>
          <p:cNvSpPr txBox="1"/>
          <p:nvPr/>
        </p:nvSpPr>
        <p:spPr>
          <a:xfrm>
            <a:off x="3768500" y="1868325"/>
            <a:ext cx="6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6.3</a:t>
            </a:r>
            <a:endParaRPr sz="1800">
              <a:solidFill>
                <a:schemeClr val="dk2"/>
              </a:solidFill>
              <a:latin typeface="Source Code Pro"/>
              <a:ea typeface="Source Code Pro"/>
              <a:cs typeface="Source Code Pro"/>
              <a:sym typeface="Source Code Pro"/>
            </a:endParaRPr>
          </a:p>
        </p:txBody>
      </p:sp>
      <p:sp>
        <p:nvSpPr>
          <p:cNvPr id="274" name="Google Shape;274;p33"/>
          <p:cNvSpPr txBox="1"/>
          <p:nvPr/>
        </p:nvSpPr>
        <p:spPr>
          <a:xfrm>
            <a:off x="1997450" y="2386000"/>
            <a:ext cx="10410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12.59</a:t>
            </a:r>
            <a:endParaRPr sz="1800">
              <a:solidFill>
                <a:schemeClr val="dk2"/>
              </a:solidFill>
              <a:latin typeface="Source Code Pro"/>
              <a:ea typeface="Source Code Pro"/>
              <a:cs typeface="Source Code Pro"/>
              <a:sym typeface="Source Code Pro"/>
            </a:endParaRPr>
          </a:p>
        </p:txBody>
      </p:sp>
      <p:sp>
        <p:nvSpPr>
          <p:cNvPr id="275" name="Google Shape;275;p33"/>
          <p:cNvSpPr txBox="1"/>
          <p:nvPr/>
        </p:nvSpPr>
        <p:spPr>
          <a:xfrm>
            <a:off x="2984425" y="2590925"/>
            <a:ext cx="9144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3.78</a:t>
            </a:r>
            <a:endParaRPr sz="1800">
              <a:solidFill>
                <a:schemeClr val="dk2"/>
              </a:solidFill>
              <a:latin typeface="Source Code Pro"/>
              <a:ea typeface="Source Code Pro"/>
              <a:cs typeface="Source Code Pro"/>
              <a:sym typeface="Source Code Pro"/>
            </a:endParaRPr>
          </a:p>
        </p:txBody>
      </p:sp>
      <p:sp>
        <p:nvSpPr>
          <p:cNvPr id="276" name="Google Shape;276;p33"/>
          <p:cNvSpPr txBox="1"/>
          <p:nvPr/>
        </p:nvSpPr>
        <p:spPr>
          <a:xfrm>
            <a:off x="2079125" y="3246250"/>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2.52</a:t>
            </a:r>
            <a:endParaRPr sz="1800">
              <a:solidFill>
                <a:schemeClr val="dk2"/>
              </a:solidFill>
              <a:latin typeface="Source Code Pro"/>
              <a:ea typeface="Source Code Pro"/>
              <a:cs typeface="Source Code Pro"/>
              <a:sym typeface="Source Code Pro"/>
            </a:endParaRPr>
          </a:p>
        </p:txBody>
      </p:sp>
      <p:sp>
        <p:nvSpPr>
          <p:cNvPr id="277" name="Google Shape;277;p33"/>
          <p:cNvSpPr txBox="1"/>
          <p:nvPr/>
        </p:nvSpPr>
        <p:spPr>
          <a:xfrm>
            <a:off x="2338700" y="3623400"/>
            <a:ext cx="1102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1.26</a:t>
            </a:r>
            <a:endParaRPr sz="1800">
              <a:solidFill>
                <a:schemeClr val="dk2"/>
              </a:solidFill>
              <a:latin typeface="Source Code Pro"/>
              <a:ea typeface="Source Code Pro"/>
              <a:cs typeface="Source Code Pro"/>
              <a:sym typeface="Source Code Pro"/>
            </a:endParaRPr>
          </a:p>
        </p:txBody>
      </p:sp>
      <p:sp>
        <p:nvSpPr>
          <p:cNvPr id="278" name="Google Shape;278;p33"/>
          <p:cNvSpPr txBox="1"/>
          <p:nvPr/>
        </p:nvSpPr>
        <p:spPr>
          <a:xfrm>
            <a:off x="3673975" y="3156625"/>
            <a:ext cx="897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7.55</a:t>
            </a:r>
            <a:endParaRPr sz="1800">
              <a:solidFill>
                <a:schemeClr val="dk2"/>
              </a:solidFill>
              <a:latin typeface="Source Code Pro"/>
              <a:ea typeface="Source Code Pro"/>
              <a:cs typeface="Source Code Pro"/>
              <a:sym typeface="Source Code Pro"/>
            </a:endParaRPr>
          </a:p>
        </p:txBody>
      </p:sp>
      <p:sp>
        <p:nvSpPr>
          <p:cNvPr id="279" name="Google Shape;279;p33"/>
          <p:cNvSpPr txBox="1"/>
          <p:nvPr/>
        </p:nvSpPr>
        <p:spPr>
          <a:xfrm>
            <a:off x="5089825" y="2566025"/>
            <a:ext cx="7707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3.58</a:t>
            </a:r>
            <a:endParaRPr sz="1800">
              <a:solidFill>
                <a:schemeClr val="dk2"/>
              </a:solidFill>
              <a:latin typeface="Source Code Pro"/>
              <a:ea typeface="Source Code Pro"/>
              <a:cs typeface="Source Code Pro"/>
              <a:sym typeface="Source Code Pro"/>
            </a:endParaRPr>
          </a:p>
        </p:txBody>
      </p:sp>
      <p:sp>
        <p:nvSpPr>
          <p:cNvPr id="280" name="Google Shape;280;p33"/>
          <p:cNvSpPr txBox="1"/>
          <p:nvPr/>
        </p:nvSpPr>
        <p:spPr>
          <a:xfrm>
            <a:off x="5537900" y="3156625"/>
            <a:ext cx="8979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2.52</a:t>
            </a:r>
            <a:endParaRPr sz="1800">
              <a:solidFill>
                <a:schemeClr val="dk2"/>
              </a:solidFill>
              <a:latin typeface="Source Code Pro"/>
              <a:ea typeface="Source Code Pro"/>
              <a:cs typeface="Source Code Pro"/>
              <a:sym typeface="Source Code Pro"/>
            </a:endParaRPr>
          </a:p>
        </p:txBody>
      </p:sp>
      <p:cxnSp>
        <p:nvCxnSpPr>
          <p:cNvPr id="281" name="Google Shape;281;p33"/>
          <p:cNvCxnSpPr>
            <a:stCxn id="268" idx="0"/>
            <a:endCxn id="252" idx="3"/>
          </p:cNvCxnSpPr>
          <p:nvPr/>
        </p:nvCxnSpPr>
        <p:spPr>
          <a:xfrm flipH="1" rot="10800000">
            <a:off x="3383175" y="2153425"/>
            <a:ext cx="1878000" cy="107490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33"/>
          <p:cNvSpPr txBox="1"/>
          <p:nvPr/>
        </p:nvSpPr>
        <p:spPr>
          <a:xfrm>
            <a:off x="4068250" y="2466275"/>
            <a:ext cx="770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1.26</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