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58" r:id="rId10"/>
    <p:sldId id="259" r:id="rId11"/>
    <p:sldId id="260" r:id="rId12"/>
    <p:sldId id="262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71138"/>
  </p:normalViewPr>
  <p:slideViewPr>
    <p:cSldViewPr snapToGrid="0">
      <p:cViewPr varScale="1">
        <p:scale>
          <a:sx n="86" d="100"/>
          <a:sy n="86" d="100"/>
        </p:scale>
        <p:origin x="1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BD895-A7B8-5844-8873-45C7B8322182}" type="datetimeFigureOut">
              <a:rPr lang="en-US" smtClean="0"/>
              <a:t>4/1/23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DBC8B-F2E4-194D-8B69-8CE18F4D9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Search and Merge Sort: elaborate from here https://</a:t>
            </a:r>
            <a:r>
              <a:rPr lang="en-US" dirty="0" err="1"/>
              <a:t>www.enjoyalgorithms.com</a:t>
            </a:r>
            <a:r>
              <a:rPr lang="en-US" dirty="0"/>
              <a:t>/blog/divide-and-conquer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DBC8B-F2E4-194D-8B69-8CE18F4D90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DBC8B-F2E4-194D-8B69-8CE18F4D90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DBC8B-F2E4-194D-8B69-8CE18F4D90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DBC8B-F2E4-194D-8B69-8CE18F4D90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8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DBC8B-F2E4-194D-8B69-8CE18F4D90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32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DBC8B-F2E4-194D-8B69-8CE18F4D90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74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DBC8B-F2E4-194D-8B69-8CE18F4D90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7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DBC8B-F2E4-194D-8B69-8CE18F4D90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2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DBC8B-F2E4-194D-8B69-8CE18F4D90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3/31/23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3/31/23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3/31/23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3/31/23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3/31/23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3/31/23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3/31/23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3/31/23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3/31/23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3/31/23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3/31/23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3/31/23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6tEQ2t4uABQoiviw95nU6LPpCtkW9y3F#scrollTo=ua1nspJ7gBb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6tEQ2t4uABQoiviw95nU6LPpCtkW9y3F#scrollTo=awcC3MBCDoY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6tEQ2t4uABQoiviw95nU6LPpCtkW9y3F#scrollTo=4mvf16j2hihG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7B48-2F3C-2A2F-0830-453638A0B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500" dirty="0"/>
              <a:t>Refresher on</a:t>
            </a:r>
            <a:br>
              <a:rPr lang="en-US" dirty="0"/>
            </a:br>
            <a:r>
              <a:rPr lang="en-US" dirty="0"/>
              <a:t>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8A4C4-C476-1B3A-57C5-4090B5780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Keerat</a:t>
            </a:r>
            <a:r>
              <a:rPr lang="en-US" dirty="0"/>
              <a:t> Kaur </a:t>
            </a:r>
            <a:r>
              <a:rPr lang="en-US" dirty="0" err="1"/>
              <a:t>Guliani</a:t>
            </a:r>
            <a:endParaRPr lang="en-US" dirty="0"/>
          </a:p>
          <a:p>
            <a:r>
              <a:rPr lang="en-US" dirty="0"/>
              <a:t>ML Operations, TUSK</a:t>
            </a:r>
          </a:p>
          <a:p>
            <a:endParaRPr lang="en-US" dirty="0"/>
          </a:p>
        </p:txBody>
      </p:sp>
      <p:pic>
        <p:nvPicPr>
          <p:cNvPr id="1026" name="Picture 2" descr="Branding Information - University of Toronto Trademark Licensing">
            <a:extLst>
              <a:ext uri="{FF2B5EF4-FFF2-40B4-BE49-F238E27FC236}">
                <a16:creationId xmlns:a16="http://schemas.microsoft.com/office/drawing/2014/main" id="{A004C77B-1809-931E-4C07-DF0D261C1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86" y="209308"/>
            <a:ext cx="1752198" cy="62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29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37CC-6232-DBFE-D532-3DD5655F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1: Longest Common Subsequence (LCS)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0CE4D-D1C2-C624-DD2D-3DA93F51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0" i="0" dirty="0">
                <a:effectLst/>
              </a:rPr>
              <a:t>Given two strings </a:t>
            </a:r>
            <a:r>
              <a:rPr lang="en-IN" sz="1800" dirty="0"/>
              <a:t>s1</a:t>
            </a:r>
            <a:r>
              <a:rPr lang="en-IN" sz="1800" b="0" i="0" dirty="0">
                <a:effectLst/>
              </a:rPr>
              <a:t> and </a:t>
            </a:r>
            <a:r>
              <a:rPr lang="en-IN" sz="1800" dirty="0"/>
              <a:t>s2</a:t>
            </a:r>
            <a:r>
              <a:rPr lang="en-IN" sz="1800" b="0" i="0" dirty="0">
                <a:effectLst/>
              </a:rPr>
              <a:t> return the length of the longest common subsequence of characters between the two strings (need not be contiguous). 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25B0A-0EE7-E61C-7073-0E748CEB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8" y="2606289"/>
            <a:ext cx="5111113" cy="1924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999E0E-693E-18BD-C4CA-FBBBB3B7C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181" y="2606290"/>
            <a:ext cx="1491133" cy="23978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1DE759-C631-71A2-308F-436698D83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563" y="2606290"/>
            <a:ext cx="4539174" cy="1924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BD36-BA16-21B5-F813-D42A4860D4D1}"/>
              </a:ext>
            </a:extLst>
          </p:cNvPr>
          <p:cNvSpPr txBox="1"/>
          <p:nvPr/>
        </p:nvSpPr>
        <p:spPr>
          <a:xfrm>
            <a:off x="367138" y="4890499"/>
            <a:ext cx="5006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example, </a:t>
            </a:r>
          </a:p>
          <a:p>
            <a:r>
              <a:rPr lang="en-US" sz="1200" dirty="0"/>
              <a:t>lcs(‘</a:t>
            </a:r>
            <a:r>
              <a:rPr lang="en-US" sz="1200" dirty="0" err="1"/>
              <a:t>az</a:t>
            </a:r>
            <a:r>
              <a:rPr lang="en-US" sz="1200" dirty="0" err="1">
                <a:solidFill>
                  <a:schemeClr val="accent1"/>
                </a:solidFill>
              </a:rPr>
              <a:t>b</a:t>
            </a:r>
            <a:r>
              <a:rPr lang="en-US" sz="1200" dirty="0"/>
              <a:t>’, ‘</a:t>
            </a:r>
            <a:r>
              <a:rPr lang="en-US" sz="1200" dirty="0" err="1"/>
              <a:t>aa</a:t>
            </a:r>
            <a:r>
              <a:rPr lang="en-US" sz="1200" dirty="0" err="1">
                <a:solidFill>
                  <a:schemeClr val="accent1"/>
                </a:solidFill>
              </a:rPr>
              <a:t>b</a:t>
            </a:r>
            <a:r>
              <a:rPr lang="en-US" sz="1200" dirty="0"/>
              <a:t>’) = 1 + lcs(‘</a:t>
            </a:r>
            <a:r>
              <a:rPr lang="en-US" sz="1200" dirty="0" err="1"/>
              <a:t>a</a:t>
            </a:r>
            <a:r>
              <a:rPr lang="en-US" sz="1200" dirty="0" err="1">
                <a:solidFill>
                  <a:srgbClr val="FF0000"/>
                </a:solidFill>
              </a:rPr>
              <a:t>z</a:t>
            </a:r>
            <a:r>
              <a:rPr lang="en-US" sz="1200" dirty="0"/>
              <a:t>’, ‘a</a:t>
            </a:r>
            <a:r>
              <a:rPr lang="en-US" sz="1200" dirty="0">
                <a:solidFill>
                  <a:srgbClr val="00B050"/>
                </a:solidFill>
              </a:rPr>
              <a:t>a</a:t>
            </a:r>
            <a:r>
              <a:rPr lang="en-US" sz="1200" dirty="0"/>
              <a:t>’) = 1 + max(lcs(‘</a:t>
            </a:r>
            <a:r>
              <a:rPr lang="en-US" sz="1200" dirty="0" err="1"/>
              <a:t>a</a:t>
            </a:r>
            <a:r>
              <a:rPr lang="en-US" sz="1200" dirty="0" err="1">
                <a:solidFill>
                  <a:srgbClr val="FF0000"/>
                </a:solidFill>
              </a:rPr>
              <a:t>z</a:t>
            </a:r>
            <a:r>
              <a:rPr lang="en-US" sz="1200" dirty="0"/>
              <a:t>’, ‘</a:t>
            </a:r>
            <a:r>
              <a:rPr lang="en-US" sz="1200" dirty="0">
                <a:solidFill>
                  <a:srgbClr val="00B050"/>
                </a:solidFill>
              </a:rPr>
              <a:t>a</a:t>
            </a:r>
            <a:r>
              <a:rPr lang="en-US" sz="1200" dirty="0"/>
              <a:t>’), lcs(‘</a:t>
            </a:r>
            <a:r>
              <a:rPr lang="en-US" sz="1200" dirty="0">
                <a:solidFill>
                  <a:schemeClr val="accent1"/>
                </a:solidFill>
              </a:rPr>
              <a:t>a</a:t>
            </a:r>
            <a:r>
              <a:rPr lang="en-US" sz="1200" dirty="0"/>
              <a:t>’, ‘a</a:t>
            </a:r>
            <a:r>
              <a:rPr lang="en-US" sz="1200" dirty="0">
                <a:solidFill>
                  <a:schemeClr val="accent1"/>
                </a:solidFill>
              </a:rPr>
              <a:t>a</a:t>
            </a:r>
            <a:r>
              <a:rPr lang="en-US" sz="1200" dirty="0"/>
              <a:t>’))</a:t>
            </a:r>
          </a:p>
          <a:p>
            <a:r>
              <a:rPr lang="en-US" sz="1200" dirty="0"/>
              <a:t> 	  = 1 + max(max(lcs(‘</a:t>
            </a:r>
            <a:r>
              <a:rPr lang="en-US" sz="1200" dirty="0" err="1"/>
              <a:t>az</a:t>
            </a:r>
            <a:r>
              <a:rPr lang="en-US" sz="1200" dirty="0"/>
              <a:t>’, ‘’), lcs(‘</a:t>
            </a:r>
            <a:r>
              <a:rPr lang="en-US" sz="1200" dirty="0">
                <a:solidFill>
                  <a:schemeClr val="accent1"/>
                </a:solidFill>
              </a:rPr>
              <a:t>a</a:t>
            </a:r>
            <a:r>
              <a:rPr lang="en-US" sz="1200" dirty="0"/>
              <a:t>’, ‘</a:t>
            </a:r>
            <a:r>
              <a:rPr lang="en-US" sz="1200" dirty="0">
                <a:solidFill>
                  <a:schemeClr val="accent1"/>
                </a:solidFill>
              </a:rPr>
              <a:t>a</a:t>
            </a:r>
            <a:r>
              <a:rPr lang="en-US" sz="1200" dirty="0"/>
              <a:t>’)) , 1 + lcs(‘ ’, ‘a’))</a:t>
            </a:r>
          </a:p>
          <a:p>
            <a:r>
              <a:rPr lang="en-US" sz="1200" dirty="0"/>
              <a:t>	  = 1 + max(1,1) = 2 </a:t>
            </a:r>
          </a:p>
        </p:txBody>
      </p:sp>
    </p:spTree>
    <p:extLst>
      <p:ext uri="{BB962C8B-B14F-4D97-AF65-F5344CB8AC3E}">
        <p14:creationId xmlns:p14="http://schemas.microsoft.com/office/powerpoint/2010/main" val="21371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CB04-38FB-57CA-E8D7-2F5557AB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Subproblem decomposition using the DP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5A0F7-19E3-6386-610B-3D28C15368A6}"/>
              </a:ext>
            </a:extLst>
          </p:cNvPr>
          <p:cNvSpPr txBox="1"/>
          <p:nvPr/>
        </p:nvSpPr>
        <p:spPr>
          <a:xfrm>
            <a:off x="965771" y="1921267"/>
            <a:ext cx="971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LCS between AGGTAB and GXTXAYB.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390A3-7B6C-DCA0-B499-4ECA13E2A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71" y="2521178"/>
            <a:ext cx="9915457" cy="27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4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C02C-D65E-A044-B5CF-751507DDF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>
                <a:hlinkClick r:id="rId2"/>
              </a:rPr>
              <a:t>Code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E039D77-4AA8-8B66-2C56-80C708A09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dirty="0"/>
              <a:t>Space: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dirty="0"/>
              <a:t>Where m = </a:t>
            </a:r>
            <a:r>
              <a:rPr lang="en-US" dirty="0" err="1"/>
              <a:t>len</a:t>
            </a:r>
            <a:r>
              <a:rPr lang="en-US" dirty="0"/>
              <a:t>(s1), n = </a:t>
            </a:r>
            <a:r>
              <a:rPr lang="en-US" dirty="0" err="1"/>
              <a:t>len</a:t>
            </a:r>
            <a:r>
              <a:rPr lang="en-US" dirty="0"/>
              <a:t>(s2)</a:t>
            </a:r>
          </a:p>
        </p:txBody>
      </p:sp>
    </p:spTree>
    <p:extLst>
      <p:ext uri="{BB962C8B-B14F-4D97-AF65-F5344CB8AC3E}">
        <p14:creationId xmlns:p14="http://schemas.microsoft.com/office/powerpoint/2010/main" val="390888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21D4-744C-3993-EEC5-25393A84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7B1B-0579-2166-C854-8C21373E6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 optimization algorithm that prioritizes the optimal choice at each step as it attempts to find the overall optimum to solve the entire problem. </a:t>
            </a:r>
          </a:p>
          <a:p>
            <a:r>
              <a:rPr lang="en-US" dirty="0"/>
              <a:t> An example where it works: Shortest path through a graph</a:t>
            </a:r>
          </a:p>
          <a:p>
            <a:r>
              <a:rPr lang="en-US" dirty="0"/>
              <a:t> An example where it does not work: To reach the largest sum in the graph</a:t>
            </a:r>
          </a:p>
        </p:txBody>
      </p:sp>
      <p:pic>
        <p:nvPicPr>
          <p:cNvPr id="7172" name="Picture 4" descr="With a goal of reaching the largest sum, at each step, the greedy algorithm will choose what appears to be the optimal immediate choice, so it will choose 12 instead of 3 at the second step and will not reach the best solution, which contains 99.">
            <a:extLst>
              <a:ext uri="{FF2B5EF4-FFF2-40B4-BE49-F238E27FC236}">
                <a16:creationId xmlns:a16="http://schemas.microsoft.com/office/drawing/2014/main" id="{AC434AA7-DD19-CF1A-C398-E122932A8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250750"/>
            <a:ext cx="381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77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2971-389E-0A3A-D7DE-EA82A8C2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9B20-8B96-90D8-0BED-FDC32FCB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i="1" dirty="0"/>
              <a:t>When can a greedy algorithm be used?</a:t>
            </a:r>
          </a:p>
          <a:p>
            <a:pPr marL="457200" lvl="1" indent="0">
              <a:buNone/>
            </a:pPr>
            <a:r>
              <a:rPr lang="en-IN" b="1" i="0" dirty="0">
                <a:solidFill>
                  <a:srgbClr val="161616"/>
                </a:solidFill>
                <a:effectLst/>
              </a:rPr>
              <a:t>Greedy choice property:</a:t>
            </a:r>
            <a:r>
              <a:rPr lang="en-IN" b="0" i="0" dirty="0">
                <a:solidFill>
                  <a:srgbClr val="161616"/>
                </a:solidFill>
                <a:effectLst/>
              </a:rPr>
              <a:t> A global (overall) optimal solution can be reached by choosing the optimal choice at each step.</a:t>
            </a:r>
          </a:p>
          <a:p>
            <a:pPr marL="457200" lvl="1" indent="0">
              <a:buNone/>
            </a:pPr>
            <a:r>
              <a:rPr lang="en-IN" b="1" i="0" dirty="0">
                <a:solidFill>
                  <a:srgbClr val="161616"/>
                </a:solidFill>
                <a:effectLst/>
              </a:rPr>
              <a:t>Optimal substructure:</a:t>
            </a:r>
            <a:r>
              <a:rPr lang="en-IN" b="0" i="0" dirty="0">
                <a:solidFill>
                  <a:srgbClr val="161616"/>
                </a:solidFill>
                <a:effectLst/>
              </a:rPr>
              <a:t> A problem has an optimal substructure if an optimal solution to the entire problem contains the optimal solutions to the sub-problems.</a:t>
            </a:r>
          </a:p>
          <a:p>
            <a:r>
              <a:rPr lang="en-US" dirty="0"/>
              <a:t> </a:t>
            </a:r>
            <a:r>
              <a:rPr lang="en-US" i="1" dirty="0"/>
              <a:t>Limitations of Greedy Algorithms: </a:t>
            </a:r>
          </a:p>
          <a:p>
            <a:pPr lvl="1"/>
            <a:r>
              <a:rPr lang="en-US" dirty="0"/>
              <a:t>May not be able to find the global optimum because only limited data is considered. </a:t>
            </a:r>
          </a:p>
          <a:p>
            <a:pPr lvl="1"/>
            <a:r>
              <a:rPr lang="en-US" dirty="0"/>
              <a:t>Decision at each time step is made based on choices made so far, which may not include all possible future choices.</a:t>
            </a:r>
          </a:p>
        </p:txBody>
      </p:sp>
    </p:spTree>
    <p:extLst>
      <p:ext uri="{BB962C8B-B14F-4D97-AF65-F5344CB8AC3E}">
        <p14:creationId xmlns:p14="http://schemas.microsoft.com/office/powerpoint/2010/main" val="145774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536C-ABF6-BD2B-1D41-01AC6F6F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Activity Selection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C7FE-D3AA-C034-CAD1-5AEFE32E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Given N activities with their start time and end time. The task is to find the solution set having a maximum number of non-conflicting activities that can be executed within the given time, assuming only a single activity can be performed at a given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384BF-801F-8FB9-CB9D-BA079E55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1" y="4386704"/>
            <a:ext cx="6151971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E58F0D-88F7-E9FB-ACD8-BB6CC16DA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988" y="4341734"/>
            <a:ext cx="6127091" cy="13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30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23A8-794E-5463-A560-59C0E5F2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Greedy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F923-8672-5AE0-8D1A-FD5D03EF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Choose activities with the earliest finish time. The earlier you finish, the more time you have for other activities! </a:t>
            </a:r>
          </a:p>
          <a:p>
            <a:pPr marL="0" indent="0">
              <a:buNone/>
            </a:pPr>
            <a:endParaRPr lang="en-US" sz="2400" dirty="0"/>
          </a:p>
          <a:p>
            <a:pPr fontAlgn="base"/>
            <a:r>
              <a:rPr lang="en-US" sz="2400" dirty="0"/>
              <a:t>Steps: </a:t>
            </a:r>
          </a:p>
          <a:p>
            <a:pPr lvl="1" fontAlgn="base"/>
            <a:r>
              <a:rPr lang="en-IN" b="0" i="0" dirty="0">
                <a:effectLst/>
              </a:rPr>
              <a:t>Sort the activities according to their finishing time </a:t>
            </a:r>
          </a:p>
          <a:p>
            <a:pPr lvl="1" fontAlgn="base"/>
            <a:r>
              <a:rPr lang="en-IN" b="0" i="0" dirty="0">
                <a:effectLst/>
              </a:rPr>
              <a:t>Select the first activity from the sorted array and print it </a:t>
            </a:r>
          </a:p>
          <a:p>
            <a:pPr lvl="1" fontAlgn="base"/>
            <a:r>
              <a:rPr lang="en-IN" b="0" i="0" dirty="0">
                <a:effectLst/>
              </a:rPr>
              <a:t>Do the following for the remaining activities in the sorted array</a:t>
            </a:r>
          </a:p>
          <a:p>
            <a:pPr lvl="2" fontAlgn="base"/>
            <a:r>
              <a:rPr lang="en-IN" sz="2400" b="0" i="0" dirty="0">
                <a:effectLst/>
              </a:rPr>
              <a:t>If the start time of this activity is greater than or equal to the finish time of the previously selected activity then select this activity and print it</a:t>
            </a:r>
          </a:p>
          <a:p>
            <a:pPr marL="914400" lvl="2" indent="0" fontAlgn="base">
              <a:buNone/>
            </a:pPr>
            <a:r>
              <a:rPr lang="en-IN" sz="2400" dirty="0"/>
              <a:t>																												</a:t>
            </a:r>
            <a:endParaRPr lang="en-IN" sz="2400" b="0" i="0" dirty="0">
              <a:effectLst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8014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C02C-D65E-A044-B5CF-751507DDF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>
                <a:hlinkClick r:id="rId3"/>
              </a:rPr>
              <a:t>Code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E039D77-4AA8-8B66-2C56-80C708A09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Time: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r>
              <a:rPr lang="en-US" dirty="0"/>
              <a:t>Space: O(1)</a:t>
            </a:r>
          </a:p>
        </p:txBody>
      </p:sp>
    </p:spTree>
    <p:extLst>
      <p:ext uri="{BB962C8B-B14F-4D97-AF65-F5344CB8AC3E}">
        <p14:creationId xmlns:p14="http://schemas.microsoft.com/office/powerpoint/2010/main" val="416239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4CCC-A3A5-FF92-61B1-243EC878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cover 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E91BD-9549-12A0-AF5B-442955F6E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Divide and Conquer </a:t>
            </a:r>
          </a:p>
          <a:p>
            <a:r>
              <a:rPr lang="en-US" dirty="0"/>
              <a:t> Dynamic Programming </a:t>
            </a:r>
          </a:p>
          <a:p>
            <a:r>
              <a:rPr lang="en-US" dirty="0"/>
              <a:t> Greedy Approach </a:t>
            </a:r>
          </a:p>
        </p:txBody>
      </p:sp>
    </p:spTree>
    <p:extLst>
      <p:ext uri="{BB962C8B-B14F-4D97-AF65-F5344CB8AC3E}">
        <p14:creationId xmlns:p14="http://schemas.microsoft.com/office/powerpoint/2010/main" val="303026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6AA8-0EF2-B92B-E2B8-76B1897A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pic>
        <p:nvPicPr>
          <p:cNvPr id="2050" name="Picture 2" descr="Steps of divide and conquer algorithms">
            <a:extLst>
              <a:ext uri="{FF2B5EF4-FFF2-40B4-BE49-F238E27FC236}">
                <a16:creationId xmlns:a16="http://schemas.microsoft.com/office/drawing/2014/main" id="{A42F9A79-5BB1-2B17-A551-527DAE9A4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05" y="1602769"/>
            <a:ext cx="7845287" cy="44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18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6AA8-0EF2-B92B-E2B8-76B1897A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-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9A16F-4DF4-7EC8-7F4A-7DA8486C3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DAC using one subproblem – Decrease and Conquer</a:t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: Binary Search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DAC using two subproblems </a:t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: Merge Sort</a:t>
            </a:r>
          </a:p>
        </p:txBody>
      </p:sp>
    </p:spTree>
    <p:extLst>
      <p:ext uri="{BB962C8B-B14F-4D97-AF65-F5344CB8AC3E}">
        <p14:creationId xmlns:p14="http://schemas.microsoft.com/office/powerpoint/2010/main" val="270418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84CD-ACCF-7DD0-AE89-E2767F22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Maximum Subarray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609A-AC14-12B8-62EF-958906D4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6"/>
            <a:ext cx="10515600" cy="457200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Given an integer array, find the subarray with the largest sum/return its sum. 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Not the same as maximum subsequence sum!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F0982-1330-6B35-7AF8-E21BBD16E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8"/>
          <a:stretch/>
        </p:blipFill>
        <p:spPr>
          <a:xfrm>
            <a:off x="2883112" y="2396629"/>
            <a:ext cx="6425774" cy="115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BE4-3C9B-5F0F-AF03-A36BDFAD2E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00"/>
          <a:stretch/>
        </p:blipFill>
        <p:spPr>
          <a:xfrm>
            <a:off x="3182703" y="3727886"/>
            <a:ext cx="5826593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7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8F46-1305-4A94-DE39-26E64E64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Subarray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9AC7C6-28DF-7F01-5C6A-BF4FB4E94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2" y="1873769"/>
            <a:ext cx="4902893" cy="2656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9B1062-760C-6B47-BD1F-ED46A44B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785" y="1830384"/>
            <a:ext cx="6604416" cy="2743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F8F66D-BF05-4507-AF3D-81148BD6A9DA}"/>
              </a:ext>
            </a:extLst>
          </p:cNvPr>
          <p:cNvSpPr txBox="1"/>
          <p:nvPr/>
        </p:nvSpPr>
        <p:spPr>
          <a:xfrm>
            <a:off x="838200" y="5081666"/>
            <a:ext cx="9415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Naïve Method: Consider every possible subarray using 2 loops and return the overall maximum.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Time complexity: </a:t>
            </a:r>
            <a:r>
              <a:rPr lang="en-US" sz="1800" dirty="0">
                <a:solidFill>
                  <a:srgbClr val="FF0000"/>
                </a:solidFill>
              </a:rPr>
              <a:t>O(n^2)</a:t>
            </a:r>
            <a:br>
              <a:rPr lang="en-US" sz="1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7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EF40-A613-780E-C4F9-B1E4EBB8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Subarray with DAC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FF9E1-D1F0-1583-F411-9E972D808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5" y="2111177"/>
            <a:ext cx="5721925" cy="3025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EC8093-2080-6558-400C-696D4DC07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16382"/>
            <a:ext cx="5721925" cy="342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6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C02C-D65E-A044-B5CF-751507DDF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>
                <a:hlinkClick r:id="rId2"/>
              </a:rPr>
              <a:t>Code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E039D77-4AA8-8B66-2C56-80C708A09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urw-din"/>
              </a:rPr>
              <a:t>T(n) = 2T(n/2) + </a:t>
            </a:r>
            <a:r>
              <a:rPr lang="el-GR" b="0" i="0" dirty="0">
                <a:effectLst/>
                <a:latin typeface="urw-din"/>
              </a:rPr>
              <a:t>Θ(</a:t>
            </a:r>
            <a:r>
              <a:rPr lang="en-IN" b="0" i="0" dirty="0">
                <a:effectLst/>
                <a:latin typeface="urw-din"/>
              </a:rPr>
              <a:t>n) </a:t>
            </a:r>
            <a:endParaRPr lang="en-US" dirty="0"/>
          </a:p>
          <a:p>
            <a:r>
              <a:rPr lang="en-US" dirty="0"/>
              <a:t>Time: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r>
              <a:rPr lang="en-US" dirty="0"/>
              <a:t>Space: O(1)</a:t>
            </a:r>
          </a:p>
        </p:txBody>
      </p:sp>
    </p:spTree>
    <p:extLst>
      <p:ext uri="{BB962C8B-B14F-4D97-AF65-F5344CB8AC3E}">
        <p14:creationId xmlns:p14="http://schemas.microsoft.com/office/powerpoint/2010/main" val="207549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C987-3548-198C-9544-C7EB1407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B66C3-847F-B411-0515-B4AE4809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i="1" dirty="0">
                <a:effectLst/>
              </a:rPr>
              <a:t>What is DP? </a:t>
            </a:r>
          </a:p>
          <a:p>
            <a:r>
              <a:rPr lang="en-US" sz="2000" dirty="0">
                <a:effectLst/>
              </a:rPr>
              <a:t>Useful technique for optimization problems </a:t>
            </a:r>
          </a:p>
          <a:p>
            <a:r>
              <a:rPr lang="en-US" sz="2000" dirty="0">
                <a:effectLst/>
              </a:rPr>
              <a:t> Looks through all possible sub-problems and never recomputes the solution to any sub-problem</a:t>
            </a:r>
          </a:p>
          <a:p>
            <a:r>
              <a:rPr lang="en-US" sz="2000" dirty="0">
                <a:effectLst/>
              </a:rPr>
              <a:t>Guarantees correctness and efficiency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When can DP be applied?</a:t>
            </a:r>
          </a:p>
          <a:p>
            <a:r>
              <a:rPr lang="en-US" sz="2000" i="0" dirty="0">
                <a:effectLst/>
              </a:rPr>
              <a:t>B</a:t>
            </a:r>
            <a:r>
              <a:rPr lang="en-IN" sz="2000" i="0" dirty="0" err="1">
                <a:effectLst/>
              </a:rPr>
              <a:t>reaking</a:t>
            </a:r>
            <a:r>
              <a:rPr lang="en-IN" sz="2000" i="0" dirty="0">
                <a:effectLst/>
              </a:rPr>
              <a:t> down an optimization problem</a:t>
            </a:r>
            <a:r>
              <a:rPr lang="en-IN" sz="2000" i="0" dirty="0">
                <a:solidFill>
                  <a:srgbClr val="0A0A23"/>
                </a:solidFill>
                <a:effectLst/>
              </a:rPr>
              <a:t> into simpler sub-problems (</a:t>
            </a:r>
            <a:r>
              <a:rPr lang="en-IN" sz="2000" i="1" dirty="0">
                <a:solidFill>
                  <a:srgbClr val="0A0A23"/>
                </a:solidFill>
                <a:effectLst/>
              </a:rPr>
              <a:t>optimal substructure</a:t>
            </a:r>
            <a:r>
              <a:rPr lang="en-IN" sz="2000" i="0" dirty="0">
                <a:solidFill>
                  <a:srgbClr val="0A0A23"/>
                </a:solidFill>
                <a:effectLst/>
              </a:rPr>
              <a:t>)</a:t>
            </a:r>
          </a:p>
          <a:p>
            <a:r>
              <a:rPr lang="en-US" sz="2000" dirty="0"/>
              <a:t>Storing the solution to each sub-problem so that each sub-problem is solved only once (</a:t>
            </a:r>
            <a:r>
              <a:rPr lang="en-US" sz="2000" i="1" dirty="0" err="1"/>
              <a:t>memoization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What exactly is a sub-problem?</a:t>
            </a:r>
          </a:p>
          <a:p>
            <a:r>
              <a:rPr lang="en-US" sz="2000" i="1" dirty="0"/>
              <a:t> </a:t>
            </a:r>
            <a:r>
              <a:rPr lang="en-US" sz="2000" dirty="0"/>
              <a:t>Smaller version of the original problem </a:t>
            </a:r>
          </a:p>
          <a:p>
            <a:r>
              <a:rPr lang="en-US" sz="2000" dirty="0"/>
              <a:t> Sub-problems build on each other to obtain the solution to the original problem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412367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MinimalXOVTI</Template>
  <TotalTime>3195</TotalTime>
  <Words>769</Words>
  <Application>Microsoft Macintosh PowerPoint</Application>
  <PresentationFormat>Widescreen</PresentationFormat>
  <Paragraphs>92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Open sans</vt:lpstr>
      <vt:lpstr>Segoe UI</vt:lpstr>
      <vt:lpstr>urw-din</vt:lpstr>
      <vt:lpstr>MinimalXOVTI</vt:lpstr>
      <vt:lpstr>Refresher on Algorithms</vt:lpstr>
      <vt:lpstr>Topics to cover today…</vt:lpstr>
      <vt:lpstr>Divide and Conquer</vt:lpstr>
      <vt:lpstr>Divide and Conquer - Types</vt:lpstr>
      <vt:lpstr>Illustration: Maximum Subarray Sum</vt:lpstr>
      <vt:lpstr>Maximum Subarray</vt:lpstr>
      <vt:lpstr>Maximum Subarray with DAC</vt:lpstr>
      <vt:lpstr>Code</vt:lpstr>
      <vt:lpstr>Dynamic Programming</vt:lpstr>
      <vt:lpstr>Illustration 1: Longest Common Subsequence (LCS)</vt:lpstr>
      <vt:lpstr>Subproblem decomposition using the DP Table</vt:lpstr>
      <vt:lpstr>Code</vt:lpstr>
      <vt:lpstr>Greedy Algorithm</vt:lpstr>
      <vt:lpstr>Greedy Algorithm</vt:lpstr>
      <vt:lpstr>Illustration: Activity Selection Problem</vt:lpstr>
      <vt:lpstr>The Greedy Choice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Refresher on Algorithms</dc:title>
  <dc:creator>Keerat Guliani</dc:creator>
  <cp:lastModifiedBy>Keerat Guliani</cp:lastModifiedBy>
  <cp:revision>52</cp:revision>
  <dcterms:created xsi:type="dcterms:W3CDTF">2023-03-31T07:45:40Z</dcterms:created>
  <dcterms:modified xsi:type="dcterms:W3CDTF">2023-04-02T13:01:19Z</dcterms:modified>
</cp:coreProperties>
</file>