
<file path=[Content_Types].xml><?xml version="1.0" encoding="utf-8"?>
<Types xmlns="http://schemas.openxmlformats.org/package/2006/content-types">
  <Default Extension="png" ContentType="image/png"/>
  <Default Extension="webp" ContentType="image/webp"/>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8" r:id="rId2"/>
    <p:sldId id="262" r:id="rId3"/>
    <p:sldId id="263" r:id="rId4"/>
    <p:sldId id="268" r:id="rId5"/>
    <p:sldId id="270" r:id="rId6"/>
    <p:sldId id="297" r:id="rId7"/>
    <p:sldId id="272" r:id="rId8"/>
    <p:sldId id="273" r:id="rId9"/>
    <p:sldId id="285" r:id="rId10"/>
    <p:sldId id="283" r:id="rId11"/>
    <p:sldId id="284" r:id="rId12"/>
    <p:sldId id="274" r:id="rId13"/>
    <p:sldId id="281" r:id="rId14"/>
    <p:sldId id="275" r:id="rId15"/>
    <p:sldId id="282" r:id="rId16"/>
    <p:sldId id="293" r:id="rId17"/>
    <p:sldId id="298" r:id="rId18"/>
    <p:sldId id="294" r:id="rId19"/>
    <p:sldId id="295" r:id="rId20"/>
    <p:sldId id="296" r:id="rId21"/>
    <p:sldId id="299" r:id="rId22"/>
    <p:sldId id="278" r:id="rId23"/>
    <p:sldId id="471" r:id="rId24"/>
    <p:sldId id="472" r:id="rId25"/>
    <p:sldId id="493" r:id="rId26"/>
    <p:sldId id="478" r:id="rId27"/>
    <p:sldId id="479" r:id="rId28"/>
    <p:sldId id="480" r:id="rId29"/>
    <p:sldId id="481" r:id="rId30"/>
    <p:sldId id="482" r:id="rId31"/>
    <p:sldId id="483" r:id="rId32"/>
    <p:sldId id="484" r:id="rId33"/>
    <p:sldId id="485" r:id="rId34"/>
    <p:sldId id="486" r:id="rId35"/>
    <p:sldId id="487" r:id="rId36"/>
    <p:sldId id="488" r:id="rId37"/>
    <p:sldId id="489" r:id="rId38"/>
    <p:sldId id="490" r:id="rId39"/>
    <p:sldId id="491" r:id="rId40"/>
    <p:sldId id="494" r:id="rId41"/>
    <p:sldId id="495" r:id="rId42"/>
    <p:sldId id="496" r:id="rId43"/>
    <p:sldId id="497" r:id="rId44"/>
    <p:sldId id="498" r:id="rId45"/>
    <p:sldId id="499" r:id="rId46"/>
    <p:sldId id="500" r:id="rId47"/>
    <p:sldId id="501" r:id="rId48"/>
    <p:sldId id="286" r:id="rId49"/>
    <p:sldId id="287" r:id="rId50"/>
    <p:sldId id="29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3F174-0275-4062-8F7C-48450DA59DC4}" type="datetimeFigureOut">
              <a:rPr lang="en-US" smtClean="0"/>
              <a:t>8/10/2024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730BF-ACBB-44A8-8B1D-A443BD4843C3}" type="slidenum">
              <a:rPr lang="en-US" smtClean="0"/>
              <a:t>‹#›</a:t>
            </a:fld>
            <a:endParaRPr lang="en-US"/>
          </a:p>
        </p:txBody>
      </p:sp>
    </p:spTree>
    <p:extLst>
      <p:ext uri="{BB962C8B-B14F-4D97-AF65-F5344CB8AC3E}">
        <p14:creationId xmlns:p14="http://schemas.microsoft.com/office/powerpoint/2010/main" val="313386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799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3649BE-0475-1154-1D58-8F82080403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852AE83-67A6-A1EC-40F1-F74C31F77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CDC784F8-DD28-5058-1C17-73B945D9F106}"/>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5" name="Footer Placeholder 4">
            <a:extLst>
              <a:ext uri="{FF2B5EF4-FFF2-40B4-BE49-F238E27FC236}">
                <a16:creationId xmlns="" xmlns:a16="http://schemas.microsoft.com/office/drawing/2014/main" id="{BB82270B-299A-C90C-D410-F1A6E7206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0346209-E7C8-4342-F9B3-A05B36B74877}"/>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5160073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64BA00-1819-C246-E6B4-6CAC60104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EA9EBADF-ABF4-2015-0303-954084B351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384BCC1-EEDB-7E49-36C4-35FD707161DE}"/>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5" name="Footer Placeholder 4">
            <a:extLst>
              <a:ext uri="{FF2B5EF4-FFF2-40B4-BE49-F238E27FC236}">
                <a16:creationId xmlns="" xmlns:a16="http://schemas.microsoft.com/office/drawing/2014/main" id="{4ED44138-33E8-7F30-7DEA-B4C79546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1F55CF9-1A69-14C2-4D95-A1CD4A3E382E}"/>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093499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28B2A68-7E22-4F0D-5F8D-1AA09CF025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13778DC2-8786-6621-44AB-295A9D4171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923DE8-27F8-CB6D-EF95-FA3F38760E3E}"/>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5" name="Footer Placeholder 4">
            <a:extLst>
              <a:ext uri="{FF2B5EF4-FFF2-40B4-BE49-F238E27FC236}">
                <a16:creationId xmlns="" xmlns:a16="http://schemas.microsoft.com/office/drawing/2014/main" id="{14F6D9DD-A61B-9917-3FE4-B22619B5E4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B5BDFDB-7456-6096-99B9-5361CD225F47}"/>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460288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EVELS">
    <p:spTree>
      <p:nvGrpSpPr>
        <p:cNvPr id="1" name=""/>
        <p:cNvGrpSpPr/>
        <p:nvPr/>
      </p:nvGrpSpPr>
      <p:grpSpPr>
        <a:xfrm>
          <a:off x="0" y="0"/>
          <a:ext cx="0" cy="0"/>
          <a:chOff x="0" y="0"/>
          <a:chExt cx="0" cy="0"/>
        </a:xfrm>
      </p:grpSpPr>
      <p:sp>
        <p:nvSpPr>
          <p:cNvPr id="13" name="Segnaposto testo 12"/>
          <p:cNvSpPr>
            <a:spLocks noGrp="1"/>
          </p:cNvSpPr>
          <p:nvPr>
            <p:ph type="body" sz="quarter" idx="21" hasCustomPrompt="1"/>
          </p:nvPr>
        </p:nvSpPr>
        <p:spPr>
          <a:xfrm>
            <a:off x="465999" y="717075"/>
            <a:ext cx="11256100" cy="5788500"/>
          </a:xfrm>
          <a:prstGeom prst="rect">
            <a:avLst/>
          </a:prstGeom>
        </p:spPr>
        <p:txBody>
          <a:bodyPr vert="horz" lIns="0" tIns="0" rIns="0" bIns="0"/>
          <a:lstStyle>
            <a:lvl1pPr marL="284480" indent="-284480">
              <a:spcBef>
                <a:spcPts val="430"/>
              </a:spcBef>
              <a:spcAft>
                <a:spcPts val="300"/>
              </a:spcAft>
              <a:buSzPct val="120000"/>
              <a:buFont typeface="Wingdings" panose="05000000000000000000" pitchFamily="2" charset="2"/>
              <a:buChar char="§"/>
              <a:defRPr sz="1800" u="none">
                <a:solidFill>
                  <a:schemeClr val="tx1"/>
                </a:solidFill>
                <a:uFillTx/>
              </a:defRPr>
            </a:lvl1pPr>
            <a:lvl2pPr>
              <a:spcBef>
                <a:spcPts val="385"/>
              </a:spcBef>
              <a:spcAft>
                <a:spcPts val="300"/>
              </a:spcAft>
              <a:buSzPct val="100000"/>
              <a:buFont typeface="Arial" panose="020B0604020202090204"/>
              <a:buChar char="●"/>
              <a:defRPr sz="1600" u="none" baseline="0">
                <a:solidFill>
                  <a:schemeClr val="tx1"/>
                </a:solidFill>
                <a:uFillTx/>
              </a:defRPr>
            </a:lvl2pPr>
            <a:lvl3pPr marL="1198880" indent="-284480">
              <a:spcBef>
                <a:spcPts val="335"/>
              </a:spcBef>
              <a:spcAft>
                <a:spcPts val="300"/>
              </a:spcAft>
              <a:buSzPct val="70000"/>
              <a:buFont typeface="Lucida Grande" panose="020B0600040502020204"/>
              <a:buChar char="▲"/>
              <a:defRPr sz="1400" u="none">
                <a:solidFill>
                  <a:schemeClr val="tx1"/>
                </a:solidFill>
                <a:uFillTx/>
              </a:defRPr>
            </a:lvl3pPr>
            <a:lvl4pPr marL="1544320" indent="-252095">
              <a:spcBef>
                <a:spcPts val="290"/>
              </a:spcBef>
              <a:spcAft>
                <a:spcPts val="300"/>
              </a:spcAft>
              <a:buSzPct val="110000"/>
              <a:buFont typeface="Arial Bold Italic"/>
              <a:buChar char="□"/>
              <a:defRPr sz="1200" u="none" baseline="0">
                <a:solidFill>
                  <a:schemeClr val="tx1"/>
                </a:solidFill>
                <a:uFillTx/>
              </a:defRPr>
            </a:lvl4pPr>
            <a:lvl5pPr marL="2001520" indent="-252095">
              <a:spcBef>
                <a:spcPts val="600"/>
              </a:spcBef>
              <a:spcAft>
                <a:spcPts val="300"/>
              </a:spcAft>
              <a:buSzPct val="130000"/>
              <a:buFont typeface="Arial" panose="020B0604020202090204"/>
              <a:buChar char="○"/>
              <a:defRPr sz="1200" u="none" baseline="0">
                <a:solidFill>
                  <a:schemeClr val="tx1"/>
                </a:solidFill>
                <a:uFillTx/>
              </a:defRPr>
            </a:lvl5p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itle 1"/>
          <p:cNvSpPr>
            <a:spLocks noGrp="1"/>
          </p:cNvSpPr>
          <p:nvPr>
            <p:ph type="title" hasCustomPrompt="1"/>
          </p:nvPr>
        </p:nvSpPr>
        <p:spPr>
          <a:xfrm>
            <a:off x="469901" y="0"/>
            <a:ext cx="9642288" cy="654518"/>
          </a:xfrm>
          <a:prstGeom prst="rect">
            <a:avLst/>
          </a:prstGeom>
        </p:spPr>
        <p:txBody>
          <a:bodyPr anchor="ctr"/>
          <a:lstStyle>
            <a:lvl1pPr algn="l">
              <a:lnSpc>
                <a:spcPts val="2200"/>
              </a:lnSpc>
              <a:defRPr sz="2200" b="1" u="none">
                <a:solidFill>
                  <a:schemeClr val="accent1"/>
                </a:solidFill>
                <a:uFillTx/>
              </a:defRPr>
            </a:lvl1pPr>
          </a:lstStyle>
          <a:p>
            <a:r>
              <a:rPr lang="en-US" dirty="0"/>
              <a:t>Title</a:t>
            </a:r>
          </a:p>
        </p:txBody>
      </p:sp>
      <p:sp>
        <p:nvSpPr>
          <p:cNvPr id="5" name="Segnaposto numero diapositiva 6"/>
          <p:cNvSpPr txBox="1"/>
          <p:nvPr userDrawn="1"/>
        </p:nvSpPr>
        <p:spPr>
          <a:xfrm>
            <a:off x="11764807" y="6651798"/>
            <a:ext cx="427411" cy="199598"/>
          </a:xfrm>
          <a:prstGeom prst="rect">
            <a:avLst/>
          </a:prstGeom>
        </p:spPr>
        <p:txBody>
          <a:bodyPr vert="horz" lIns="0" tIns="0" rIns="0" bIns="0" rtlCol="0" anchor="ctr" anchorCtr="0"/>
          <a:lstStyle>
            <a:defPPr>
              <a:defRPr lang="it-IT"/>
            </a:defPPr>
            <a:lvl1pPr marL="0" algn="l" defTabSz="457200" rtl="0" eaLnBrk="1" latinLnBrk="0" hangingPunct="1">
              <a:defRPr sz="800" u="none" kern="1200" baseline="0">
                <a:solidFill>
                  <a:schemeClr val="accent2"/>
                </a:solidFill>
                <a:uFillTx/>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648F461-6B1C-CA42-A063-2DCE900AB2CB}" type="slidenum">
              <a:rPr lang="it-IT" sz="800" b="1" smtClean="0">
                <a:solidFill>
                  <a:srgbClr val="898C8A"/>
                </a:solidFill>
              </a:rPr>
              <a:t>‹#›</a:t>
            </a:fld>
            <a:endParaRPr lang="it-IT" sz="800" b="1" dirty="0">
              <a:solidFill>
                <a:srgbClr val="898C8A"/>
              </a:solidFill>
            </a:endParaRPr>
          </a:p>
        </p:txBody>
      </p:sp>
    </p:spTree>
    <p:extLst>
      <p:ext uri="{BB962C8B-B14F-4D97-AF65-F5344CB8AC3E}">
        <p14:creationId xmlns:p14="http://schemas.microsoft.com/office/powerpoint/2010/main" val="700371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32E0C1-3F52-3798-EA0F-00C066978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3FC37EA-7D2E-8AEE-36D6-E8168CF44A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3B8A03C-86AB-4107-FDF2-DCB2662BBCB5}"/>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5" name="Footer Placeholder 4">
            <a:extLst>
              <a:ext uri="{FF2B5EF4-FFF2-40B4-BE49-F238E27FC236}">
                <a16:creationId xmlns="" xmlns:a16="http://schemas.microsoft.com/office/drawing/2014/main" id="{4090E3C4-8720-C703-807C-3441FBF9F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E19880B-6CB2-B872-B91C-06CCF0313359}"/>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3133865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772D74-D240-714C-63CE-57D3F4835E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8321FD31-7EBD-E76B-7EC7-F7C2FA2B5C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E3F3C4F-BC57-A10E-46EC-CB5F416FB5D3}"/>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5" name="Footer Placeholder 4">
            <a:extLst>
              <a:ext uri="{FF2B5EF4-FFF2-40B4-BE49-F238E27FC236}">
                <a16:creationId xmlns="" xmlns:a16="http://schemas.microsoft.com/office/drawing/2014/main" id="{B22D1C4C-3E58-F040-4FB2-7394ABD822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26235D2-479A-0E26-22A8-944CA8DA949A}"/>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242616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08F700-9B2B-B349-28AB-3593F64CAE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1EBC3FE-88DB-F34F-FB0C-D1B2F58AA2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3289BD9-EBFB-C0F9-8F03-E5FA739B30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999ACE86-E76E-5FDC-E21D-7D78C50C48E8}"/>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6" name="Footer Placeholder 5">
            <a:extLst>
              <a:ext uri="{FF2B5EF4-FFF2-40B4-BE49-F238E27FC236}">
                <a16:creationId xmlns="" xmlns:a16="http://schemas.microsoft.com/office/drawing/2014/main" id="{90236E2E-5208-EED5-D788-121FCAFDB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54AC99C-8FB7-FE33-BE69-3F45F4BA70B1}"/>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3941208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C52E8C-A5D3-BF4B-A84A-BEE7F04D82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FD627EA8-6782-3BA9-39D5-58B58340B2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5D0AB40-AF9B-8A51-31A2-E1ADB1E8C0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827EF7B8-569C-4A88-2C69-00546919B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C9B68E5-3D2F-0010-B1B7-815E77D6D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4E549E3C-AFED-6544-7A35-37AB3F8A3638}"/>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8" name="Footer Placeholder 7">
            <a:extLst>
              <a:ext uri="{FF2B5EF4-FFF2-40B4-BE49-F238E27FC236}">
                <a16:creationId xmlns="" xmlns:a16="http://schemas.microsoft.com/office/drawing/2014/main" id="{7A413BD0-9B84-8667-2B3A-E357FD6FA2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93A11013-04A5-F856-06A5-BACC9D530F96}"/>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12105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901F28-DBFE-B471-7D4D-9988806BE3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007F7569-9C80-9684-AB36-9956732744BD}"/>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4" name="Footer Placeholder 3">
            <a:extLst>
              <a:ext uri="{FF2B5EF4-FFF2-40B4-BE49-F238E27FC236}">
                <a16:creationId xmlns="" xmlns:a16="http://schemas.microsoft.com/office/drawing/2014/main" id="{07291B42-1A1F-1D75-76AB-ED0E30859E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92EE5CB3-5B40-AB05-D76D-A43D695139F1}"/>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016383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546D233-9C8D-F37E-38F7-EC4C9C7D2AB4}"/>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3" name="Footer Placeholder 2">
            <a:extLst>
              <a:ext uri="{FF2B5EF4-FFF2-40B4-BE49-F238E27FC236}">
                <a16:creationId xmlns="" xmlns:a16="http://schemas.microsoft.com/office/drawing/2014/main" id="{67CFA14D-4438-9618-FD1F-AAF4866519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F683F2A-5F84-3F97-CF21-0575E6ECE746}"/>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793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7CA927-430D-1500-DCB6-480B7CC3A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7029FAAB-57D2-72B9-7067-90C751EB36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83393C53-3AB9-F677-7BC1-E2450C66A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2776317-BFFB-64C1-6890-6A20480C2F0C}"/>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6" name="Footer Placeholder 5">
            <a:extLst>
              <a:ext uri="{FF2B5EF4-FFF2-40B4-BE49-F238E27FC236}">
                <a16:creationId xmlns="" xmlns:a16="http://schemas.microsoft.com/office/drawing/2014/main" id="{0C7EF923-2E6C-C8E1-2604-F4FF35772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421AE9D-BBC4-9FDF-5F9E-E882FBD9DDD0}"/>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1259533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FE5274-CAB1-ED2B-C60C-0DADB1CD2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3C1DD3E0-DFD2-0EFA-7BA7-0AD17362A6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ED2F5D87-54C8-EBBE-00E6-7684D216A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9BCB2B2-CCD2-5BE6-8802-9EFE12CFD382}"/>
              </a:ext>
            </a:extLst>
          </p:cNvPr>
          <p:cNvSpPr>
            <a:spLocks noGrp="1"/>
          </p:cNvSpPr>
          <p:nvPr>
            <p:ph type="dt" sz="half" idx="10"/>
          </p:nvPr>
        </p:nvSpPr>
        <p:spPr/>
        <p:txBody>
          <a:bodyPr/>
          <a:lstStyle/>
          <a:p>
            <a:fld id="{61A44B34-42FC-4FBB-9A19-16586423CD99}" type="datetimeFigureOut">
              <a:rPr lang="en-US" smtClean="0"/>
              <a:t>8/10/2024</a:t>
            </a:fld>
            <a:endParaRPr lang="en-US"/>
          </a:p>
        </p:txBody>
      </p:sp>
      <p:sp>
        <p:nvSpPr>
          <p:cNvPr id="6" name="Footer Placeholder 5">
            <a:extLst>
              <a:ext uri="{FF2B5EF4-FFF2-40B4-BE49-F238E27FC236}">
                <a16:creationId xmlns="" xmlns:a16="http://schemas.microsoft.com/office/drawing/2014/main" id="{4A121574-DA92-977A-82A0-9FF76605C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448E2BB-2B60-EA17-E76A-523E42BB4F92}"/>
              </a:ext>
            </a:extLst>
          </p:cNvPr>
          <p:cNvSpPr>
            <a:spLocks noGrp="1"/>
          </p:cNvSpPr>
          <p:nvPr>
            <p:ph type="sldNum" sz="quarter" idx="12"/>
          </p:nvPr>
        </p:nvSpPr>
        <p:spPr/>
        <p:txBody>
          <a:bodyPr/>
          <a:lstStyle/>
          <a:p>
            <a:fld id="{3C9385FE-EB21-4837-94A3-26524D5271E7}" type="slidenum">
              <a:rPr lang="en-US" smtClean="0"/>
              <a:t>‹#›</a:t>
            </a:fld>
            <a:endParaRPr lang="en-US"/>
          </a:p>
        </p:txBody>
      </p:sp>
    </p:spTree>
    <p:extLst>
      <p:ext uri="{BB962C8B-B14F-4D97-AF65-F5344CB8AC3E}">
        <p14:creationId xmlns:p14="http://schemas.microsoft.com/office/powerpoint/2010/main" val="61745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B0835E2-4BD6-80AA-8C92-432FFE0DB0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A9A854AC-AF2D-EAD8-4EDD-389EC0CFBE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A19FB22-4362-B387-D5F4-4830BB275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A44B34-42FC-4FBB-9A19-16586423CD99}" type="datetimeFigureOut">
              <a:rPr lang="en-US" smtClean="0"/>
              <a:t>8/10/2024</a:t>
            </a:fld>
            <a:endParaRPr lang="en-US"/>
          </a:p>
        </p:txBody>
      </p:sp>
      <p:sp>
        <p:nvSpPr>
          <p:cNvPr id="5" name="Footer Placeholder 4">
            <a:extLst>
              <a:ext uri="{FF2B5EF4-FFF2-40B4-BE49-F238E27FC236}">
                <a16:creationId xmlns="" xmlns:a16="http://schemas.microsoft.com/office/drawing/2014/main" id="{6E00D2F1-165C-3CE6-3837-1AB339B10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E36B7A8-6C6B-D1B0-C311-31BD6252A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9385FE-EB21-4837-94A3-26524D5271E7}" type="slidenum">
              <a:rPr lang="en-US" smtClean="0"/>
              <a:t>‹#›</a:t>
            </a:fld>
            <a:endParaRPr lang="en-US"/>
          </a:p>
        </p:txBody>
      </p:sp>
    </p:spTree>
    <p:extLst>
      <p:ext uri="{BB962C8B-B14F-4D97-AF65-F5344CB8AC3E}">
        <p14:creationId xmlns:p14="http://schemas.microsoft.com/office/powerpoint/2010/main" val="418451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a:extLst>
              <a:ext uri="{FF2B5EF4-FFF2-40B4-BE49-F238E27FC236}">
                <a16:creationId xmlns="" xmlns:a16="http://schemas.microsoft.com/office/drawing/2014/main" id="{6D95ADFA-A74C-4BDC-BFB4-955CF01C5A05}"/>
              </a:ext>
            </a:extLst>
          </p:cNvPr>
          <p:cNvSpPr txBox="1"/>
          <p:nvPr/>
        </p:nvSpPr>
        <p:spPr>
          <a:xfrm>
            <a:off x="1514400" y="1190599"/>
            <a:ext cx="7758953" cy="557280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Problem Statement </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Abstract/Introduction</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Objective</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Existing System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Disadvantages of Existing System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Literature Review</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Proposed System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Advantages of Proposed System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Block/Architecture Diagram</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Modules Description </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Hardware Requirements</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Software Requirements</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Application</a:t>
            </a:r>
          </a:p>
          <a:p>
            <a:pPr marL="793750" indent="-365125"/>
            <a:r>
              <a:rPr lang="en-US" sz="2400" dirty="0">
                <a:solidFill>
                  <a:schemeClr val="tx1">
                    <a:lumMod val="95000"/>
                    <a:lumOff val="5000"/>
                  </a:schemeClr>
                </a:solidFill>
                <a:latin typeface="Calibri" panose="020F0502020204030204" pitchFamily="34" charset="0"/>
                <a:cs typeface="Times New Roman" panose="02020603050405020304" charset="0"/>
              </a:rPr>
              <a:t>References</a:t>
            </a:r>
          </a:p>
          <a:p>
            <a:pPr marL="0" indent="0">
              <a:buFont typeface="Arial" panose="02080604020202020204" pitchFamily="34" charset="0"/>
              <a:buNone/>
            </a:pPr>
            <a:endParaRPr lang="en-US" sz="2400" dirty="0">
              <a:solidFill>
                <a:schemeClr val="tx1">
                  <a:lumMod val="95000"/>
                  <a:lumOff val="5000"/>
                </a:schemeClr>
              </a:solidFill>
              <a:latin typeface="Calibri" panose="020F0502020204030204" pitchFamily="34" charset="0"/>
              <a:cs typeface="Times New Roman" panose="02020603050405020304" charset="0"/>
            </a:endParaRPr>
          </a:p>
        </p:txBody>
      </p:sp>
      <p:sp>
        <p:nvSpPr>
          <p:cNvPr id="5" name="Title 5">
            <a:extLst>
              <a:ext uri="{FF2B5EF4-FFF2-40B4-BE49-F238E27FC236}">
                <a16:creationId xmlns="" xmlns:a16="http://schemas.microsoft.com/office/drawing/2014/main" id="{13B7E97D-2863-48CC-80BE-8406775EC5F3}"/>
              </a:ext>
            </a:extLst>
          </p:cNvPr>
          <p:cNvSpPr txBox="1"/>
          <p:nvPr/>
        </p:nvSpPr>
        <p:spPr>
          <a:xfrm>
            <a:off x="1514400" y="540659"/>
            <a:ext cx="7756263" cy="1054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accent1"/>
                </a:solidFill>
                <a:latin typeface="Calibri" panose="020F0502020204030204" pitchFamily="34" charset="0"/>
                <a:cs typeface="Times New Roman" panose="02020603050405020304" charset="0"/>
              </a:rPr>
              <a:t>CONTENTS</a:t>
            </a:r>
          </a:p>
        </p:txBody>
      </p:sp>
    </p:spTree>
    <p:extLst>
      <p:ext uri="{BB962C8B-B14F-4D97-AF65-F5344CB8AC3E}">
        <p14:creationId xmlns:p14="http://schemas.microsoft.com/office/powerpoint/2010/main" val="55206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 AUGMENTATION</a:t>
            </a:r>
          </a:p>
        </p:txBody>
      </p:sp>
      <p:sp>
        <p:nvSpPr>
          <p:cNvPr id="3" name="Text Placeholder 1"/>
          <p:cNvSpPr>
            <a:spLocks noGrp="1"/>
          </p:cNvSpPr>
          <p:nvPr/>
        </p:nvSpPr>
        <p:spPr>
          <a:xfrm>
            <a:off x="465999" y="880922"/>
            <a:ext cx="11256100" cy="5220575"/>
          </a:xfrm>
          <a:prstGeom prst="rect">
            <a:avLst/>
          </a:prstGeom>
        </p:spPr>
        <p:txBody>
          <a:bodyPr vert="horz" lIns="0" tIns="0" rIns="0" bIns="0" rtlCol="0">
            <a:noAutofit/>
          </a:bodyPr>
          <a:lstStyle>
            <a:lvl1pPr marL="284480" indent="-284480" algn="l" defTabSz="914400" rtl="0" eaLnBrk="1" latinLnBrk="0" hangingPunct="1">
              <a:lnSpc>
                <a:spcPct val="90000"/>
              </a:lnSpc>
              <a:spcBef>
                <a:spcPts val="430"/>
              </a:spcBef>
              <a:spcAft>
                <a:spcPts val="300"/>
              </a:spcAft>
              <a:buSzPct val="120000"/>
              <a:buFont typeface="Wingdings" panose="05000000000000000000" pitchFamily="2" charset="2"/>
              <a:buChar char="§"/>
              <a:defRPr sz="1800" u="none" kern="1200">
                <a:solidFill>
                  <a:schemeClr val="tx1"/>
                </a:solidFill>
                <a:uFillTx/>
                <a:latin typeface="+mn-lt"/>
                <a:ea typeface="+mn-ea"/>
                <a:cs typeface="+mn-cs"/>
              </a:defRPr>
            </a:lvl1pPr>
            <a:lvl2pPr marL="685800" indent="-228600" algn="l" defTabSz="914400" rtl="0" eaLnBrk="1" latinLnBrk="0" hangingPunct="1">
              <a:lnSpc>
                <a:spcPct val="90000"/>
              </a:lnSpc>
              <a:spcBef>
                <a:spcPts val="385"/>
              </a:spcBef>
              <a:spcAft>
                <a:spcPts val="300"/>
              </a:spcAft>
              <a:buSzPct val="100000"/>
              <a:buFont typeface="Arial" panose="020B0604020202020204"/>
              <a:buChar char="●"/>
              <a:defRPr sz="1600" u="none" kern="1200" baseline="0">
                <a:solidFill>
                  <a:schemeClr val="tx1"/>
                </a:solidFill>
                <a:uFillTx/>
                <a:latin typeface="+mn-lt"/>
                <a:ea typeface="+mn-ea"/>
                <a:cs typeface="+mn-cs"/>
              </a:defRPr>
            </a:lvl2pPr>
            <a:lvl3pPr marL="1198880" indent="-284480" algn="l" defTabSz="914400" rtl="0" eaLnBrk="1" latinLnBrk="0" hangingPunct="1">
              <a:lnSpc>
                <a:spcPct val="90000"/>
              </a:lnSpc>
              <a:spcBef>
                <a:spcPts val="335"/>
              </a:spcBef>
              <a:spcAft>
                <a:spcPts val="300"/>
              </a:spcAft>
              <a:buSzPct val="70000"/>
              <a:buFont typeface="Lucida Grande"/>
              <a:buChar char="▲"/>
              <a:defRPr sz="1400" u="none" kern="1200">
                <a:solidFill>
                  <a:schemeClr val="tx1"/>
                </a:solidFill>
                <a:uFillTx/>
                <a:latin typeface="+mn-lt"/>
                <a:ea typeface="+mn-ea"/>
                <a:cs typeface="+mn-cs"/>
              </a:defRPr>
            </a:lvl3pPr>
            <a:lvl4pPr marL="1544320" indent="-252095" algn="l" defTabSz="914400" rtl="0" eaLnBrk="1" latinLnBrk="0" hangingPunct="1">
              <a:lnSpc>
                <a:spcPct val="90000"/>
              </a:lnSpc>
              <a:spcBef>
                <a:spcPts val="290"/>
              </a:spcBef>
              <a:spcAft>
                <a:spcPts val="300"/>
              </a:spcAft>
              <a:buSzPct val="110000"/>
              <a:buFont typeface="Arial Bold Italic"/>
              <a:buChar char="□"/>
              <a:defRPr sz="1200" u="none" kern="1200" baseline="0">
                <a:solidFill>
                  <a:schemeClr val="tx1"/>
                </a:solidFill>
                <a:uFillTx/>
                <a:latin typeface="+mn-lt"/>
                <a:ea typeface="+mn-ea"/>
                <a:cs typeface="+mn-cs"/>
              </a:defRPr>
            </a:lvl4pPr>
            <a:lvl5pPr marL="2001520" indent="-252095" algn="l" defTabSz="914400" rtl="0" eaLnBrk="1" latinLnBrk="0" hangingPunct="1">
              <a:lnSpc>
                <a:spcPct val="90000"/>
              </a:lnSpc>
              <a:spcBef>
                <a:spcPts val="600"/>
              </a:spcBef>
              <a:spcAft>
                <a:spcPts val="300"/>
              </a:spcAft>
              <a:buSzPct val="130000"/>
              <a:buFont typeface="Arial" panose="020B0604020202020204"/>
              <a:buChar char="○"/>
              <a:defRPr sz="1200" u="none" kern="120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lnSpc>
                <a:spcPct val="150000"/>
              </a:lnSpc>
              <a:buFont typeface="Arial" panose="020B0604020202020204" pitchFamily="34" charset="0"/>
              <a:buChar char="•"/>
            </a:pPr>
            <a:r>
              <a:rPr lang="en-IN" sz="2400" dirty="0"/>
              <a:t>The performance of deep learning neural networks often improves with the amount of data available.</a:t>
            </a:r>
          </a:p>
          <a:p>
            <a:pPr algn="just" fontAlgn="base">
              <a:lnSpc>
                <a:spcPct val="150000"/>
              </a:lnSpc>
              <a:buFont typeface="Arial" panose="020B0604020202020204" pitchFamily="34" charset="0"/>
              <a:buChar char="•"/>
            </a:pPr>
            <a:r>
              <a:rPr lang="en-IN" sz="2400" dirty="0"/>
              <a:t>Data augmentation is a technique to artificially create new training data from existing training data. This is done by applying domain-specific techniques to examples from the training data that create new and different training examples.</a:t>
            </a:r>
          </a:p>
          <a:p>
            <a:pPr algn="just" fontAlgn="base">
              <a:lnSpc>
                <a:spcPct val="150000"/>
              </a:lnSpc>
              <a:buFont typeface="Arial" panose="020B0604020202020204" pitchFamily="34" charset="0"/>
              <a:buChar char="•"/>
            </a:pPr>
            <a:r>
              <a:rPr lang="en-IN" sz="2400" dirty="0"/>
              <a:t>Image data augmentation is perhaps the most well-known type of data augmentation and involves creating transformed versions of images in the training dataset that belong to the same class as the original image.</a:t>
            </a:r>
          </a:p>
        </p:txBody>
      </p:sp>
    </p:spTree>
    <p:extLst>
      <p:ext uri="{BB962C8B-B14F-4D97-AF65-F5344CB8AC3E}">
        <p14:creationId xmlns:p14="http://schemas.microsoft.com/office/powerpoint/2010/main" val="161183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 AUGMENTATION DFD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481" y="1849820"/>
            <a:ext cx="8882798" cy="2581439"/>
          </a:xfrm>
          <a:prstGeom prst="rect">
            <a:avLst/>
          </a:prstGeom>
        </p:spPr>
      </p:pic>
    </p:spTree>
    <p:extLst>
      <p:ext uri="{BB962C8B-B14F-4D97-AF65-F5344CB8AC3E}">
        <p14:creationId xmlns:p14="http://schemas.microsoft.com/office/powerpoint/2010/main" val="343947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PREPROCESSING</a:t>
            </a:r>
          </a:p>
        </p:txBody>
      </p:sp>
      <p:sp>
        <p:nvSpPr>
          <p:cNvPr id="4" name="TextBox 3"/>
          <p:cNvSpPr txBox="1"/>
          <p:nvPr/>
        </p:nvSpPr>
        <p:spPr>
          <a:xfrm>
            <a:off x="588579" y="935421"/>
            <a:ext cx="10878207" cy="369332"/>
          </a:xfrm>
          <a:prstGeom prst="rect">
            <a:avLst/>
          </a:prstGeom>
          <a:noFill/>
        </p:spPr>
        <p:txBody>
          <a:bodyPr wrap="square" rtlCol="0">
            <a:spAutoFit/>
          </a:bodyPr>
          <a:lstStyle/>
          <a:p>
            <a:endParaRPr lang="en-IN" dirty="0"/>
          </a:p>
        </p:txBody>
      </p:sp>
      <p:sp>
        <p:nvSpPr>
          <p:cNvPr id="5" name="TextBox 4"/>
          <p:cNvSpPr txBox="1"/>
          <p:nvPr/>
        </p:nvSpPr>
        <p:spPr>
          <a:xfrm>
            <a:off x="466000" y="860996"/>
            <a:ext cx="11248922" cy="620347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real-world data generally contains noises, missing values, and maybe in an unusable format which cannot be directly used for deep learning models.</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Data preprocessing is required tasks for cleaning the data and making it suitable for a deep learning model which also increases the accuracy and efficiency of a deep learning model.</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 this project, Image Resizing technique is used for dataset preprocessing.</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 deep learning, image resizing refers to the process of changing the size of an image while preserving its aspect ratio. </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Image resizing is a common pre-processing step in deep learning tasks that involve image data, such as object detection, image classification, and segmentation.</a:t>
            </a:r>
          </a:p>
          <a:p>
            <a:pPr marL="342900" indent="-342900" algn="just">
              <a:lnSpc>
                <a:spcPct val="150000"/>
              </a:lnSpc>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9423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PREPROCESSING DFD</a:t>
            </a:r>
          </a:p>
        </p:txBody>
      </p:sp>
      <p:pic>
        <p:nvPicPr>
          <p:cNvPr id="2" name="Picture 1">
            <a:extLst>
              <a:ext uri="{FF2B5EF4-FFF2-40B4-BE49-F238E27FC236}">
                <a16:creationId xmlns="" xmlns:a16="http://schemas.microsoft.com/office/drawing/2014/main" id="{4F4F0D69-5CD1-759F-55FC-D18D1D4BF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3962" y="938212"/>
            <a:ext cx="2124075" cy="4981575"/>
          </a:xfrm>
          <a:prstGeom prst="rect">
            <a:avLst/>
          </a:prstGeom>
        </p:spPr>
      </p:pic>
    </p:spTree>
    <p:extLst>
      <p:ext uri="{BB962C8B-B14F-4D97-AF65-F5344CB8AC3E}">
        <p14:creationId xmlns:p14="http://schemas.microsoft.com/office/powerpoint/2010/main" val="3019235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FEATURE EXTRACTION</a:t>
            </a:r>
          </a:p>
        </p:txBody>
      </p:sp>
      <p:sp>
        <p:nvSpPr>
          <p:cNvPr id="3" name="TextBox 2"/>
          <p:cNvSpPr txBox="1"/>
          <p:nvPr/>
        </p:nvSpPr>
        <p:spPr>
          <a:xfrm>
            <a:off x="344557" y="728950"/>
            <a:ext cx="11381444" cy="612905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Feature extraction methods such as InceptionV3, </a:t>
            </a:r>
            <a:r>
              <a:rPr lang="en-US" sz="2400" dirty="0" err="1">
                <a:latin typeface="Calibri" panose="020F0502020204030204" pitchFamily="34" charset="0"/>
                <a:cs typeface="Calibri" panose="020F0502020204030204" pitchFamily="34" charset="0"/>
              </a:rPr>
              <a:t>Xception</a:t>
            </a:r>
            <a:r>
              <a:rPr lang="en-US" sz="2400" dirty="0">
                <a:latin typeface="Calibri" panose="020F0502020204030204" pitchFamily="34" charset="0"/>
                <a:cs typeface="Calibri" panose="020F0502020204030204" pitchFamily="34" charset="0"/>
              </a:rPr>
              <a:t>, InceptionResNetV2 and </a:t>
            </a:r>
            <a:r>
              <a:rPr lang="en-US" sz="2400" dirty="0" err="1">
                <a:latin typeface="Calibri" panose="020F0502020204030204" pitchFamily="34" charset="0"/>
                <a:cs typeface="Calibri" panose="020F0502020204030204" pitchFamily="34" charset="0"/>
              </a:rPr>
              <a:t>NASNetLarge</a:t>
            </a:r>
            <a:r>
              <a:rPr lang="en-US" sz="2400" dirty="0">
                <a:latin typeface="Calibri" panose="020F0502020204030204" pitchFamily="34" charset="0"/>
                <a:cs typeface="Calibri" panose="020F0502020204030204" pitchFamily="34" charset="0"/>
              </a:rPr>
              <a:t> under transfer learning are used to extract the features. </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Transfer learning (TL) is a technique in machine learning (ML) in which knowledge learned from a task is re-used in order to boost performance on a related task. </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For example, for image classification, knowledge gained while learning to recognize cars could be applied when trying to recognize trucks.</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 transfer learning, a machine exploits the knowledge gained from a previous task to improve generalization about another.</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Transfer learning has applications in numerous deep learning projects, such as computer vision tasks like object detection or natural language processing tasks like sentiment analysis.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0439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FEATURE EXTRACTION DFD</a:t>
            </a:r>
          </a:p>
        </p:txBody>
      </p:sp>
      <p:pic>
        <p:nvPicPr>
          <p:cNvPr id="5" name="Picture 4">
            <a:extLst>
              <a:ext uri="{FF2B5EF4-FFF2-40B4-BE49-F238E27FC236}">
                <a16:creationId xmlns="" xmlns:a16="http://schemas.microsoft.com/office/drawing/2014/main" id="{39CDCAD6-CF22-E122-19AF-CF578653A2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826" y="1118152"/>
            <a:ext cx="8216348" cy="4621696"/>
          </a:xfrm>
          <a:prstGeom prst="rect">
            <a:avLst/>
          </a:prstGeom>
        </p:spPr>
      </p:pic>
    </p:spTree>
    <p:extLst>
      <p:ext uri="{BB962C8B-B14F-4D97-AF65-F5344CB8AC3E}">
        <p14:creationId xmlns:p14="http://schemas.microsoft.com/office/powerpoint/2010/main" val="3803749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8" y="418511"/>
            <a:ext cx="11328437" cy="89305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TRAINING USING MACHINE LEARNING AND DEEP LEARNING ALGORITHMS</a:t>
            </a:r>
          </a:p>
        </p:txBody>
      </p:sp>
      <p:sp>
        <p:nvSpPr>
          <p:cNvPr id="3" name="TextBox 2"/>
          <p:cNvSpPr txBox="1"/>
          <p:nvPr/>
        </p:nvSpPr>
        <p:spPr>
          <a:xfrm>
            <a:off x="465998" y="1731932"/>
            <a:ext cx="10552386" cy="175432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After feature extraction, it will be trained using machine learning algorithm such as Random Forest Classifier and deep learning algorithm such as yolov7 model to effectively determine the lung disease. </a:t>
            </a:r>
          </a:p>
        </p:txBody>
      </p:sp>
    </p:spTree>
    <p:extLst>
      <p:ext uri="{BB962C8B-B14F-4D97-AF65-F5344CB8AC3E}">
        <p14:creationId xmlns:p14="http://schemas.microsoft.com/office/powerpoint/2010/main" val="86832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RANDOM FOREST CLASSIFIER</a:t>
            </a:r>
          </a:p>
        </p:txBody>
      </p:sp>
      <p:sp>
        <p:nvSpPr>
          <p:cNvPr id="3" name="TextBox 2"/>
          <p:cNvSpPr txBox="1"/>
          <p:nvPr/>
        </p:nvSpPr>
        <p:spPr>
          <a:xfrm>
            <a:off x="344557" y="728950"/>
            <a:ext cx="11381444" cy="557505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Random forest is a commonly-used machine learning algorithm trademarked by Leo </a:t>
            </a:r>
            <a:r>
              <a:rPr lang="en-US" sz="2400" dirty="0" err="1">
                <a:latin typeface="Calibri" panose="020F0502020204030204" pitchFamily="34" charset="0"/>
                <a:cs typeface="Calibri" panose="020F0502020204030204" pitchFamily="34" charset="0"/>
              </a:rPr>
              <a:t>Breiman</a:t>
            </a:r>
            <a:r>
              <a:rPr lang="en-US" sz="2400" dirty="0">
                <a:latin typeface="Calibri" panose="020F0502020204030204" pitchFamily="34" charset="0"/>
                <a:cs typeface="Calibri" panose="020F0502020204030204" pitchFamily="34" charset="0"/>
              </a:rPr>
              <a:t> and Adele Cutler, which combines the output of multiple decision trees to reach a single result. </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Its ease of use and flexibility have fueled its adoption, as it handles both classification and regression problems.</a:t>
            </a:r>
          </a:p>
          <a:p>
            <a:pPr marL="342900" indent="-342900" algn="just">
              <a:lnSpc>
                <a:spcPct val="150000"/>
              </a:lnSpc>
              <a:buFont typeface="Arial" panose="020B0604020202020204" pitchFamily="34" charset="0"/>
              <a:buChar char="•"/>
            </a:pPr>
            <a:r>
              <a:rPr lang="en-US" sz="2400" dirty="0"/>
              <a:t>Random forest algorithms have three main hyperparameters, which need to be set before training. </a:t>
            </a:r>
          </a:p>
          <a:p>
            <a:pPr marL="342900" indent="-342900" algn="just">
              <a:lnSpc>
                <a:spcPct val="150000"/>
              </a:lnSpc>
              <a:buFont typeface="Arial" panose="020B0604020202020204" pitchFamily="34" charset="0"/>
              <a:buChar char="•"/>
            </a:pPr>
            <a:r>
              <a:rPr lang="en-US" sz="2400" dirty="0"/>
              <a:t>Classification in random forests employs an ensemble methodology to attain the outcome. The training data is fed to train various decision trees. This dataset consists of observations and features that will be selected randomly during the splitting of nodes.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32603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RANDOM FOREST CLASSIFIER</a:t>
            </a:r>
          </a:p>
        </p:txBody>
      </p:sp>
      <p:pic>
        <p:nvPicPr>
          <p:cNvPr id="4" name="Picture 3">
            <a:extLst>
              <a:ext uri="{FF2B5EF4-FFF2-40B4-BE49-F238E27FC236}">
                <a16:creationId xmlns="" xmlns:a16="http://schemas.microsoft.com/office/drawing/2014/main" id="{65A7803A-0EDA-F083-821C-66B92D4A8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778" y="1149625"/>
            <a:ext cx="8104443" cy="4558749"/>
          </a:xfrm>
          <a:prstGeom prst="rect">
            <a:avLst/>
          </a:prstGeom>
        </p:spPr>
      </p:pic>
    </p:spTree>
    <p:extLst>
      <p:ext uri="{BB962C8B-B14F-4D97-AF65-F5344CB8AC3E}">
        <p14:creationId xmlns:p14="http://schemas.microsoft.com/office/powerpoint/2010/main" val="585555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YOLOV7-TINY</a:t>
            </a:r>
          </a:p>
        </p:txBody>
      </p:sp>
      <p:sp>
        <p:nvSpPr>
          <p:cNvPr id="3" name="TextBox 2"/>
          <p:cNvSpPr txBox="1"/>
          <p:nvPr/>
        </p:nvSpPr>
        <p:spPr>
          <a:xfrm>
            <a:off x="672662" y="1019503"/>
            <a:ext cx="10899228" cy="341632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YOLOv7 algorithm is making big waves in the computer vision and machine learning communities.</a:t>
            </a:r>
          </a:p>
          <a:p>
            <a:pPr marL="342900" indent="-342900" algn="just">
              <a:lnSpc>
                <a:spcPct val="150000"/>
              </a:lnSpc>
              <a:buFont typeface="Arial" panose="020B0604020202020204" pitchFamily="34" charset="0"/>
              <a:buChar char="•"/>
            </a:pPr>
            <a:r>
              <a:rPr lang="en-US" sz="2400" dirty="0">
                <a:effectLst/>
              </a:rPr>
              <a:t>YOLOv7 is a basic model optimized for edge GPU. </a:t>
            </a:r>
          </a:p>
          <a:p>
            <a:pPr marL="342900" indent="-342900" algn="just">
              <a:lnSpc>
                <a:spcPct val="150000"/>
              </a:lnSpc>
              <a:buFont typeface="Arial" panose="020B0604020202020204" pitchFamily="34" charset="0"/>
              <a:buChar char="•"/>
            </a:pPr>
            <a:r>
              <a:rPr lang="en-US" sz="2400" dirty="0">
                <a:effectLst/>
              </a:rPr>
              <a:t>This model is important for distributed real-world computer vision applications. </a:t>
            </a:r>
          </a:p>
          <a:p>
            <a:pPr marL="342900" indent="-342900" algn="just">
              <a:lnSpc>
                <a:spcPct val="150000"/>
              </a:lnSpc>
              <a:buFont typeface="Arial" panose="020B0604020202020204" pitchFamily="34" charset="0"/>
              <a:buChar char="•"/>
            </a:pPr>
            <a:r>
              <a:rPr lang="en-US" sz="2400" dirty="0">
                <a:effectLst/>
              </a:rPr>
              <a:t>Compared to the other versions, the edge-optimized YOLOv7 uses leaky </a:t>
            </a:r>
            <a:r>
              <a:rPr lang="en-US" sz="2400" dirty="0" err="1">
                <a:effectLst/>
              </a:rPr>
              <a:t>ReLU</a:t>
            </a:r>
            <a:r>
              <a:rPr lang="en-US" sz="2400" dirty="0">
                <a:effectLst/>
              </a:rPr>
              <a:t> as the activation function, while other models use </a:t>
            </a:r>
            <a:r>
              <a:rPr lang="en-US" sz="2400" dirty="0" err="1">
                <a:effectLst/>
              </a:rPr>
              <a:t>SiLU</a:t>
            </a:r>
            <a:r>
              <a:rPr lang="en-US" sz="2400" dirty="0">
                <a:effectLst/>
              </a:rPr>
              <a:t> as the activation function.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79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1B926538-BB6F-4813-B16B-9CED1F0A5026}"/>
              </a:ext>
            </a:extLst>
          </p:cNvPr>
          <p:cNvSpPr txBox="1">
            <a:spLocks/>
          </p:cNvSpPr>
          <p:nvPr/>
        </p:nvSpPr>
        <p:spPr>
          <a:xfrm>
            <a:off x="469901" y="860996"/>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t>In the existing system, they developed an explainable deep learning system called </a:t>
            </a:r>
            <a:r>
              <a:rPr lang="en-US" sz="2400" dirty="0" err="1"/>
              <a:t>VinDr</a:t>
            </a:r>
            <a:r>
              <a:rPr lang="en-US" sz="2400" dirty="0"/>
              <a:t>-CXR that can classify a CXR scan into multiple thoracic diseases and, at the same time, localize most types of critical findings on the image. </a:t>
            </a:r>
          </a:p>
          <a:p>
            <a:pPr algn="just">
              <a:lnSpc>
                <a:spcPct val="150000"/>
              </a:lnSpc>
            </a:pPr>
            <a:r>
              <a:rPr lang="en-US" sz="2400" dirty="0" err="1"/>
              <a:t>VinDr</a:t>
            </a:r>
            <a:r>
              <a:rPr lang="en-US" sz="2400" dirty="0"/>
              <a:t>-CXR was trained on 51,485 CXR scans with radiologist-provided bounding box annotations.</a:t>
            </a:r>
          </a:p>
          <a:p>
            <a:pPr algn="just">
              <a:lnSpc>
                <a:spcPct val="150000"/>
              </a:lnSpc>
            </a:pPr>
            <a:r>
              <a:rPr lang="en-US" sz="2400" dirty="0"/>
              <a:t>A prospective study was also conducted to measure the clinical impact of the </a:t>
            </a:r>
            <a:r>
              <a:rPr lang="en-US" sz="2400" dirty="0" err="1"/>
              <a:t>VinDr</a:t>
            </a:r>
            <a:r>
              <a:rPr lang="en-US" sz="2400" dirty="0"/>
              <a:t>-CXR in assisting six experienced radiologists.</a:t>
            </a:r>
          </a:p>
        </p:txBody>
      </p:sp>
      <p:sp>
        <p:nvSpPr>
          <p:cNvPr id="3" name="Title 2">
            <a:extLst>
              <a:ext uri="{FF2B5EF4-FFF2-40B4-BE49-F238E27FC236}">
                <a16:creationId xmlns="" xmlns:a16="http://schemas.microsoft.com/office/drawing/2014/main" id="{9FDC56E4-DA76-425C-8586-1A0C16049379}"/>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EXISTING SYSTEM</a:t>
            </a:r>
          </a:p>
        </p:txBody>
      </p:sp>
    </p:spTree>
    <p:extLst>
      <p:ext uri="{BB962C8B-B14F-4D97-AF65-F5344CB8AC3E}">
        <p14:creationId xmlns:p14="http://schemas.microsoft.com/office/powerpoint/2010/main" val="50129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YOLOV7</a:t>
            </a:r>
          </a:p>
        </p:txBody>
      </p:sp>
      <p:pic>
        <p:nvPicPr>
          <p:cNvPr id="5" name="Picture 4">
            <a:extLst>
              <a:ext uri="{FF2B5EF4-FFF2-40B4-BE49-F238E27FC236}">
                <a16:creationId xmlns="" xmlns:a16="http://schemas.microsoft.com/office/drawing/2014/main" id="{C5669EC9-F90B-CD82-4FF1-3A80DB9ADF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3153" y="1304976"/>
            <a:ext cx="5085693" cy="4248048"/>
          </a:xfrm>
          <a:prstGeom prst="rect">
            <a:avLst/>
          </a:prstGeom>
        </p:spPr>
      </p:pic>
    </p:spTree>
    <p:extLst>
      <p:ext uri="{BB962C8B-B14F-4D97-AF65-F5344CB8AC3E}">
        <p14:creationId xmlns:p14="http://schemas.microsoft.com/office/powerpoint/2010/main" val="920484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702365" y="318052"/>
            <a:ext cx="7886700" cy="781878"/>
          </a:xfrm>
          <a:prstGeom prst="rect">
            <a:avLst/>
          </a:prstGeom>
          <a:noFill/>
          <a:ln>
            <a:noFill/>
          </a:ln>
        </p:spPr>
        <p:txBody>
          <a:bodyPr spcFirstLastPara="1" vert="horz" wrap="square" lIns="91425" tIns="45700" rIns="91425" bIns="45700" rtlCol="0" anchor="ctr" anchorCtr="0">
            <a:normAutofit/>
          </a:bodyPr>
          <a:lstStyle/>
          <a:p>
            <a:pPr>
              <a:spcBef>
                <a:spcPts val="0"/>
              </a:spcBef>
              <a:buClr>
                <a:schemeClr val="accent1"/>
              </a:buClr>
              <a:buSzPts val="3200"/>
            </a:pPr>
            <a:r>
              <a:rPr lang="en-US" altLang="en-US" sz="3200" dirty="0">
                <a:solidFill>
                  <a:schemeClr val="accent1"/>
                </a:solidFill>
                <a:latin typeface="Calibri"/>
                <a:ea typeface="Calibri"/>
                <a:cs typeface="Calibri"/>
                <a:sym typeface="Calibri"/>
              </a:rPr>
              <a:t>VALIDATION AND EVALUATION</a:t>
            </a:r>
            <a:endParaRPr lang="en-US" sz="3200" dirty="0">
              <a:solidFill>
                <a:schemeClr val="accent1"/>
              </a:solidFill>
              <a:latin typeface="Calibri"/>
              <a:ea typeface="Calibri"/>
              <a:cs typeface="Calibri"/>
              <a:sym typeface="Calibri"/>
            </a:endParaRPr>
          </a:p>
        </p:txBody>
      </p:sp>
      <p:sp>
        <p:nvSpPr>
          <p:cNvPr id="223" name="Google Shape;223;p18"/>
          <p:cNvSpPr txBox="1">
            <a:spLocks noGrp="1"/>
          </p:cNvSpPr>
          <p:nvPr>
            <p:ph type="body" idx="1"/>
          </p:nvPr>
        </p:nvSpPr>
        <p:spPr>
          <a:xfrm>
            <a:off x="702365" y="1099930"/>
            <a:ext cx="10344149" cy="5168348"/>
          </a:xfrm>
          <a:prstGeom prst="rect">
            <a:avLst/>
          </a:prstGeom>
          <a:noFill/>
          <a:ln>
            <a:noFill/>
          </a:ln>
        </p:spPr>
        <p:txBody>
          <a:bodyPr spcFirstLastPara="1" vert="horz" wrap="square" lIns="91425" tIns="45700" rIns="91425" bIns="45700" rtlCol="0" anchor="t" anchorCtr="0">
            <a:noAutofit/>
          </a:bodyPr>
          <a:lstStyle/>
          <a:p>
            <a:pPr algn="just">
              <a:lnSpc>
                <a:spcPct val="150000"/>
              </a:lnSpc>
              <a:spcBef>
                <a:spcPts val="0"/>
              </a:spcBef>
              <a:buClr>
                <a:schemeClr val="dk1"/>
              </a:buClr>
              <a:buSzPts val="2200"/>
            </a:pPr>
            <a:r>
              <a:rPr lang="en-US" sz="2200" dirty="0"/>
              <a:t>After training with machine learning and deep learning algorithms, it will validate and evaluate the datasets.</a:t>
            </a:r>
          </a:p>
          <a:p>
            <a:pPr algn="just">
              <a:lnSpc>
                <a:spcPct val="150000"/>
              </a:lnSpc>
              <a:spcBef>
                <a:spcPts val="0"/>
              </a:spcBef>
              <a:buClr>
                <a:schemeClr val="dk1"/>
              </a:buClr>
              <a:buSzPts val="2200"/>
            </a:pPr>
            <a:r>
              <a:rPr lang="en-US" sz="2200" dirty="0"/>
              <a:t>Validation in machine learning or deep learning is like a authorization or authentication of the prediction done by a trained model. </a:t>
            </a:r>
          </a:p>
          <a:p>
            <a:pPr algn="just">
              <a:lnSpc>
                <a:spcPct val="150000"/>
              </a:lnSpc>
              <a:spcBef>
                <a:spcPts val="0"/>
              </a:spcBef>
              <a:buClr>
                <a:schemeClr val="dk1"/>
              </a:buClr>
              <a:buSzPts val="2200"/>
            </a:pPr>
            <a:r>
              <a:rPr lang="en-US" sz="2200" dirty="0"/>
              <a:t>While on the other hand, evaluation in machine learning or deep learning refers to assessment or test of entire machine or deep learning model and its performance in various circumstances.</a:t>
            </a:r>
          </a:p>
          <a:p>
            <a:pPr algn="just">
              <a:lnSpc>
                <a:spcPct val="150000"/>
              </a:lnSpc>
              <a:spcBef>
                <a:spcPts val="0"/>
              </a:spcBef>
              <a:buClr>
                <a:schemeClr val="dk1"/>
              </a:buClr>
              <a:buSzPts val="2200"/>
            </a:pPr>
            <a:r>
              <a:rPr lang="en-US" sz="2200" dirty="0"/>
              <a:t>It involves assessment of machine learning or deep learning model training process and how accurate is the predictions given in different situations.</a:t>
            </a:r>
          </a:p>
          <a:p>
            <a:pPr algn="just">
              <a:lnSpc>
                <a:spcPct val="150000"/>
              </a:lnSpc>
              <a:spcBef>
                <a:spcPts val="0"/>
              </a:spcBef>
              <a:buClr>
                <a:schemeClr val="dk1"/>
              </a:buClr>
              <a:buSzPts val="2200"/>
            </a:pPr>
            <a:endParaRPr lang="en-US" sz="2200" dirty="0"/>
          </a:p>
          <a:p>
            <a:pPr algn="just">
              <a:lnSpc>
                <a:spcPct val="150000"/>
              </a:lnSpc>
              <a:spcBef>
                <a:spcPts val="0"/>
              </a:spcBef>
              <a:buClr>
                <a:schemeClr val="dk1"/>
              </a:buClr>
              <a:buSzPts val="2200"/>
            </a:pPr>
            <a:endParaRPr lang="en-US" sz="2200" dirty="0"/>
          </a:p>
          <a:p>
            <a:pPr algn="just">
              <a:lnSpc>
                <a:spcPct val="150000"/>
              </a:lnSpc>
              <a:spcBef>
                <a:spcPts val="0"/>
              </a:spcBef>
              <a:buClr>
                <a:schemeClr val="dk1"/>
              </a:buClr>
              <a:buSzPts val="2200"/>
            </a:pPr>
            <a:endParaRPr lang="en-US" sz="2200" dirty="0"/>
          </a:p>
          <a:p>
            <a:pPr algn="just">
              <a:lnSpc>
                <a:spcPct val="150000"/>
              </a:lnSpc>
              <a:spcBef>
                <a:spcPts val="0"/>
              </a:spcBef>
              <a:buClr>
                <a:schemeClr val="dk1"/>
              </a:buClr>
              <a:buSzPts val="2200"/>
            </a:pPr>
            <a:endParaRPr lang="en-US" sz="2200" dirty="0"/>
          </a:p>
        </p:txBody>
      </p:sp>
    </p:spTree>
    <p:extLst>
      <p:ext uri="{BB962C8B-B14F-4D97-AF65-F5344CB8AC3E}">
        <p14:creationId xmlns:p14="http://schemas.microsoft.com/office/powerpoint/2010/main" val="191866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301071"/>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DETECTION AND CLASSIFICATION OF LUNG DISEASE</a:t>
            </a:r>
          </a:p>
        </p:txBody>
      </p:sp>
      <p:sp>
        <p:nvSpPr>
          <p:cNvPr id="3" name="TextBox 2"/>
          <p:cNvSpPr txBox="1"/>
          <p:nvPr/>
        </p:nvSpPr>
        <p:spPr>
          <a:xfrm>
            <a:off x="599090" y="1135117"/>
            <a:ext cx="11004331" cy="2805063"/>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After validation and evaluation, when an input image is given for prediction process, it can easily predict and classifies the lung disease such as Atelectasis, Emphysema, Lung Opacity, Lung cavity etc.</a:t>
            </a:r>
          </a:p>
          <a:p>
            <a:pPr marL="342900" indent="-342900" algn="just">
              <a:lnSpc>
                <a:spcPct val="150000"/>
              </a:lnSpc>
              <a:buFont typeface="Arial" panose="020B0604020202020204" pitchFamily="34" charset="0"/>
              <a:buChar char="•"/>
            </a:pPr>
            <a:r>
              <a:rPr lang="en-US" sz="2400" dirty="0"/>
              <a:t>Thus, this project helps in identifying and classifying the lung cancer in a more efficient way, thus saving the life of the patient at the earliest.</a:t>
            </a:r>
          </a:p>
        </p:txBody>
      </p:sp>
    </p:spTree>
    <p:extLst>
      <p:ext uri="{BB962C8B-B14F-4D97-AF65-F5344CB8AC3E}">
        <p14:creationId xmlns:p14="http://schemas.microsoft.com/office/powerpoint/2010/main" val="3354438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1"/>
          </p:nvPr>
        </p:nvSpPr>
        <p:spPr>
          <a:xfrm>
            <a:off x="469900" y="1095375"/>
            <a:ext cx="11256010" cy="5015230"/>
          </a:xfrm>
        </p:spPr>
        <p:txBody>
          <a:bodyPr>
            <a:normAutofit/>
          </a:bodyPr>
          <a:lstStyle/>
          <a:p>
            <a:pPr algn="just">
              <a:lnSpc>
                <a:spcPct val="150000"/>
              </a:lnSpc>
              <a:buFont typeface="Arial" panose="020B0604020202020204" pitchFamily="34" charset="0"/>
              <a:buChar char="•"/>
            </a:pPr>
            <a:r>
              <a:rPr lang="en-IN" sz="2200" dirty="0"/>
              <a:t>A web application using a </a:t>
            </a:r>
            <a:r>
              <a:rPr lang="en-IN" sz="2200" dirty="0" err="1"/>
              <a:t>javascript</a:t>
            </a:r>
            <a:r>
              <a:rPr lang="en-IN" sz="2200" dirty="0"/>
              <a:t> framework, </a:t>
            </a:r>
            <a:r>
              <a:rPr lang="en-IN" sz="2200" dirty="0" err="1"/>
              <a:t>reactJS</a:t>
            </a:r>
            <a:r>
              <a:rPr lang="en-IN" sz="2200" dirty="0"/>
              <a:t> will be developed in which an input scanned image will give the output of the type of thyroid disease saving a lot of time and money invested by the patients.</a:t>
            </a:r>
          </a:p>
          <a:p>
            <a:pPr algn="just">
              <a:lnSpc>
                <a:spcPct val="150000"/>
              </a:lnSpc>
              <a:buFont typeface="Arial" panose="020B0604020202020204" pitchFamily="34" charset="0"/>
              <a:buChar char="•"/>
            </a:pPr>
            <a:r>
              <a:rPr lang="en-IN" sz="2200" dirty="0"/>
              <a:t>React is a library for building composable user interfaces. It encourages the creation of reusable UI components, which present data that changes over time. </a:t>
            </a:r>
          </a:p>
          <a:p>
            <a:pPr algn="just">
              <a:lnSpc>
                <a:spcPct val="150000"/>
              </a:lnSpc>
              <a:buFont typeface="Arial" panose="020B0604020202020204" pitchFamily="34" charset="0"/>
              <a:buChar char="•"/>
            </a:pPr>
            <a:r>
              <a:rPr lang="en-IN" sz="2200" dirty="0"/>
              <a:t>React abstracts away the DOM from you, offering a simpler programming model and better performance</a:t>
            </a:r>
            <a:r>
              <a:rPr lang="en-IN" sz="2200" dirty="0" smtClean="0"/>
              <a:t>.</a:t>
            </a:r>
            <a:endParaRPr lang="en-IN" sz="2200" dirty="0"/>
          </a:p>
        </p:txBody>
      </p:sp>
      <p:sp>
        <p:nvSpPr>
          <p:cNvPr id="3" name="Title 2"/>
          <p:cNvSpPr>
            <a:spLocks noGrp="1"/>
          </p:cNvSpPr>
          <p:nvPr>
            <p:ph type="title"/>
          </p:nvPr>
        </p:nvSpPr>
        <p:spPr>
          <a:xfrm>
            <a:off x="469900" y="309880"/>
            <a:ext cx="9642475" cy="785495"/>
          </a:xfrm>
        </p:spPr>
        <p:txBody>
          <a:bodyPr>
            <a:normAutofit/>
          </a:bodyPr>
          <a:lstStyle/>
          <a:p>
            <a:r>
              <a:rPr lang="en-US" sz="3200" b="0" dirty="0">
                <a:latin typeface="+mn-lt"/>
                <a:cs typeface="+mn-lt"/>
              </a:rPr>
              <a:t>WEB APPLICATION DEVELOPMENT</a:t>
            </a:r>
          </a:p>
        </p:txBody>
      </p:sp>
    </p:spTree>
    <p:extLst>
      <p:ext uri="{BB962C8B-B14F-4D97-AF65-F5344CB8AC3E}">
        <p14:creationId xmlns:p14="http://schemas.microsoft.com/office/powerpoint/2010/main" val="702211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act: Create maintainable, high-performance UI components – IBM Developer">
            <a:extLst>
              <a:ext uri="{FF2B5EF4-FFF2-40B4-BE49-F238E27FC236}">
                <a16:creationId xmlns="" xmlns:a16="http://schemas.microsoft.com/office/drawing/2014/main" id="{A0CD097D-C261-4123-A0DC-86072C1F2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9587" y="1222734"/>
            <a:ext cx="9453716" cy="455863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EB8E17A1-CE73-D3BF-A684-8856011B78D5}"/>
              </a:ext>
            </a:extLst>
          </p:cNvPr>
          <p:cNvSpPr txBox="1"/>
          <p:nvPr/>
        </p:nvSpPr>
        <p:spPr>
          <a:xfrm>
            <a:off x="622852" y="391803"/>
            <a:ext cx="6096000" cy="584775"/>
          </a:xfrm>
          <a:prstGeom prst="rect">
            <a:avLst/>
          </a:prstGeom>
          <a:noFill/>
        </p:spPr>
        <p:txBody>
          <a:bodyPr wrap="square">
            <a:spAutoFit/>
          </a:bodyPr>
          <a:lstStyle/>
          <a:p>
            <a:r>
              <a:rPr lang="en-US" sz="3200" b="0" dirty="0">
                <a:solidFill>
                  <a:schemeClr val="accent1"/>
                </a:solidFill>
                <a:latin typeface="+mn-lt"/>
                <a:cs typeface="+mn-lt"/>
              </a:rPr>
              <a:t>WEB APPLICATION DEVELOPMENT</a:t>
            </a:r>
            <a:endParaRPr lang="en-US" sz="3200" dirty="0">
              <a:solidFill>
                <a:schemeClr val="accent1"/>
              </a:solidFill>
            </a:endParaRPr>
          </a:p>
        </p:txBody>
      </p:sp>
    </p:spTree>
    <p:extLst>
      <p:ext uri="{BB962C8B-B14F-4D97-AF65-F5344CB8AC3E}">
        <p14:creationId xmlns:p14="http://schemas.microsoft.com/office/powerpoint/2010/main" val="3076883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11225" y="23850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altLang="en-US" sz="4800" b="1">
                <a:solidFill>
                  <a:schemeClr val="accent1"/>
                </a:solidFill>
                <a:latin typeface="Calibri" panose="020F0502020204030204" pitchFamily="34" charset="0"/>
                <a:cs typeface="Calibri" panose="020F0502020204030204" pitchFamily="34" charset="0"/>
              </a:rPr>
              <a:t>OUTPUTS OBTAINED</a:t>
            </a:r>
            <a:endParaRPr lang="en-IN" altLang="en-US" sz="4800" b="1" dirty="0">
              <a:solidFill>
                <a:schemeClr val="accent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810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DATASET COLLECTION</a:t>
            </a:r>
          </a:p>
        </p:txBody>
      </p:sp>
      <p:pic>
        <p:nvPicPr>
          <p:cNvPr id="4" name="Picture 3"/>
          <p:cNvPicPr>
            <a:picLocks noChangeAspect="1"/>
          </p:cNvPicPr>
          <p:nvPr/>
        </p:nvPicPr>
        <p:blipFill>
          <a:blip r:embed="rId2"/>
          <a:stretch>
            <a:fillRect/>
          </a:stretch>
        </p:blipFill>
        <p:spPr>
          <a:xfrm>
            <a:off x="1518598" y="1309391"/>
            <a:ext cx="9154803" cy="4239217"/>
          </a:xfrm>
          <a:prstGeom prst="rect">
            <a:avLst/>
          </a:prstGeom>
        </p:spPr>
      </p:pic>
    </p:spTree>
    <p:extLst>
      <p:ext uri="{BB962C8B-B14F-4D97-AF65-F5344CB8AC3E}">
        <p14:creationId xmlns:p14="http://schemas.microsoft.com/office/powerpoint/2010/main" val="121850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9099" y="995023"/>
            <a:ext cx="8973802" cy="4867954"/>
          </a:xfrm>
          <a:prstGeom prst="rect">
            <a:avLst/>
          </a:prstGeom>
        </p:spPr>
      </p:pic>
      <p:sp>
        <p:nvSpPr>
          <p:cNvPr id="3" name="Rectangle 2"/>
          <p:cNvSpPr/>
          <p:nvPr/>
        </p:nvSpPr>
        <p:spPr>
          <a:xfrm>
            <a:off x="592346" y="331317"/>
            <a:ext cx="3845283" cy="523220"/>
          </a:xfrm>
          <a:prstGeom prst="rect">
            <a:avLst/>
          </a:prstGeom>
        </p:spPr>
        <p:txBody>
          <a:bodyPr wrap="none">
            <a:spAutoFit/>
          </a:bodyPr>
          <a:lstStyle/>
          <a:p>
            <a:r>
              <a:rPr lang="en-IN" altLang="en-US" sz="2800" b="1" dirty="0">
                <a:solidFill>
                  <a:schemeClr val="accent1"/>
                </a:solidFill>
                <a:latin typeface="Calibri" panose="020F0502020204030204" pitchFamily="34" charset="0"/>
                <a:cs typeface="Calibri" panose="020F0502020204030204" pitchFamily="34" charset="0"/>
              </a:rPr>
              <a:t>DATASET VISUALIZATION</a:t>
            </a:r>
            <a:endParaRPr lang="en-US" sz="2800" dirty="0"/>
          </a:p>
        </p:txBody>
      </p:sp>
    </p:spTree>
    <p:extLst>
      <p:ext uri="{BB962C8B-B14F-4D97-AF65-F5344CB8AC3E}">
        <p14:creationId xmlns:p14="http://schemas.microsoft.com/office/powerpoint/2010/main" val="965931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DATASET PREPROCESSING (SIMPLE PREPROCESSING)</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altLang="en-US" dirty="0">
                <a:ln/>
                <a:effectLst/>
              </a:rPr>
              <a:t>INPUT</a:t>
            </a:r>
          </a:p>
          <a:p>
            <a:r>
              <a:rPr lang="en-US" altLang="en-US" dirty="0">
                <a:ln/>
              </a:rPr>
              <a:t>Random Size</a:t>
            </a:r>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altLang="en-US" dirty="0">
                <a:ln/>
                <a:effectLst/>
              </a:rPr>
              <a:t>OUTPUT</a:t>
            </a:r>
          </a:p>
          <a:p>
            <a:r>
              <a:rPr lang="en-US" altLang="en-US" dirty="0">
                <a:ln/>
              </a:rPr>
              <a:t>224x 224preprocessed </a:t>
            </a:r>
            <a:endParaRPr lang="en-IN" altLang="en-US" dirty="0">
              <a:ln/>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644" y="2532017"/>
            <a:ext cx="3239476" cy="3239476"/>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91749" y="2701835"/>
            <a:ext cx="2133600" cy="2133600"/>
          </a:xfrm>
          <a:prstGeom prst="rect">
            <a:avLst/>
          </a:prstGeom>
        </p:spPr>
      </p:pic>
    </p:spTree>
    <p:extLst>
      <p:ext uri="{BB962C8B-B14F-4D97-AF65-F5344CB8AC3E}">
        <p14:creationId xmlns:p14="http://schemas.microsoft.com/office/powerpoint/2010/main" val="252321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DATASET AUGMENTATION INPUT</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513" y="1650488"/>
            <a:ext cx="3172974" cy="3557023"/>
          </a:xfrm>
          <a:prstGeom prst="rect">
            <a:avLst/>
          </a:prstGeom>
        </p:spPr>
      </p:pic>
    </p:spTree>
    <p:extLst>
      <p:ext uri="{BB962C8B-B14F-4D97-AF65-F5344CB8AC3E}">
        <p14:creationId xmlns:p14="http://schemas.microsoft.com/office/powerpoint/2010/main" val="4004979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1E9923E3-05A8-4137-80B5-14253912B012}"/>
              </a:ext>
            </a:extLst>
          </p:cNvPr>
          <p:cNvSpPr txBox="1">
            <a:spLocks/>
          </p:cNvSpPr>
          <p:nvPr/>
        </p:nvSpPr>
        <p:spPr>
          <a:xfrm>
            <a:off x="465999" y="1150373"/>
            <a:ext cx="11256100" cy="53552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en-US" sz="2400" dirty="0">
                <a:latin typeface="Calibri" panose="020F0502020204030204" pitchFamily="34" charset="0"/>
                <a:ea typeface="Calibri" panose="020F0502020204030204" pitchFamily="34" charset="0"/>
                <a:cs typeface="Calibri" panose="020F0502020204030204" pitchFamily="34" charset="0"/>
              </a:rPr>
              <a:t>In the existing system, there is no clear evidence that the DLS helps improve the sensitivity or specificity of the radiologist in CXR interpretation.</a:t>
            </a:r>
          </a:p>
          <a:p>
            <a:pPr algn="just">
              <a:lnSpc>
                <a:spcPct val="150000"/>
              </a:lnSpc>
              <a:spcBef>
                <a:spcPts val="0"/>
              </a:spcBef>
            </a:pPr>
            <a:r>
              <a:rPr lang="en-US" sz="2400" dirty="0">
                <a:latin typeface="Calibri" panose="020F0502020204030204" pitchFamily="34" charset="0"/>
                <a:ea typeface="Calibri" panose="020F0502020204030204" pitchFamily="34" charset="0"/>
                <a:cs typeface="Calibri" panose="020F0502020204030204" pitchFamily="34" charset="0"/>
              </a:rPr>
              <a:t>Further research is needed to validate the model prospectively and determine its utility in clinical settings.</a:t>
            </a:r>
          </a:p>
        </p:txBody>
      </p:sp>
      <p:sp>
        <p:nvSpPr>
          <p:cNvPr id="3"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solidFill>
                  <a:schemeClr val="accent1"/>
                </a:solidFill>
                <a:latin typeface="+mn-lt"/>
                <a:cs typeface="+mn-lt"/>
              </a:rPr>
              <a:t>DISADVANTAGES OF </a:t>
            </a:r>
            <a:r>
              <a:rPr lang="en-US" sz="3200" dirty="0">
                <a:solidFill>
                  <a:schemeClr val="accent1"/>
                </a:solidFill>
                <a:latin typeface="+mn-lt"/>
                <a:cs typeface="+mn-lt"/>
              </a:rPr>
              <a:t>EXISTING SYSTEM</a:t>
            </a:r>
          </a:p>
        </p:txBody>
      </p:sp>
    </p:spTree>
    <p:extLst>
      <p:ext uri="{BB962C8B-B14F-4D97-AF65-F5344CB8AC3E}">
        <p14:creationId xmlns:p14="http://schemas.microsoft.com/office/powerpoint/2010/main" val="16197510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DATASET AUGMENTATION OUTPUT</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pic>
        <p:nvPicPr>
          <p:cNvPr id="7" name="Picture 6"/>
          <p:cNvPicPr>
            <a:picLocks noChangeAspect="1"/>
          </p:cNvPicPr>
          <p:nvPr/>
        </p:nvPicPr>
        <p:blipFill>
          <a:blip r:embed="rId2"/>
          <a:stretch>
            <a:fillRect/>
          </a:stretch>
        </p:blipFill>
        <p:spPr>
          <a:xfrm>
            <a:off x="1256624" y="1418944"/>
            <a:ext cx="9678751" cy="4020111"/>
          </a:xfrm>
          <a:prstGeom prst="rect">
            <a:avLst/>
          </a:prstGeom>
        </p:spPr>
      </p:pic>
    </p:spTree>
    <p:extLst>
      <p:ext uri="{BB962C8B-B14F-4D97-AF65-F5344CB8AC3E}">
        <p14:creationId xmlns:p14="http://schemas.microsoft.com/office/powerpoint/2010/main" val="1704942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CLASS DISTRIBUTION USING BAR PLOT</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0949" y="1102295"/>
            <a:ext cx="6372044" cy="5274339"/>
          </a:xfrm>
          <a:prstGeom prst="rect">
            <a:avLst/>
          </a:prstGeom>
        </p:spPr>
      </p:pic>
    </p:spTree>
    <p:extLst>
      <p:ext uri="{BB962C8B-B14F-4D97-AF65-F5344CB8AC3E}">
        <p14:creationId xmlns:p14="http://schemas.microsoft.com/office/powerpoint/2010/main" val="4011049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CLASS DISTRIBUTION IN PERCENTAGE USING PIE CHART</a:t>
            </a:r>
          </a:p>
        </p:txBody>
      </p:sp>
      <p:sp>
        <p:nvSpPr>
          <p:cNvPr id="3" name="Text Placeholder 2"/>
          <p:cNvSpPr>
            <a:spLocks noGrp="1"/>
          </p:cNvSpPr>
          <p:nvPr/>
        </p:nvSpPr>
        <p:spPr>
          <a:xfrm>
            <a:off x="1280273" y="1102295"/>
            <a:ext cx="1948017"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sp>
        <p:nvSpPr>
          <p:cNvPr id="4" name="Text Placeholder 4"/>
          <p:cNvSpPr>
            <a:spLocks noGrp="1"/>
          </p:cNvSpPr>
          <p:nvPr/>
        </p:nvSpPr>
        <p:spPr>
          <a:xfrm>
            <a:off x="7903141" y="994220"/>
            <a:ext cx="3124788" cy="931987"/>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IN" altLang="en-US" dirty="0">
              <a:ln/>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19" y="1102295"/>
            <a:ext cx="5038753" cy="5185637"/>
          </a:xfrm>
          <a:prstGeom prst="rect">
            <a:avLst/>
          </a:prstGeom>
        </p:spPr>
      </p:pic>
    </p:spTree>
    <p:extLst>
      <p:ext uri="{BB962C8B-B14F-4D97-AF65-F5344CB8AC3E}">
        <p14:creationId xmlns:p14="http://schemas.microsoft.com/office/powerpoint/2010/main" val="473640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9870" y="158115"/>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FEATURE EXTRACTION</a:t>
            </a:r>
          </a:p>
        </p:txBody>
      </p:sp>
      <p:pic>
        <p:nvPicPr>
          <p:cNvPr id="4" name="Picture 3"/>
          <p:cNvPicPr>
            <a:picLocks noChangeAspect="1"/>
          </p:cNvPicPr>
          <p:nvPr/>
        </p:nvPicPr>
        <p:blipFill>
          <a:blip r:embed="rId2"/>
          <a:stretch>
            <a:fillRect/>
          </a:stretch>
        </p:blipFill>
        <p:spPr>
          <a:xfrm>
            <a:off x="1846976" y="1897124"/>
            <a:ext cx="8898494" cy="3523961"/>
          </a:xfrm>
          <a:prstGeom prst="rect">
            <a:avLst/>
          </a:prstGeom>
        </p:spPr>
      </p:pic>
    </p:spTree>
    <p:extLst>
      <p:ext uri="{BB962C8B-B14F-4D97-AF65-F5344CB8AC3E}">
        <p14:creationId xmlns:p14="http://schemas.microsoft.com/office/powerpoint/2010/main" val="391442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5265" y="0"/>
            <a:ext cx="8279767" cy="523220"/>
          </a:xfrm>
          <a:prstGeom prst="rect">
            <a:avLst/>
          </a:prstGeom>
        </p:spPr>
        <p:txBody>
          <a:bodyPr wrap="none">
            <a:spAutoFit/>
          </a:bodyPr>
          <a:lstStyle/>
          <a:p>
            <a:r>
              <a:rPr lang="en-IN" altLang="en-US" sz="2800" b="1" dirty="0">
                <a:solidFill>
                  <a:schemeClr val="accent1"/>
                </a:solidFill>
                <a:latin typeface="Calibri" panose="020F0502020204030204" pitchFamily="34" charset="0"/>
                <a:cs typeface="Calibri" panose="020F0502020204030204" pitchFamily="34" charset="0"/>
              </a:rPr>
              <a:t>NO OF DATA PRESENTS IN TRAINING AND TESTING SET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074" y="789223"/>
            <a:ext cx="6481485" cy="5738052"/>
          </a:xfrm>
          <a:prstGeom prst="rect">
            <a:avLst/>
          </a:prstGeom>
        </p:spPr>
      </p:pic>
    </p:spTree>
    <p:extLst>
      <p:ext uri="{BB962C8B-B14F-4D97-AF65-F5344CB8AC3E}">
        <p14:creationId xmlns:p14="http://schemas.microsoft.com/office/powerpoint/2010/main" val="3229051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5119" y="409694"/>
            <a:ext cx="6706067" cy="523220"/>
          </a:xfrm>
          <a:prstGeom prst="rect">
            <a:avLst/>
          </a:prstGeom>
        </p:spPr>
        <p:txBody>
          <a:bodyPr wrap="none">
            <a:spAutoFit/>
          </a:bodyPr>
          <a:lstStyle/>
          <a:p>
            <a:r>
              <a:rPr lang="en-IN" altLang="en-US" sz="2800" b="1" dirty="0">
                <a:solidFill>
                  <a:schemeClr val="accent1"/>
                </a:solidFill>
                <a:latin typeface="Calibri" panose="020F0502020204030204" pitchFamily="34" charset="0"/>
                <a:cs typeface="Calibri" panose="020F0502020204030204" pitchFamily="34" charset="0"/>
              </a:rPr>
              <a:t>NO OF DATA IN TRAINING AND TESTING SET</a:t>
            </a:r>
            <a:endParaRPr lang="en-US" sz="2800" dirty="0"/>
          </a:p>
        </p:txBody>
      </p:sp>
      <p:pic>
        <p:nvPicPr>
          <p:cNvPr id="4" name="Picture 3"/>
          <p:cNvPicPr>
            <a:picLocks noChangeAspect="1"/>
          </p:cNvPicPr>
          <p:nvPr/>
        </p:nvPicPr>
        <p:blipFill>
          <a:blip r:embed="rId2"/>
          <a:stretch>
            <a:fillRect/>
          </a:stretch>
        </p:blipFill>
        <p:spPr>
          <a:xfrm>
            <a:off x="3419101" y="1709497"/>
            <a:ext cx="5353797" cy="3439005"/>
          </a:xfrm>
          <a:prstGeom prst="rect">
            <a:avLst/>
          </a:prstGeom>
        </p:spPr>
      </p:pic>
    </p:spTree>
    <p:extLst>
      <p:ext uri="{BB962C8B-B14F-4D97-AF65-F5344CB8AC3E}">
        <p14:creationId xmlns:p14="http://schemas.microsoft.com/office/powerpoint/2010/main" val="25935112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9870" y="291930"/>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CLASSIFICATION REPORT</a:t>
            </a:r>
          </a:p>
        </p:txBody>
      </p:sp>
      <p:pic>
        <p:nvPicPr>
          <p:cNvPr id="3" name="Picture 2"/>
          <p:cNvPicPr>
            <a:picLocks noChangeAspect="1"/>
          </p:cNvPicPr>
          <p:nvPr/>
        </p:nvPicPr>
        <p:blipFill>
          <a:blip r:embed="rId2"/>
          <a:stretch>
            <a:fillRect/>
          </a:stretch>
        </p:blipFill>
        <p:spPr>
          <a:xfrm>
            <a:off x="2489027" y="1808503"/>
            <a:ext cx="5997285" cy="3547267"/>
          </a:xfrm>
          <a:prstGeom prst="rect">
            <a:avLst/>
          </a:prstGeom>
        </p:spPr>
      </p:pic>
    </p:spTree>
    <p:extLst>
      <p:ext uri="{BB962C8B-B14F-4D97-AF65-F5344CB8AC3E}">
        <p14:creationId xmlns:p14="http://schemas.microsoft.com/office/powerpoint/2010/main" val="3270577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0682" y="0"/>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ltLang="en-US" sz="2800" b="1" dirty="0">
                <a:solidFill>
                  <a:schemeClr val="accent1"/>
                </a:solidFill>
                <a:latin typeface="Calibri" panose="020F0502020204030204" pitchFamily="34" charset="0"/>
                <a:cs typeface="Calibri" panose="020F0502020204030204" pitchFamily="34" charset="0"/>
              </a:rPr>
              <a:t>CONFUSION MATRIX</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2857" y="525209"/>
            <a:ext cx="9220742" cy="6332791"/>
          </a:xfrm>
          <a:prstGeom prst="rect">
            <a:avLst/>
          </a:prstGeom>
        </p:spPr>
      </p:pic>
    </p:spTree>
    <p:extLst>
      <p:ext uri="{BB962C8B-B14F-4D97-AF65-F5344CB8AC3E}">
        <p14:creationId xmlns:p14="http://schemas.microsoft.com/office/powerpoint/2010/main" val="1111755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6014" y="422757"/>
            <a:ext cx="1906419"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ROC CURVE</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6707" y="1302630"/>
            <a:ext cx="6278235" cy="5135406"/>
          </a:xfrm>
          <a:prstGeom prst="rect">
            <a:avLst/>
          </a:prstGeom>
        </p:spPr>
      </p:pic>
    </p:spTree>
    <p:extLst>
      <p:ext uri="{BB962C8B-B14F-4D97-AF65-F5344CB8AC3E}">
        <p14:creationId xmlns:p14="http://schemas.microsoft.com/office/powerpoint/2010/main" val="3172886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45203" y="226814"/>
            <a:ext cx="6058903"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PERFORMANCE METRICS COMPARISON</a:t>
            </a: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673" y="1005840"/>
            <a:ext cx="10442424" cy="5507880"/>
          </a:xfrm>
          <a:prstGeom prst="rect">
            <a:avLst/>
          </a:prstGeom>
        </p:spPr>
      </p:pic>
    </p:spTree>
    <p:extLst>
      <p:ext uri="{BB962C8B-B14F-4D97-AF65-F5344CB8AC3E}">
        <p14:creationId xmlns:p14="http://schemas.microsoft.com/office/powerpoint/2010/main" val="325419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solidFill>
                  <a:schemeClr val="accent1"/>
                </a:solidFill>
                <a:latin typeface="+mn-lt"/>
                <a:cs typeface="+mn-lt"/>
              </a:rPr>
              <a:t>PROPOSED </a:t>
            </a:r>
            <a:r>
              <a:rPr lang="en-US" sz="3200" dirty="0">
                <a:solidFill>
                  <a:schemeClr val="accent1"/>
                </a:solidFill>
                <a:latin typeface="+mn-lt"/>
                <a:cs typeface="+mn-lt"/>
              </a:rPr>
              <a:t>SYSTEM</a:t>
            </a:r>
          </a:p>
        </p:txBody>
      </p:sp>
      <p:sp>
        <p:nvSpPr>
          <p:cNvPr id="4" name="TextBox 3"/>
          <p:cNvSpPr txBox="1"/>
          <p:nvPr/>
        </p:nvSpPr>
        <p:spPr>
          <a:xfrm>
            <a:off x="465999" y="743943"/>
            <a:ext cx="11253035" cy="5866350"/>
          </a:xfrm>
          <a:prstGeom prst="rect">
            <a:avLst/>
          </a:prstGeom>
          <a:noFill/>
        </p:spPr>
        <p:txBody>
          <a:bodyPr wrap="square" rtlCol="0">
            <a:spAutoFit/>
          </a:bodyPr>
          <a:lstStyle/>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In this project, we will be using Deep Learning algorithm and machine learning algorithm such as Random Forest Classifier and yolov7 model to detect and classification of lung </a:t>
            </a:r>
            <a:r>
              <a:rPr lang="en-US" dirty="0" smtClean="0">
                <a:latin typeface="Calibri" panose="020F0502020204030204" pitchFamily="34" charset="0"/>
                <a:cs typeface="Calibri" panose="020F0502020204030204" pitchFamily="34" charset="0"/>
              </a:rPr>
              <a:t>diseases</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an early stage.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 datasets will be collected from VINDR-CXR dataset.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Dataset Augmentation is used to increase the amount of datasets.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After augmentation, Image Resizing technique is used for dataset preprocessing.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Feature extraction methods such as InceptionV3, </a:t>
            </a:r>
            <a:r>
              <a:rPr lang="en-US" dirty="0" err="1">
                <a:latin typeface="Calibri" panose="020F0502020204030204" pitchFamily="34" charset="0"/>
                <a:cs typeface="Calibri" panose="020F0502020204030204" pitchFamily="34" charset="0"/>
              </a:rPr>
              <a:t>Xception</a:t>
            </a:r>
            <a:r>
              <a:rPr lang="en-US" dirty="0">
                <a:latin typeface="Calibri" panose="020F0502020204030204" pitchFamily="34" charset="0"/>
                <a:cs typeface="Calibri" panose="020F0502020204030204" pitchFamily="34" charset="0"/>
              </a:rPr>
              <a:t>, InceptionResNetV2 and </a:t>
            </a:r>
            <a:r>
              <a:rPr lang="en-US" dirty="0" err="1">
                <a:latin typeface="Calibri" panose="020F0502020204030204" pitchFamily="34" charset="0"/>
                <a:cs typeface="Calibri" panose="020F0502020204030204" pitchFamily="34" charset="0"/>
              </a:rPr>
              <a:t>NASNetLarge</a:t>
            </a:r>
            <a:r>
              <a:rPr lang="en-US" dirty="0">
                <a:latin typeface="Calibri" panose="020F0502020204030204" pitchFamily="34" charset="0"/>
                <a:cs typeface="Calibri" panose="020F0502020204030204" pitchFamily="34" charset="0"/>
              </a:rPr>
              <a:t> under transfer learning are used to extract the features.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Then, it will be trained using machine learning algorithm such as Random Forest Classifier and deep learning algorithm such as yolov7 model to effectively determine the lung disease.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When an input image is given for prediction process, it can easily predict and classifies the lung disease such as Atelectasis, Emphysema, Lung Opacity, Lung cavity etc.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A web application is developed for providing input image for detecting and displaying output results. </a:t>
            </a:r>
          </a:p>
          <a:p>
            <a:pPr marL="342900" lvl="0" indent="-342900" algn="just">
              <a:lnSpc>
                <a:spcPct val="150000"/>
              </a:lnSpc>
              <a:buFont typeface="Arial" panose="020B0604020202020204" pitchFamily="34" charset="0"/>
              <a:buChar char="•"/>
            </a:pPr>
            <a:r>
              <a:rPr lang="en-US" dirty="0">
                <a:latin typeface="Calibri" panose="020F0502020204030204" pitchFamily="34" charset="0"/>
                <a:cs typeface="Calibri" panose="020F0502020204030204" pitchFamily="34" charset="0"/>
              </a:rPr>
              <a:t>Thus, this project helps in identifying and classifying the lung </a:t>
            </a:r>
            <a:r>
              <a:rPr lang="en-US" dirty="0" smtClean="0">
                <a:latin typeface="Calibri" panose="020F0502020204030204" pitchFamily="34" charset="0"/>
                <a:cs typeface="Calibri" panose="020F0502020204030204" pitchFamily="34" charset="0"/>
              </a:rPr>
              <a:t>diseases from chest </a:t>
            </a:r>
            <a:r>
              <a:rPr lang="en-US" dirty="0" err="1" smtClean="0">
                <a:latin typeface="Calibri" panose="020F0502020204030204" pitchFamily="34" charset="0"/>
                <a:cs typeface="Calibri" panose="020F0502020204030204" pitchFamily="34" charset="0"/>
              </a:rPr>
              <a:t>xrays</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in a more efficient way, thus saving the life of the patient at the earliest.</a:t>
            </a:r>
          </a:p>
        </p:txBody>
      </p:sp>
    </p:spTree>
    <p:extLst>
      <p:ext uri="{BB962C8B-B14F-4D97-AF65-F5344CB8AC3E}">
        <p14:creationId xmlns:p14="http://schemas.microsoft.com/office/powerpoint/2010/main" val="459126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66468" y="1295102"/>
            <a:ext cx="7259063" cy="4267796"/>
          </a:xfrm>
          <a:prstGeom prst="rect">
            <a:avLst/>
          </a:prstGeom>
        </p:spPr>
      </p:pic>
      <p:sp>
        <p:nvSpPr>
          <p:cNvPr id="3" name="Rectangle 2"/>
          <p:cNvSpPr/>
          <p:nvPr/>
        </p:nvSpPr>
        <p:spPr>
          <a:xfrm>
            <a:off x="317116" y="239877"/>
            <a:ext cx="6535507"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TRAINING RESULT OF YOLOV7 ALGORITHM</a:t>
            </a:r>
            <a:endParaRPr lang="en-US" sz="2800" dirty="0"/>
          </a:p>
        </p:txBody>
      </p:sp>
    </p:spTree>
    <p:extLst>
      <p:ext uri="{BB962C8B-B14F-4D97-AF65-F5344CB8AC3E}">
        <p14:creationId xmlns:p14="http://schemas.microsoft.com/office/powerpoint/2010/main" val="679340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08727" y="1937476"/>
            <a:ext cx="10409703" cy="3575050"/>
          </a:xfrm>
          <a:prstGeom prst="rect">
            <a:avLst/>
          </a:prstGeom>
        </p:spPr>
      </p:pic>
      <p:sp>
        <p:nvSpPr>
          <p:cNvPr id="3" name="Rectangle 2"/>
          <p:cNvSpPr/>
          <p:nvPr/>
        </p:nvSpPr>
        <p:spPr>
          <a:xfrm>
            <a:off x="503118" y="501134"/>
            <a:ext cx="7676782"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PERFORMANCE METRICS OF  YOLOV7 ALGORITHM</a:t>
            </a:r>
            <a:endParaRPr lang="en-US" sz="2800" dirty="0"/>
          </a:p>
        </p:txBody>
      </p:sp>
    </p:spTree>
    <p:extLst>
      <p:ext uri="{BB962C8B-B14F-4D97-AF65-F5344CB8AC3E}">
        <p14:creationId xmlns:p14="http://schemas.microsoft.com/office/powerpoint/2010/main" val="796511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95259" y="1199839"/>
            <a:ext cx="5601482" cy="4458322"/>
          </a:xfrm>
          <a:prstGeom prst="rect">
            <a:avLst/>
          </a:prstGeom>
        </p:spPr>
      </p:pic>
      <p:sp>
        <p:nvSpPr>
          <p:cNvPr id="3" name="Rectangle 2"/>
          <p:cNvSpPr/>
          <p:nvPr/>
        </p:nvSpPr>
        <p:spPr>
          <a:xfrm>
            <a:off x="162221" y="357442"/>
            <a:ext cx="3255763" cy="523220"/>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CONFUSION MATRIX</a:t>
            </a:r>
            <a:endParaRPr lang="en-US" sz="2800" dirty="0"/>
          </a:p>
        </p:txBody>
      </p:sp>
    </p:spTree>
    <p:extLst>
      <p:ext uri="{BB962C8B-B14F-4D97-AF65-F5344CB8AC3E}">
        <p14:creationId xmlns:p14="http://schemas.microsoft.com/office/powerpoint/2010/main" val="16677562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43183" y="1652404"/>
            <a:ext cx="6984143" cy="4661704"/>
          </a:xfrm>
          <a:prstGeom prst="rect">
            <a:avLst/>
          </a:prstGeom>
        </p:spPr>
      </p:pic>
      <p:sp>
        <p:nvSpPr>
          <p:cNvPr id="3" name="Rectangle 2"/>
          <p:cNvSpPr/>
          <p:nvPr/>
        </p:nvSpPr>
        <p:spPr>
          <a:xfrm>
            <a:off x="538286" y="357443"/>
            <a:ext cx="11002436" cy="954107"/>
          </a:xfrm>
          <a:prstGeom prst="rect">
            <a:avLst/>
          </a:prstGeom>
        </p:spPr>
        <p:txBody>
          <a:bodyPr wrap="none">
            <a:spAutoFit/>
          </a:bodyPr>
          <a:lstStyle/>
          <a:p>
            <a:r>
              <a:rPr lang="en-IN" sz="2800" b="1" dirty="0">
                <a:solidFill>
                  <a:schemeClr val="accent1"/>
                </a:solidFill>
                <a:latin typeface="Calibri" panose="020F0502020204030204" pitchFamily="34" charset="0"/>
                <a:cs typeface="Calibri" panose="020F0502020204030204" pitchFamily="34" charset="0"/>
              </a:rPr>
              <a:t>BACKEND INTEGRATE WITH FRONTEND  USING FLASK FRAMEWORK AND</a:t>
            </a:r>
          </a:p>
          <a:p>
            <a:r>
              <a:rPr lang="en-IN" sz="2800" b="1" dirty="0">
                <a:solidFill>
                  <a:schemeClr val="accent1"/>
                </a:solidFill>
                <a:latin typeface="Calibri" panose="020F0502020204030204" pitchFamily="34" charset="0"/>
                <a:cs typeface="Calibri" panose="020F0502020204030204" pitchFamily="34" charset="0"/>
              </a:rPr>
              <a:t> NGROK </a:t>
            </a:r>
            <a:endParaRPr lang="en-US" sz="2800" dirty="0"/>
          </a:p>
        </p:txBody>
      </p:sp>
    </p:spTree>
    <p:extLst>
      <p:ext uri="{BB962C8B-B14F-4D97-AF65-F5344CB8AC3E}">
        <p14:creationId xmlns:p14="http://schemas.microsoft.com/office/powerpoint/2010/main" val="547620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3430" y="1603288"/>
            <a:ext cx="166199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6" name="Title 1"/>
          <p:cNvSpPr txBox="1">
            <a:spLocks/>
          </p:cNvSpPr>
          <p:nvPr/>
        </p:nvSpPr>
        <p:spPr>
          <a:xfrm>
            <a:off x="8085510" y="1603288"/>
            <a:ext cx="233431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8" name="Title 1"/>
          <p:cNvSpPr txBox="1">
            <a:spLocks/>
          </p:cNvSpPr>
          <p:nvPr/>
        </p:nvSpPr>
        <p:spPr>
          <a:xfrm>
            <a:off x="340229" y="297404"/>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WEB APPLICATION LOGIN PAGE</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535" y="1051784"/>
            <a:ext cx="9343294" cy="5253038"/>
          </a:xfrm>
          <a:prstGeom prst="rect">
            <a:avLst/>
          </a:prstGeom>
        </p:spPr>
      </p:pic>
    </p:spTree>
    <p:extLst>
      <p:ext uri="{BB962C8B-B14F-4D97-AF65-F5344CB8AC3E}">
        <p14:creationId xmlns:p14="http://schemas.microsoft.com/office/powerpoint/2010/main" val="881025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3430" y="1603288"/>
            <a:ext cx="166199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6" name="Title 1"/>
          <p:cNvSpPr txBox="1">
            <a:spLocks/>
          </p:cNvSpPr>
          <p:nvPr/>
        </p:nvSpPr>
        <p:spPr>
          <a:xfrm>
            <a:off x="8085510" y="1603288"/>
            <a:ext cx="233431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8" name="Title 1"/>
          <p:cNvSpPr txBox="1">
            <a:spLocks/>
          </p:cNvSpPr>
          <p:nvPr/>
        </p:nvSpPr>
        <p:spPr>
          <a:xfrm>
            <a:off x="340229" y="297404"/>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UPLOADING IMAGE</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134" y="1198339"/>
            <a:ext cx="9264545" cy="5208763"/>
          </a:xfrm>
          <a:prstGeom prst="rect">
            <a:avLst/>
          </a:prstGeom>
        </p:spPr>
      </p:pic>
    </p:spTree>
    <p:extLst>
      <p:ext uri="{BB962C8B-B14F-4D97-AF65-F5344CB8AC3E}">
        <p14:creationId xmlns:p14="http://schemas.microsoft.com/office/powerpoint/2010/main" val="3629813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3430" y="1603288"/>
            <a:ext cx="166199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6" name="Title 1"/>
          <p:cNvSpPr txBox="1">
            <a:spLocks/>
          </p:cNvSpPr>
          <p:nvPr/>
        </p:nvSpPr>
        <p:spPr>
          <a:xfrm>
            <a:off x="8085510" y="1603288"/>
            <a:ext cx="233431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8" name="Title 1"/>
          <p:cNvSpPr txBox="1">
            <a:spLocks/>
          </p:cNvSpPr>
          <p:nvPr/>
        </p:nvSpPr>
        <p:spPr>
          <a:xfrm>
            <a:off x="340229" y="297404"/>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PREDICTION PROCESS</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 xmlns:a16="http://schemas.microsoft.com/office/drawing/2014/main" id="{A8C79527-E35E-B610-4003-21E61300847C}"/>
              </a:ext>
            </a:extLst>
          </p:cNvPr>
          <p:cNvPicPr>
            <a:picLocks noChangeAspect="1"/>
          </p:cNvPicPr>
          <p:nvPr/>
        </p:nvPicPr>
        <p:blipFill rotWithShape="1">
          <a:blip r:embed="rId2">
            <a:extLst>
              <a:ext uri="{28A0092B-C50C-407E-A947-70E740481C1C}">
                <a14:useLocalDpi xmlns:a14="http://schemas.microsoft.com/office/drawing/2010/main" val="0"/>
              </a:ext>
            </a:extLst>
          </a:blip>
          <a:srcRect t="11751"/>
          <a:stretch/>
        </p:blipFill>
        <p:spPr>
          <a:xfrm>
            <a:off x="340228" y="900332"/>
            <a:ext cx="11511543" cy="5387926"/>
          </a:xfrm>
          <a:prstGeom prst="rect">
            <a:avLst/>
          </a:prstGeom>
        </p:spPr>
      </p:pic>
    </p:spTree>
    <p:extLst>
      <p:ext uri="{BB962C8B-B14F-4D97-AF65-F5344CB8AC3E}">
        <p14:creationId xmlns:p14="http://schemas.microsoft.com/office/powerpoint/2010/main" val="14769356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143430" y="1603288"/>
            <a:ext cx="166199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6" name="Title 1"/>
          <p:cNvSpPr txBox="1">
            <a:spLocks/>
          </p:cNvSpPr>
          <p:nvPr/>
        </p:nvSpPr>
        <p:spPr>
          <a:xfrm>
            <a:off x="8085510" y="1603288"/>
            <a:ext cx="2334311" cy="4146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ltLang="en-US" sz="2000" b="1" dirty="0">
              <a:solidFill>
                <a:schemeClr val="accent1"/>
              </a:solidFill>
              <a:latin typeface="Calibri" panose="020F0502020204030204" pitchFamily="34" charset="0"/>
              <a:cs typeface="Calibri" panose="020F0502020204030204" pitchFamily="34" charset="0"/>
            </a:endParaRPr>
          </a:p>
        </p:txBody>
      </p:sp>
      <p:sp>
        <p:nvSpPr>
          <p:cNvPr id="8" name="Title 1"/>
          <p:cNvSpPr txBox="1">
            <a:spLocks/>
          </p:cNvSpPr>
          <p:nvPr/>
        </p:nvSpPr>
        <p:spPr>
          <a:xfrm>
            <a:off x="340229" y="297404"/>
            <a:ext cx="10515600" cy="75438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chemeClr val="accent1"/>
                </a:solidFill>
                <a:latin typeface="Calibri" panose="020F0502020204030204" pitchFamily="34" charset="0"/>
                <a:cs typeface="Calibri" panose="020F0502020204030204" pitchFamily="34" charset="0"/>
              </a:rPr>
              <a:t>PREDICTED RESULT</a:t>
            </a:r>
            <a:endParaRPr lang="en-IN" altLang="en-US" sz="2800" b="1" dirty="0">
              <a:solidFill>
                <a:schemeClr val="accent1"/>
              </a:solidFill>
              <a:latin typeface="Calibri" panose="020F0502020204030204" pitchFamily="34" charset="0"/>
              <a:cs typeface="Calibri" panose="020F0502020204030204" pitchFamily="34" charset="0"/>
            </a:endParaRPr>
          </a:p>
        </p:txBody>
      </p:sp>
      <p:pic>
        <p:nvPicPr>
          <p:cNvPr id="3" name="Picture 2">
            <a:extLst>
              <a:ext uri="{FF2B5EF4-FFF2-40B4-BE49-F238E27FC236}">
                <a16:creationId xmlns="" xmlns:a16="http://schemas.microsoft.com/office/drawing/2014/main" id="{EEB0A537-83B9-574D-E1C4-7E21F53BCB9A}"/>
              </a:ext>
            </a:extLst>
          </p:cNvPr>
          <p:cNvPicPr>
            <a:picLocks noChangeAspect="1"/>
          </p:cNvPicPr>
          <p:nvPr/>
        </p:nvPicPr>
        <p:blipFill rotWithShape="1">
          <a:blip r:embed="rId2">
            <a:extLst>
              <a:ext uri="{28A0092B-C50C-407E-A947-70E740481C1C}">
                <a14:useLocalDpi xmlns:a14="http://schemas.microsoft.com/office/drawing/2010/main" val="0"/>
              </a:ext>
            </a:extLst>
          </a:blip>
          <a:srcRect t="11793"/>
          <a:stretch/>
        </p:blipFill>
        <p:spPr>
          <a:xfrm>
            <a:off x="416298" y="787790"/>
            <a:ext cx="11359403" cy="5669281"/>
          </a:xfrm>
          <a:prstGeom prst="rect">
            <a:avLst/>
          </a:prstGeom>
        </p:spPr>
      </p:pic>
    </p:spTree>
    <p:extLst>
      <p:ext uri="{BB962C8B-B14F-4D97-AF65-F5344CB8AC3E}">
        <p14:creationId xmlns:p14="http://schemas.microsoft.com/office/powerpoint/2010/main" val="35895238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13259"/>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HARWARE REQUIREMENTS</a:t>
            </a:r>
          </a:p>
        </p:txBody>
      </p:sp>
      <p:sp>
        <p:nvSpPr>
          <p:cNvPr id="3" name="Text Placeholder 1"/>
          <p:cNvSpPr>
            <a:spLocks noGrp="1"/>
          </p:cNvSpPr>
          <p:nvPr/>
        </p:nvSpPr>
        <p:spPr>
          <a:xfrm>
            <a:off x="467950" y="913632"/>
            <a:ext cx="11256100" cy="5030736"/>
          </a:xfrm>
          <a:prstGeom prst="rect">
            <a:avLst/>
          </a:prstGeom>
        </p:spPr>
        <p:txBody>
          <a:bodyPr vert="horz" lIns="0" tIns="0" rIns="0" bIns="0" rtlCol="0">
            <a:normAutofit/>
          </a:bodyPr>
          <a:lstStyle>
            <a:lvl1pPr marL="284480" indent="-284480" algn="l" defTabSz="914400" rtl="0" eaLnBrk="1" latinLnBrk="0" hangingPunct="1">
              <a:lnSpc>
                <a:spcPct val="90000"/>
              </a:lnSpc>
              <a:spcBef>
                <a:spcPts val="430"/>
              </a:spcBef>
              <a:spcAft>
                <a:spcPts val="300"/>
              </a:spcAft>
              <a:buSzPct val="120000"/>
              <a:buFont typeface="Wingdings" panose="05000000000000000000" pitchFamily="2" charset="2"/>
              <a:buChar char="§"/>
              <a:defRPr sz="1800" u="none" kern="1200">
                <a:solidFill>
                  <a:schemeClr val="tx1"/>
                </a:solidFill>
                <a:uFillTx/>
                <a:latin typeface="+mn-lt"/>
                <a:ea typeface="+mn-ea"/>
                <a:cs typeface="+mn-cs"/>
              </a:defRPr>
            </a:lvl1pPr>
            <a:lvl2pPr marL="685800" indent="-228600" algn="l" defTabSz="914400" rtl="0" eaLnBrk="1" latinLnBrk="0" hangingPunct="1">
              <a:lnSpc>
                <a:spcPct val="90000"/>
              </a:lnSpc>
              <a:spcBef>
                <a:spcPts val="385"/>
              </a:spcBef>
              <a:spcAft>
                <a:spcPts val="300"/>
              </a:spcAft>
              <a:buSzPct val="100000"/>
              <a:buFont typeface="Arial" panose="020B0604020202020204"/>
              <a:buChar char="●"/>
              <a:defRPr sz="1600" u="none" kern="1200" baseline="0">
                <a:solidFill>
                  <a:schemeClr val="tx1"/>
                </a:solidFill>
                <a:uFillTx/>
                <a:latin typeface="+mn-lt"/>
                <a:ea typeface="+mn-ea"/>
                <a:cs typeface="+mn-cs"/>
              </a:defRPr>
            </a:lvl2pPr>
            <a:lvl3pPr marL="1198880" indent="-284480" algn="l" defTabSz="914400" rtl="0" eaLnBrk="1" latinLnBrk="0" hangingPunct="1">
              <a:lnSpc>
                <a:spcPct val="90000"/>
              </a:lnSpc>
              <a:spcBef>
                <a:spcPts val="335"/>
              </a:spcBef>
              <a:spcAft>
                <a:spcPts val="300"/>
              </a:spcAft>
              <a:buSzPct val="70000"/>
              <a:buFont typeface="Lucida Grande"/>
              <a:buChar char="▲"/>
              <a:defRPr sz="1400" u="none" kern="1200">
                <a:solidFill>
                  <a:schemeClr val="tx1"/>
                </a:solidFill>
                <a:uFillTx/>
                <a:latin typeface="+mn-lt"/>
                <a:ea typeface="+mn-ea"/>
                <a:cs typeface="+mn-cs"/>
              </a:defRPr>
            </a:lvl3pPr>
            <a:lvl4pPr marL="1544320" indent="-252095" algn="l" defTabSz="914400" rtl="0" eaLnBrk="1" latinLnBrk="0" hangingPunct="1">
              <a:lnSpc>
                <a:spcPct val="90000"/>
              </a:lnSpc>
              <a:spcBef>
                <a:spcPts val="290"/>
              </a:spcBef>
              <a:spcAft>
                <a:spcPts val="300"/>
              </a:spcAft>
              <a:buSzPct val="110000"/>
              <a:buFont typeface="Arial Bold Italic"/>
              <a:buChar char="□"/>
              <a:defRPr sz="1200" u="none" kern="1200" baseline="0">
                <a:solidFill>
                  <a:schemeClr val="tx1"/>
                </a:solidFill>
                <a:uFillTx/>
                <a:latin typeface="+mn-lt"/>
                <a:ea typeface="+mn-ea"/>
                <a:cs typeface="+mn-cs"/>
              </a:defRPr>
            </a:lvl4pPr>
            <a:lvl5pPr marL="2001520" indent="-252095" algn="l" defTabSz="914400" rtl="0" eaLnBrk="1" latinLnBrk="0" hangingPunct="1">
              <a:lnSpc>
                <a:spcPct val="90000"/>
              </a:lnSpc>
              <a:spcBef>
                <a:spcPts val="600"/>
              </a:spcBef>
              <a:spcAft>
                <a:spcPts val="300"/>
              </a:spcAft>
              <a:buSzPct val="130000"/>
              <a:buFont typeface="Arial" panose="020B0604020202020204"/>
              <a:buChar char="○"/>
              <a:defRPr sz="1200" u="none" kern="120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PC </a:t>
            </a:r>
          </a:p>
          <a:p>
            <a:pPr algn="just">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RAM : 8 GB</a:t>
            </a:r>
          </a:p>
          <a:p>
            <a:pPr algn="just">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Processor : i5 </a:t>
            </a:r>
          </a:p>
          <a:p>
            <a:pPr algn="just">
              <a:lnSpc>
                <a:spcPct val="15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Hard disk : 1 TB</a:t>
            </a:r>
          </a:p>
          <a:p>
            <a:pPr algn="just">
              <a:lnSpc>
                <a:spcPct val="150000"/>
              </a:lnSpc>
            </a:pPr>
            <a:endParaRPr lang="en-US" sz="2200" dirty="0">
              <a:latin typeface="Calibri" panose="020F0502020204030204" pitchFamily="34" charset="0"/>
              <a:cs typeface="Calibri" panose="020F0502020204030204" pitchFamily="34" charset="0"/>
            </a:endParaRPr>
          </a:p>
          <a:p>
            <a:pPr algn="just">
              <a:lnSpc>
                <a:spcPct val="150000"/>
              </a:lnSpc>
            </a:pP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4686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47842"/>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SOFTWARE REQUIREMENTS</a:t>
            </a:r>
          </a:p>
        </p:txBody>
      </p:sp>
      <p:sp>
        <p:nvSpPr>
          <p:cNvPr id="4" name="Text Placeholder 1"/>
          <p:cNvSpPr>
            <a:spLocks noGrp="1"/>
          </p:cNvSpPr>
          <p:nvPr/>
        </p:nvSpPr>
        <p:spPr>
          <a:xfrm>
            <a:off x="670028" y="1063913"/>
            <a:ext cx="10851944" cy="5045485"/>
          </a:xfrm>
          <a:prstGeom prst="rect">
            <a:avLst/>
          </a:prstGeom>
        </p:spPr>
        <p:txBody>
          <a:bodyPr vert="horz" lIns="0" tIns="0" rIns="0" bIns="0" rtlCol="0">
            <a:normAutofit/>
          </a:bodyPr>
          <a:lstStyle>
            <a:lvl1pPr marL="284480" indent="-284480" algn="l" defTabSz="914400" rtl="0" eaLnBrk="1" latinLnBrk="0" hangingPunct="1">
              <a:lnSpc>
                <a:spcPct val="90000"/>
              </a:lnSpc>
              <a:spcBef>
                <a:spcPts val="430"/>
              </a:spcBef>
              <a:spcAft>
                <a:spcPts val="300"/>
              </a:spcAft>
              <a:buSzPct val="120000"/>
              <a:buFont typeface="Wingdings" panose="05000000000000000000" pitchFamily="2" charset="2"/>
              <a:buChar char="§"/>
              <a:defRPr sz="1800" u="none" kern="1200">
                <a:solidFill>
                  <a:schemeClr val="tx1"/>
                </a:solidFill>
                <a:uFillTx/>
                <a:latin typeface="+mn-lt"/>
                <a:ea typeface="+mn-ea"/>
                <a:cs typeface="+mn-cs"/>
              </a:defRPr>
            </a:lvl1pPr>
            <a:lvl2pPr marL="685800" indent="-228600" algn="l" defTabSz="914400" rtl="0" eaLnBrk="1" latinLnBrk="0" hangingPunct="1">
              <a:lnSpc>
                <a:spcPct val="90000"/>
              </a:lnSpc>
              <a:spcBef>
                <a:spcPts val="385"/>
              </a:spcBef>
              <a:spcAft>
                <a:spcPts val="300"/>
              </a:spcAft>
              <a:buSzPct val="100000"/>
              <a:buFont typeface="Arial" panose="020B0604020202020204"/>
              <a:buChar char="●"/>
              <a:defRPr sz="1600" u="none" kern="1200" baseline="0">
                <a:solidFill>
                  <a:schemeClr val="tx1"/>
                </a:solidFill>
                <a:uFillTx/>
                <a:latin typeface="+mn-lt"/>
                <a:ea typeface="+mn-ea"/>
                <a:cs typeface="+mn-cs"/>
              </a:defRPr>
            </a:lvl2pPr>
            <a:lvl3pPr marL="1198880" indent="-284480" algn="l" defTabSz="914400" rtl="0" eaLnBrk="1" latinLnBrk="0" hangingPunct="1">
              <a:lnSpc>
                <a:spcPct val="90000"/>
              </a:lnSpc>
              <a:spcBef>
                <a:spcPts val="335"/>
              </a:spcBef>
              <a:spcAft>
                <a:spcPts val="300"/>
              </a:spcAft>
              <a:buSzPct val="70000"/>
              <a:buFont typeface="Lucida Grande"/>
              <a:buChar char="▲"/>
              <a:defRPr sz="1400" u="none" kern="1200">
                <a:solidFill>
                  <a:schemeClr val="tx1"/>
                </a:solidFill>
                <a:uFillTx/>
                <a:latin typeface="+mn-lt"/>
                <a:ea typeface="+mn-ea"/>
                <a:cs typeface="+mn-cs"/>
              </a:defRPr>
            </a:lvl3pPr>
            <a:lvl4pPr marL="1544320" indent="-252095" algn="l" defTabSz="914400" rtl="0" eaLnBrk="1" latinLnBrk="0" hangingPunct="1">
              <a:lnSpc>
                <a:spcPct val="90000"/>
              </a:lnSpc>
              <a:spcBef>
                <a:spcPts val="290"/>
              </a:spcBef>
              <a:spcAft>
                <a:spcPts val="300"/>
              </a:spcAft>
              <a:buSzPct val="110000"/>
              <a:buFont typeface="Arial Bold Italic"/>
              <a:buChar char="□"/>
              <a:defRPr sz="1200" u="none" kern="1200" baseline="0">
                <a:solidFill>
                  <a:schemeClr val="tx1"/>
                </a:solidFill>
                <a:uFillTx/>
                <a:latin typeface="+mn-lt"/>
                <a:ea typeface="+mn-ea"/>
                <a:cs typeface="+mn-cs"/>
              </a:defRPr>
            </a:lvl4pPr>
            <a:lvl5pPr marL="2001520" indent="-252095" algn="l" defTabSz="914400" rtl="0" eaLnBrk="1" latinLnBrk="0" hangingPunct="1">
              <a:lnSpc>
                <a:spcPct val="90000"/>
              </a:lnSpc>
              <a:spcBef>
                <a:spcPts val="600"/>
              </a:spcBef>
              <a:spcAft>
                <a:spcPts val="300"/>
              </a:spcAft>
              <a:buSzPct val="130000"/>
              <a:buFont typeface="Arial" panose="020B0604020202020204"/>
              <a:buChar char="○"/>
              <a:defRPr sz="1200" u="none" kern="120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lang="en-US" sz="2200" dirty="0"/>
              <a:t>GOOGLE COLAB</a:t>
            </a:r>
          </a:p>
          <a:p>
            <a:pPr algn="just">
              <a:lnSpc>
                <a:spcPct val="150000"/>
              </a:lnSpc>
              <a:buFont typeface="Arial" panose="020B0604020202020204" pitchFamily="34" charset="0"/>
              <a:buChar char="•"/>
            </a:pPr>
            <a:r>
              <a:rPr lang="en-US" sz="2200" dirty="0"/>
              <a:t>PYTHON</a:t>
            </a:r>
          </a:p>
          <a:p>
            <a:pPr algn="just">
              <a:lnSpc>
                <a:spcPct val="150000"/>
              </a:lnSpc>
              <a:buFont typeface="Arial" panose="020B0604020202020204" pitchFamily="34" charset="0"/>
              <a:buChar char="•"/>
            </a:pPr>
            <a:r>
              <a:rPr lang="en-US" sz="2200"/>
              <a:t>VISUAL STUDIO</a:t>
            </a:r>
            <a:endParaRPr lang="en-US" sz="2200" dirty="0"/>
          </a:p>
          <a:p>
            <a:pPr algn="just">
              <a:lnSpc>
                <a:spcPct val="150000"/>
              </a:lnSpc>
              <a:buFont typeface="Arial" panose="020B0604020202020204" pitchFamily="34" charset="0"/>
              <a:buChar char="•"/>
            </a:pPr>
            <a:endParaRPr lang="en-US" sz="2200" dirty="0"/>
          </a:p>
          <a:p>
            <a:pPr algn="just">
              <a:lnSpc>
                <a:spcPct val="150000"/>
              </a:lnSpc>
              <a:buFont typeface="Arial" panose="020B0604020202020204" pitchFamily="34" charset="0"/>
              <a:buChar char="•"/>
            </a:pPr>
            <a:endParaRPr lang="en-US" sz="2200" dirty="0"/>
          </a:p>
        </p:txBody>
      </p:sp>
    </p:spTree>
    <p:extLst>
      <p:ext uri="{BB962C8B-B14F-4D97-AF65-F5344CB8AC3E}">
        <p14:creationId xmlns:p14="http://schemas.microsoft.com/office/powerpoint/2010/main" val="191270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0" y="2728961"/>
            <a:ext cx="12192000"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dirty="0">
                <a:solidFill>
                  <a:schemeClr val="accent1"/>
                </a:solidFill>
                <a:latin typeface="+mn-lt"/>
                <a:cs typeface="+mn-lt"/>
              </a:rPr>
              <a:t>ARCHITECTURE DIAGRAM</a:t>
            </a:r>
            <a:endParaRPr lang="en-US" dirty="0">
              <a:solidFill>
                <a:schemeClr val="accent1"/>
              </a:solidFill>
              <a:latin typeface="+mn-lt"/>
              <a:cs typeface="+mn-lt"/>
            </a:endParaRPr>
          </a:p>
        </p:txBody>
      </p:sp>
    </p:spTree>
    <p:extLst>
      <p:ext uri="{BB962C8B-B14F-4D97-AF65-F5344CB8AC3E}">
        <p14:creationId xmlns:p14="http://schemas.microsoft.com/office/powerpoint/2010/main" val="3821616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13259"/>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APPLICATIONS</a:t>
            </a:r>
          </a:p>
        </p:txBody>
      </p:sp>
      <p:sp>
        <p:nvSpPr>
          <p:cNvPr id="3" name="TextBox 2"/>
          <p:cNvSpPr txBox="1"/>
          <p:nvPr/>
        </p:nvSpPr>
        <p:spPr>
          <a:xfrm>
            <a:off x="641130" y="1124607"/>
            <a:ext cx="10195035" cy="230832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Used in hospitals</a:t>
            </a:r>
          </a:p>
          <a:p>
            <a:pPr marL="342900" indent="-342900" algn="just">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Used in laboratories</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Used in day care centers</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Used for test centers</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741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679267e6-1056-42dc-a566-199413066b8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 xmlns:a16="http://schemas.microsoft.com/office/drawing/2014/main" id="{35898AE9-BE03-8D27-F994-43211D83DE32}"/>
              </a:ext>
            </a:extLst>
          </p:cNvPr>
          <p:cNvPicPr>
            <a:picLocks noChangeAspect="1"/>
          </p:cNvPicPr>
          <p:nvPr/>
        </p:nvPicPr>
        <p:blipFill>
          <a:blip r:embed="rId2"/>
          <a:stretch>
            <a:fillRect/>
          </a:stretch>
        </p:blipFill>
        <p:spPr>
          <a:xfrm>
            <a:off x="0" y="344558"/>
            <a:ext cx="12192000" cy="6188764"/>
          </a:xfrm>
          <a:prstGeom prst="rect">
            <a:avLst/>
          </a:prstGeom>
        </p:spPr>
      </p:pic>
    </p:spTree>
    <p:extLst>
      <p:ext uri="{BB962C8B-B14F-4D97-AF65-F5344CB8AC3E}">
        <p14:creationId xmlns:p14="http://schemas.microsoft.com/office/powerpoint/2010/main" val="32299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MODULES DESCRIPTION</a:t>
            </a:r>
          </a:p>
        </p:txBody>
      </p:sp>
      <p:sp>
        <p:nvSpPr>
          <p:cNvPr id="3" name="TextBox 2"/>
          <p:cNvSpPr txBox="1"/>
          <p:nvPr/>
        </p:nvSpPr>
        <p:spPr>
          <a:xfrm>
            <a:off x="630621" y="860996"/>
            <a:ext cx="10447282" cy="446705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Dataset Collection</a:t>
            </a:r>
          </a:p>
          <a:p>
            <a:pPr marL="285750" indent="-28575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Data Augmentation</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Dataset Preprocessing</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Feature Extraction</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Training using Machine Learning and Deep Learning algorithms</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Validation and Evaluation</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Detection and Classification of Lung Disease</a:t>
            </a:r>
          </a:p>
          <a:p>
            <a:pPr marL="285750" indent="-285750">
              <a:lnSpc>
                <a:spcPct val="150000"/>
              </a:lnSpc>
              <a:buFont typeface="Arial" panose="020B0604020202020204" pitchFamily="34" charset="0"/>
              <a:buChar char="•"/>
            </a:pPr>
            <a:r>
              <a:rPr lang="en-IN" sz="2400" dirty="0">
                <a:latin typeface="Calibri" panose="020F0502020204030204" pitchFamily="34" charset="0"/>
                <a:cs typeface="Calibri" panose="020F0502020204030204" pitchFamily="34" charset="0"/>
              </a:rPr>
              <a:t>Web Application Development</a:t>
            </a:r>
          </a:p>
        </p:txBody>
      </p:sp>
    </p:spTree>
    <p:extLst>
      <p:ext uri="{BB962C8B-B14F-4D97-AF65-F5344CB8AC3E}">
        <p14:creationId xmlns:p14="http://schemas.microsoft.com/office/powerpoint/2010/main" val="4046968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COLLECTION</a:t>
            </a:r>
          </a:p>
        </p:txBody>
      </p:sp>
      <p:sp>
        <p:nvSpPr>
          <p:cNvPr id="3" name="TextBox 2"/>
          <p:cNvSpPr txBox="1"/>
          <p:nvPr/>
        </p:nvSpPr>
        <p:spPr>
          <a:xfrm>
            <a:off x="693683" y="860996"/>
            <a:ext cx="11214538" cy="452431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dataset contains a lot of separate pieces of data but can be used to train an algorithm with the goal of finding predictable patterns inside the whole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first thing to do is collecting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High quality is the essential thing to take into consideration when collecting a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For this project dataset is collected from VINDR-CXR dataset.</a:t>
            </a:r>
          </a:p>
          <a:p>
            <a:pPr marL="342900"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Then the dataset is divided into two parts,</a:t>
            </a:r>
          </a:p>
          <a:p>
            <a:pPr marL="800100" lvl="1"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Training dataset – used to train an algorithm to understand and learn.</a:t>
            </a:r>
          </a:p>
          <a:p>
            <a:pPr marL="800100" lvl="1" indent="-342900" algn="just">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Testing dataset – used to evaluate how well an algorithm was trained.</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7219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 xmlns:a16="http://schemas.microsoft.com/office/drawing/2014/main" id="{0E02E3FC-8C1D-4ADD-9DC2-2A455030474A}"/>
              </a:ext>
            </a:extLst>
          </p:cNvPr>
          <p:cNvSpPr txBox="1">
            <a:spLocks/>
          </p:cNvSpPr>
          <p:nvPr/>
        </p:nvSpPr>
        <p:spPr>
          <a:xfrm>
            <a:off x="465999" y="206478"/>
            <a:ext cx="9642288" cy="65451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1"/>
                </a:solidFill>
                <a:latin typeface="+mn-lt"/>
                <a:cs typeface="+mn-lt"/>
              </a:rPr>
              <a:t>DATASET COLLECTION DFD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52" y="1418897"/>
            <a:ext cx="7379172" cy="3608577"/>
          </a:xfrm>
          <a:prstGeom prst="rect">
            <a:avLst/>
          </a:prstGeom>
        </p:spPr>
      </p:pic>
    </p:spTree>
    <p:extLst>
      <p:ext uri="{BB962C8B-B14F-4D97-AF65-F5344CB8AC3E}">
        <p14:creationId xmlns:p14="http://schemas.microsoft.com/office/powerpoint/2010/main" val="378948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284006</TotalTime>
  <Words>1450</Words>
  <Application>Microsoft Office PowerPoint</Application>
  <PresentationFormat>Widescreen</PresentationFormat>
  <Paragraphs>141</Paragraphs>
  <Slides>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Arial Bold Italic</vt:lpstr>
      <vt:lpstr>Calibri</vt:lpstr>
      <vt:lpstr>Calibri Light</vt:lpstr>
      <vt:lpstr>Lucida Grande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VALIDATION AND EVALUATION</vt:lpstr>
      <vt:lpstr>PowerPoint Presentation</vt:lpstr>
      <vt:lpstr>WEB APPLICATION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AND DETECTION OF LUNG CANCER USING DEEP LEARNING AND MACHINE LEARNING ALGORITHMS IN AN EFFECTIVE WAY </dc:title>
  <dc:creator>sruthi priya</dc:creator>
  <cp:lastModifiedBy>HP</cp:lastModifiedBy>
  <cp:revision>52</cp:revision>
  <dcterms:created xsi:type="dcterms:W3CDTF">2023-11-08T13:10:14Z</dcterms:created>
  <dcterms:modified xsi:type="dcterms:W3CDTF">2024-08-10T12:08:55Z</dcterms:modified>
</cp:coreProperties>
</file>