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6" r:id="rId6"/>
    <p:sldId id="260" r:id="rId7"/>
    <p:sldId id="265" r:id="rId8"/>
    <p:sldId id="259" r:id="rId9"/>
    <p:sldId id="266" r:id="rId10"/>
    <p:sldId id="261" r:id="rId11"/>
    <p:sldId id="263" r:id="rId12"/>
    <p:sldId id="270" r:id="rId13"/>
  </p:sldIdLst>
  <p:sldSz cx="9144000" cy="5143500" type="screen16x9"/>
  <p:notesSz cx="6858000" cy="9144000"/>
  <p:embeddedFontLst>
    <p:embeddedFont>
      <p:font typeface="Calibri" panose="020F0502020204030204"/>
      <p:regular r:id="rId17"/>
    </p:embeddedFont>
    <p:embeddedFont>
      <p:font typeface="Bookman Old Style" panose="02050604050505020204" pitchFamily="18"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144"/>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endParaRPr lang="en-US" smtClean="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Department of Computer Science and Engineering</a:t>
            </a:r>
            <a:endParaRPr lang="en-US" smtClean="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267764" y="928551"/>
            <a:ext cx="8229600" cy="857400"/>
          </a:xfrm>
        </p:spPr>
        <p:txBody>
          <a:bodyPr/>
          <a:lstStyle/>
          <a:p>
            <a:r>
              <a:rPr lang="en-US" sz="2800" b="1" dirty="0">
                <a:latin typeface="Bookman Old Style" panose="02050604050505020204" pitchFamily="18" charset="0"/>
              </a:rPr>
              <a:t>ChatBot Music Recommendation System</a:t>
            </a:r>
            <a:endParaRPr lang="en-US" sz="2800" b="1" dirty="0">
              <a:latin typeface="Bookman Old Style" panose="02050604050505020204" pitchFamily="18" charset="0"/>
            </a:endParaRPr>
          </a:p>
        </p:txBody>
      </p:sp>
      <p:sp>
        <p:nvSpPr>
          <p:cNvPr id="3" name="TextBox 2"/>
          <p:cNvSpPr txBox="1"/>
          <p:nvPr/>
        </p:nvSpPr>
        <p:spPr>
          <a:xfrm>
            <a:off x="267970" y="3265805"/>
            <a:ext cx="3622040" cy="953135"/>
          </a:xfrm>
          <a:prstGeom prst="rect">
            <a:avLst/>
          </a:prstGeom>
          <a:noFill/>
        </p:spPr>
        <p:txBody>
          <a:bodyPr wrap="square" rtlCol="0">
            <a:spAutoFit/>
          </a:bodyPr>
          <a:lstStyle/>
          <a:p>
            <a:r>
              <a:rPr lang="en-US" dirty="0" smtClean="0">
                <a:latin typeface="Bookman Old Style" panose="02050604050505020204" pitchFamily="18" charset="0"/>
              </a:rPr>
              <a:t>Team Details </a:t>
            </a:r>
            <a:endParaRPr lang="en-US" dirty="0" smtClean="0">
              <a:latin typeface="Bookman Old Style" panose="02050604050505020204" pitchFamily="18" charset="0"/>
            </a:endParaRPr>
          </a:p>
          <a:p>
            <a:pPr marL="0" indent="0">
              <a:buFont typeface="+mj-lt"/>
              <a:buNone/>
            </a:pPr>
            <a:r>
              <a:rPr lang="en-US" dirty="0" smtClean="0">
                <a:latin typeface="Bookman Old Style" panose="02050604050505020204" pitchFamily="18" charset="0"/>
              </a:rPr>
              <a:t>1.G Keerteshwar Reddy(20EG105410)</a:t>
            </a:r>
            <a:endParaRPr lang="en-US" dirty="0" smtClean="0">
              <a:latin typeface="Bookman Old Style" panose="02050604050505020204" pitchFamily="18" charset="0"/>
            </a:endParaRPr>
          </a:p>
          <a:p>
            <a:pPr marL="0" indent="0">
              <a:buFont typeface="+mj-lt"/>
              <a:buNone/>
            </a:pPr>
            <a:r>
              <a:rPr lang="en-US" dirty="0">
                <a:latin typeface="Bookman Old Style" panose="02050604050505020204" pitchFamily="18" charset="0"/>
              </a:rPr>
              <a:t>2.Mahesh Pawar(20EG105424</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marL="0" indent="0">
              <a:buFont typeface="+mj-lt"/>
              <a:buNone/>
            </a:pPr>
            <a:r>
              <a:rPr lang="en-US" dirty="0">
                <a:latin typeface="Bookman Old Style" panose="02050604050505020204" pitchFamily="18" charset="0"/>
              </a:rPr>
              <a:t>3.Akhil D(20EG105716)</a:t>
            </a:r>
            <a:endParaRPr lang="en-US" dirty="0">
              <a:latin typeface="Bookman Old Style" panose="02050604050505020204" pitchFamily="18" charset="0"/>
            </a:endParaRPr>
          </a:p>
        </p:txBody>
      </p:sp>
      <p:sp>
        <p:nvSpPr>
          <p:cNvPr id="8" name="TextBox 7"/>
          <p:cNvSpPr txBox="1"/>
          <p:nvPr/>
        </p:nvSpPr>
        <p:spPr>
          <a:xfrm>
            <a:off x="5470632" y="3239550"/>
            <a:ext cx="2070599" cy="521970"/>
          </a:xfrm>
          <a:prstGeom prst="rect">
            <a:avLst/>
          </a:prstGeom>
          <a:noFill/>
        </p:spPr>
        <p:txBody>
          <a:bodyPr wrap="square" rtlCol="0">
            <a:spAutoFit/>
          </a:bodyPr>
          <a:lstStyle/>
          <a:p>
            <a:r>
              <a:rPr lang="en-US" dirty="0" smtClean="0">
                <a:latin typeface="Bookman Old Style" panose="02050604050505020204" pitchFamily="18" charset="0"/>
              </a:rPr>
              <a:t>Project Supervisor: </a:t>
            </a:r>
            <a:endParaRPr lang="en-US" dirty="0" smtClean="0">
              <a:latin typeface="Bookman Old Style" panose="02050604050505020204" pitchFamily="18" charset="0"/>
            </a:endParaRPr>
          </a:p>
          <a:p>
            <a:r>
              <a:rPr lang="en-US" dirty="0" smtClean="0">
                <a:latin typeface="Bookman Old Style" panose="02050604050505020204" pitchFamily="18" charset="0"/>
              </a:rPr>
              <a:t>E.Radhakrishnaiah</a:t>
            </a:r>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sz="900"/>
          </a:p>
        </p:txBody>
      </p:sp>
      <p:sp>
        <p:nvSpPr>
          <p:cNvPr id="3" name="Text Placeholder 2"/>
          <p:cNvSpPr>
            <a:spLocks noGrp="1"/>
          </p:cNvSpPr>
          <p:nvPr>
            <p:ph type="body" idx="1"/>
          </p:nvPr>
        </p:nvSpPr>
        <p:spPr>
          <a:xfrm>
            <a:off x="2226310" y="3637995"/>
            <a:ext cx="4040100" cy="480000"/>
          </a:xfrm>
        </p:spPr>
        <p:txBody>
          <a:bodyPr/>
          <a:p>
            <a:pPr algn="ctr"/>
            <a:r>
              <a:rPr lang="en-US" sz="9600"/>
              <a:t>THANK YOU</a:t>
            </a:r>
            <a:endParaRPr lang="en-US" sz="9600"/>
          </a:p>
        </p:txBody>
      </p:sp>
      <p:sp>
        <p:nvSpPr>
          <p:cNvPr id="7" name="Date Placeholder 6"/>
          <p:cNvSpPr>
            <a:spLocks noGrp="1"/>
          </p:cNvSpPr>
          <p:nvPr>
            <p:ph type="dt" idx="10"/>
          </p:nvPr>
        </p:nvSpPr>
        <p:spPr/>
        <p:txBody>
          <a:bodyPr/>
          <a:p/>
        </p:txBody>
      </p:sp>
      <p:sp>
        <p:nvSpPr>
          <p:cNvPr id="8" name="Footer Placeholder 7"/>
          <p:cNvSpPr>
            <a:spLocks noGrp="1"/>
          </p:cNvSpPr>
          <p:nvPr>
            <p:ph type="ftr" idx="11"/>
          </p:nvPr>
        </p:nvSpPr>
        <p:spPr/>
        <p:txBody>
          <a:bodyPr/>
          <a:p>
            <a:r>
              <a:rPr lang="en-US" smtClean="0"/>
              <a:t>Department of Computer Science and Engineering</a:t>
            </a:r>
            <a:endParaRPr lang="en-US" smtClean="0"/>
          </a:p>
        </p:txBody>
      </p:sp>
      <p:sp>
        <p:nvSpPr>
          <p:cNvPr id="9" name="Slide Number Placeholder 8"/>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Introduction</a:t>
            </a:r>
            <a:endParaRPr lang="en-US" sz="3600" dirty="0">
              <a:latin typeface="Bookman Old Style" panose="02050604050505020204" pitchFamily="18" charset="0"/>
            </a:endParaRPr>
          </a:p>
        </p:txBody>
      </p:sp>
      <p:sp>
        <p:nvSpPr>
          <p:cNvPr id="5" name="TextBox 4"/>
          <p:cNvSpPr txBox="1"/>
          <p:nvPr/>
        </p:nvSpPr>
        <p:spPr>
          <a:xfrm>
            <a:off x="1102123" y="848529"/>
            <a:ext cx="6655982" cy="332295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sym typeface="+mn-ea"/>
              </a:rPr>
              <a:t>The proposed system work develops a personalized system, where the user's current emotion is analyzed with the help of the chat bot. </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sym typeface="+mn-ea"/>
              </a:rPr>
              <a:t>The chat bot identifies the user's sentiment by chat conversation with the user. </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sym typeface="+mn-ea"/>
              </a:rPr>
              <a:t>Based on the input provided by the user, currentemotion or mood is analyzed by the chat bot and it will suggest song to the user. </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sym typeface="+mn-ea"/>
              </a:rPr>
              <a:t>The objective of our application is to identify the mood expressed by the user and once the mood is identified, songs are played by the application. </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sym typeface="+mn-ea"/>
              </a:rPr>
              <a:t>The application solves the basic needs of music listeners without troubling them as existing applications do.</a:t>
            </a: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sym typeface="+mn-ea"/>
              </a:rPr>
              <a:t>Environment developed are Interactive Chat Bot, Interactive System User Interface, Recommender System, MYSQL Server,Natural Language Processing, Sentimental Analysis.</a:t>
            </a:r>
            <a:endParaRPr lang="en-US" dirty="0">
              <a:latin typeface="Bookman Old Style" panose="02050604050505020204" pitchFamily="18" charset="0"/>
              <a:sym typeface="+mn-ea"/>
            </a:endParaRPr>
          </a:p>
          <a:p>
            <a:pPr marL="0" indent="0">
              <a:buFont typeface="Arial" panose="020B0604020202020204" pitchFamily="34" charset="0"/>
              <a:buNone/>
            </a:pP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21239" y="368935"/>
            <a:ext cx="6117431" cy="627321"/>
          </a:xfrm>
        </p:spPr>
        <p:txBody>
          <a:bodyPr/>
          <a:lstStyle/>
          <a:p>
            <a:r>
              <a:rPr lang="en-US" sz="3600" dirty="0" smtClean="0">
                <a:latin typeface="Bookman Old Style" panose="02050604050505020204" pitchFamily="18" charset="0"/>
              </a:rPr>
              <a:t>Problem Statement</a:t>
            </a:r>
            <a:endParaRPr lang="en-US" sz="3600" dirty="0">
              <a:latin typeface="Bookman Old Style" panose="02050604050505020204" pitchFamily="18" charset="0"/>
            </a:endParaRPr>
          </a:p>
        </p:txBody>
      </p:sp>
      <p:sp>
        <p:nvSpPr>
          <p:cNvPr id="14" name="TextBox 13"/>
          <p:cNvSpPr txBox="1"/>
          <p:nvPr/>
        </p:nvSpPr>
        <p:spPr>
          <a:xfrm>
            <a:off x="1243728" y="1162854"/>
            <a:ext cx="6655982" cy="2245360"/>
          </a:xfrm>
          <a:prstGeom prst="rect">
            <a:avLst/>
          </a:prstGeom>
          <a:noFill/>
        </p:spPr>
        <p:txBody>
          <a:bodyPr wrap="square" rtlCol="0">
            <a:spAutoFit/>
          </a:bodyPr>
          <a:lstStyle/>
          <a:p>
            <a:r>
              <a:rPr lang="en-US" dirty="0">
                <a:latin typeface="Bookman Old Style" panose="02050604050505020204" pitchFamily="18" charset="0"/>
                <a:sym typeface="+mn-ea"/>
              </a:rPr>
              <a:t>Recommendation of Music to the users based on their emotions during conversation or a word with a chatbot using Machine learning and Natural Language Processing.</a:t>
            </a:r>
            <a:endParaRPr lang="en-US" dirty="0">
              <a:latin typeface="Bookman Old Style" panose="02050604050505020204" pitchFamily="18" charset="0"/>
              <a:sym typeface="+mn-ea"/>
            </a:endParaRPr>
          </a:p>
          <a:p>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r>
              <a:rPr lang="en-US" dirty="0">
                <a:latin typeface="Bookman Old Style" panose="02050604050505020204" pitchFamily="18" charset="0"/>
                <a:sym typeface="+mn-ea"/>
              </a:rPr>
              <a:t>The primary objectives of such a system are Personalization,Discovery,User Interaction,User Satisfaction.</a:t>
            </a:r>
            <a:endParaRPr lang="en-US" dirty="0">
              <a:latin typeface="Bookman Old Style" panose="02050604050505020204" pitchFamily="18" charset="0"/>
            </a:endParaRPr>
          </a:p>
          <a:p>
            <a:r>
              <a:rPr lang="en-US" dirty="0">
                <a:latin typeface="Bookman Old Style" panose="02050604050505020204" pitchFamily="18" charset="0"/>
                <a:sym typeface="+mn-ea"/>
              </a:rPr>
              <a:t>Parameters are based on User Profile,Music Metadata,Collaborative Filtering,Content-Based Filtering,Recommendation Algorithms. </a:t>
            </a:r>
            <a:endParaRPr lang="en-US" dirty="0">
              <a:latin typeface="Bookman Old Style" panose="02050604050505020204" pitchFamily="18" charset="0"/>
            </a:endParaRPr>
          </a:p>
          <a:p>
            <a:endParaRPr lang="en-US" dirty="0" smtClean="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pic>
        <p:nvPicPr>
          <p:cNvPr id="5" name="Picture 4" descr="ME_ME_PROJECT_CHATBOT_PYTHON_MODULE_ME_PROJECT_CHATBOT_PYTHON_MODULE_CHATBOT_PYTHON_architecture"/>
          <p:cNvPicPr>
            <a:picLocks noChangeAspect="1"/>
          </p:cNvPicPr>
          <p:nvPr/>
        </p:nvPicPr>
        <p:blipFill>
          <a:blip r:embed="rId1"/>
          <a:stretch>
            <a:fillRect/>
          </a:stretch>
        </p:blipFill>
        <p:spPr>
          <a:xfrm>
            <a:off x="324485" y="1191895"/>
            <a:ext cx="8627110" cy="2759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661800" y="205483"/>
            <a:ext cx="6117431" cy="627321"/>
          </a:xfrm>
        </p:spPr>
        <p:txBody>
          <a:bodyPr/>
          <a:lstStyle/>
          <a:p>
            <a:r>
              <a:rPr lang="en-US" sz="3600" dirty="0" smtClean="0"/>
              <a:t>Experiment Environment</a:t>
            </a:r>
            <a:r>
              <a:rPr lang="en-US" sz="3600" dirty="0" smtClean="0"/>
              <a:t>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3" name="Text Box 2"/>
          <p:cNvSpPr txBox="1"/>
          <p:nvPr/>
        </p:nvSpPr>
        <p:spPr>
          <a:xfrm>
            <a:off x="825500" y="1057275"/>
            <a:ext cx="5358130" cy="306705"/>
          </a:xfrm>
          <a:prstGeom prst="rect">
            <a:avLst/>
          </a:prstGeom>
          <a:noFill/>
        </p:spPr>
        <p:txBody>
          <a:bodyPr wrap="none" rtlCol="0" anchor="t">
            <a:spAutoFit/>
          </a:bodyPr>
          <a:p>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 Environment used is </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IDLE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Jupyter Notebook-Python</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a:p>
        </p:txBody>
      </p:sp>
      <p:pic>
        <p:nvPicPr>
          <p:cNvPr id="5" name="Picture 4" descr="Screenshot 2023-09-29 at 12.23.55 PM"/>
          <p:cNvPicPr>
            <a:picLocks noChangeAspect="1"/>
          </p:cNvPicPr>
          <p:nvPr/>
        </p:nvPicPr>
        <p:blipFill>
          <a:blip r:embed="rId1"/>
          <a:stretch>
            <a:fillRect/>
          </a:stretch>
        </p:blipFill>
        <p:spPr>
          <a:xfrm>
            <a:off x="825500" y="1411605"/>
            <a:ext cx="6692265" cy="3243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84409" y="0"/>
            <a:ext cx="6117431" cy="627321"/>
          </a:xfrm>
        </p:spPr>
        <p:txBody>
          <a:bodyPr/>
          <a:lstStyle/>
          <a:p>
            <a:r>
              <a:rPr lang="en-US" sz="3600" dirty="0" smtClean="0"/>
              <a:t>Experiment Screen shorts</a:t>
            </a:r>
            <a:r>
              <a:rPr lang="en-US" sz="3600" dirty="0" smtClean="0"/>
              <a:t>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descr="Screenshot 2023-09-29 at 12.25.47 PM"/>
          <p:cNvPicPr>
            <a:picLocks noChangeAspect="1"/>
          </p:cNvPicPr>
          <p:nvPr/>
        </p:nvPicPr>
        <p:blipFill>
          <a:blip r:embed="rId1"/>
          <a:stretch>
            <a:fillRect/>
          </a:stretch>
        </p:blipFill>
        <p:spPr>
          <a:xfrm>
            <a:off x="311785" y="1240155"/>
            <a:ext cx="4572000" cy="2663190"/>
          </a:xfrm>
          <a:prstGeom prst="rect">
            <a:avLst/>
          </a:prstGeom>
        </p:spPr>
      </p:pic>
      <p:pic>
        <p:nvPicPr>
          <p:cNvPr id="5" name="Picture 4" descr="Screenshot 2023-09-29 at 12.26.07 PM"/>
          <p:cNvPicPr>
            <a:picLocks noChangeAspect="1"/>
          </p:cNvPicPr>
          <p:nvPr/>
        </p:nvPicPr>
        <p:blipFill>
          <a:blip r:embed="rId2"/>
          <a:stretch>
            <a:fillRect/>
          </a:stretch>
        </p:blipFill>
        <p:spPr>
          <a:xfrm>
            <a:off x="4416425" y="793115"/>
            <a:ext cx="4522470" cy="2261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44404" y="118745"/>
            <a:ext cx="6117431" cy="627321"/>
          </a:xfrm>
        </p:spPr>
        <p:txBody>
          <a:bodyPr/>
          <a:lstStyle/>
          <a:p>
            <a:r>
              <a:rPr lang="en-US" sz="3600" dirty="0" smtClean="0"/>
              <a:t>Experiment Results</a:t>
            </a:r>
            <a:r>
              <a:rPr lang="en-US" sz="3600" dirty="0" smtClean="0"/>
              <a:t>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descr="Screenshot 2023-09-29 at 12.28.26 PM"/>
          <p:cNvPicPr>
            <a:picLocks noChangeAspect="1"/>
          </p:cNvPicPr>
          <p:nvPr/>
        </p:nvPicPr>
        <p:blipFill>
          <a:blip r:embed="rId1"/>
          <a:stretch>
            <a:fillRect/>
          </a:stretch>
        </p:blipFill>
        <p:spPr>
          <a:xfrm>
            <a:off x="656590" y="882650"/>
            <a:ext cx="7529830" cy="3563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705644" y="86995"/>
            <a:ext cx="6117431" cy="627321"/>
          </a:xfrm>
        </p:spPr>
        <p:txBody>
          <a:bodyPr/>
          <a:lstStyle/>
          <a:p>
            <a:r>
              <a:rPr lang="en-US" sz="3600" dirty="0" smtClean="0">
                <a:latin typeface="Bookman Old Style" panose="02050604050505020204" pitchFamily="18" charset="0"/>
              </a:rPr>
              <a:t>Findings </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
        <p:nvSpPr>
          <p:cNvPr id="5" name="Text Box 4"/>
          <p:cNvSpPr txBox="1"/>
          <p:nvPr/>
        </p:nvSpPr>
        <p:spPr>
          <a:xfrm>
            <a:off x="829945" y="1082675"/>
            <a:ext cx="7283450" cy="2461260"/>
          </a:xfrm>
          <a:prstGeom prst="rect">
            <a:avLst/>
          </a:prstGeom>
          <a:noFill/>
        </p:spPr>
        <p:txBody>
          <a:bodyPr wrap="square" rtlCol="0">
            <a:spAutoFit/>
          </a:bodyPr>
          <a:p>
            <a:pPr marL="285750" indent="-285750" algn="l">
              <a:buFont typeface="Arial" panose="020B0604020202020204" pitchFamily="34" charset="0"/>
              <a:buChar char="•"/>
            </a:pPr>
            <a:r>
              <a:rPr lang="en-US"/>
              <a:t>Personalized Music Recommendations: Chatbot music recommendation systems use algorithms and user data to provide highly personalized music suggestions. The findings may indicate that users are more likely to engage with and enjoy music when the recommendations align with their musical preferences.</a:t>
            </a:r>
            <a:endParaRPr lang="en-US"/>
          </a:p>
          <a:p>
            <a:pPr algn="l"/>
            <a:endParaRPr lang="en-US"/>
          </a:p>
          <a:p>
            <a:pPr marL="285750" indent="-285750" algn="l">
              <a:buFont typeface="Arial" panose="020B0604020202020204" pitchFamily="34" charset="0"/>
              <a:buChar char="•"/>
            </a:pPr>
            <a:r>
              <a:rPr lang="en-US"/>
              <a:t>User Engagement: The system may observe increased user engagement when music recommendations are delivered through a chatbot. The conversational nature of chatbots can enhance the user experience and encourage users to explore new music.</a:t>
            </a:r>
            <a:endParaRPr lang="en-US"/>
          </a:p>
          <a:p>
            <a:pPr algn="l"/>
            <a:endParaRPr lang="en-US"/>
          </a:p>
          <a:p>
            <a:pPr marL="285750" indent="-285750" algn="l">
              <a:buFont typeface="Arial" panose="020B0604020202020204" pitchFamily="34" charset="0"/>
              <a:buChar char="•"/>
            </a:pPr>
            <a:r>
              <a:rPr lang="en-US"/>
              <a:t>Cold-Start problems and the results are Reinforced and Multi-level Collabroative and Context based filterings are used.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57200" y="410966"/>
            <a:ext cx="6117431" cy="627321"/>
          </a:xfrm>
        </p:spPr>
        <p:txBody>
          <a:bodyPr/>
          <a:lstStyle/>
          <a:p>
            <a:r>
              <a:rPr lang="en-US" sz="3600" dirty="0" smtClean="0">
                <a:latin typeface="Bookman Old Style" panose="02050604050505020204" pitchFamily="18" charset="0"/>
              </a:rPr>
              <a:t>Justification </a:t>
            </a:r>
            <a:br>
              <a:rPr lang="en-US" sz="3600" dirty="0" smtClean="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graphicFrame>
        <p:nvGraphicFramePr>
          <p:cNvPr id="6" name="Table 5"/>
          <p:cNvGraphicFramePr/>
          <p:nvPr/>
        </p:nvGraphicFramePr>
        <p:xfrm>
          <a:off x="1597025" y="1038860"/>
          <a:ext cx="6561455" cy="2653665"/>
        </p:xfrm>
        <a:graphic>
          <a:graphicData uri="http://schemas.openxmlformats.org/drawingml/2006/table">
            <a:tbl>
              <a:tblPr firstRow="1" bandRow="1">
                <a:tableStyleId>{5940675A-B579-460E-94D1-54222C63F5DA}</a:tableStyleId>
              </a:tblPr>
              <a:tblGrid>
                <a:gridCol w="518795"/>
                <a:gridCol w="1289050"/>
                <a:gridCol w="1024890"/>
                <a:gridCol w="1218565"/>
                <a:gridCol w="2510155"/>
              </a:tblGrid>
              <a:tr h="687070">
                <a:tc>
                  <a:txBody>
                    <a:bodyPr/>
                    <a:p>
                      <a:pPr marL="0" indent="0">
                        <a:buNone/>
                      </a:pPr>
                      <a:r>
                        <a:rPr lang="en-US" b="1">
                          <a:latin typeface="Times New Roman" panose="02020603050405020304" charset="0"/>
                          <a:cs typeface="Times New Roman" panose="02020603050405020304" charset="0"/>
                        </a:rPr>
                        <a:t>Sl. No</a:t>
                      </a:r>
                      <a:endParaRPr lang="en-US"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b="1">
                          <a:latin typeface="Times New Roman" panose="02020603050405020304" charset="0"/>
                          <a:cs typeface="Times New Roman" panose="02020603050405020304" charset="0"/>
                        </a:rPr>
                        <a:t>Parameter</a:t>
                      </a:r>
                      <a:endParaRPr lang="en-US"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b="1">
                          <a:latin typeface="Times New Roman" panose="02020603050405020304" charset="0"/>
                          <a:cs typeface="Times New Roman" panose="02020603050405020304" charset="0"/>
                        </a:rPr>
                        <a:t>Existing value</a:t>
                      </a:r>
                      <a:endParaRPr lang="en-US"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b="1">
                          <a:latin typeface="Times New Roman" panose="02020603050405020304" charset="0"/>
                          <a:cs typeface="Times New Roman" panose="02020603050405020304" charset="0"/>
                        </a:rPr>
                        <a:t>Improved value</a:t>
                      </a:r>
                      <a:endParaRPr lang="en-US"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b="1">
                          <a:latin typeface="Times New Roman" panose="02020603050405020304" charset="0"/>
                          <a:cs typeface="Times New Roman" panose="02020603050405020304" charset="0"/>
                        </a:rPr>
                        <a:t>Justification</a:t>
                      </a:r>
                      <a:endParaRPr lang="en-US"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74090">
                <a:tc>
                  <a:txBody>
                    <a:bodyPr/>
                    <a:p>
                      <a:pPr marL="0" indent="0">
                        <a:buNone/>
                      </a:pPr>
                      <a:r>
                        <a:rPr lang="en-US">
                          <a:latin typeface="Times New Roman" panose="02020603050405020304" charset="0"/>
                          <a:cs typeface="Times New Roman" panose="02020603050405020304" charset="0"/>
                        </a:rPr>
                        <a:t>1.</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Recommendati-on accuracy</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Around 45%</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Upto 67%</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Improving the accuracy ensures high related playlists to the emotion.</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24485">
                <a:tc>
                  <a:txBody>
                    <a:bodyPr/>
                    <a:p>
                      <a:pPr marL="0" indent="0">
                        <a:buNone/>
                      </a:pPr>
                      <a:r>
                        <a:rPr lang="en-US">
                          <a:latin typeface="Times New Roman" panose="02020603050405020304" charset="0"/>
                          <a:cs typeface="Times New Roman" panose="02020603050405020304" charset="0"/>
                        </a:rPr>
                        <a:t>2.</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Response time</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 6-7 secs</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3 secs</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Fast enhanced results.</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68020">
                <a:tc>
                  <a:txBody>
                    <a:bodyPr/>
                    <a:p>
                      <a:pPr marL="0" indent="0">
                        <a:buNone/>
                      </a:pPr>
                      <a:r>
                        <a:rPr lang="en-US">
                          <a:latin typeface="Times New Roman" panose="02020603050405020304" charset="0"/>
                          <a:cs typeface="Times New Roman" panose="02020603050405020304" charset="0"/>
                        </a:rPr>
                        <a:t>3.</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 Personalisation  Level      </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 low</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High</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atin typeface="Times New Roman" panose="02020603050405020304" charset="0"/>
                          <a:cs typeface="Times New Roman" panose="02020603050405020304" charset="0"/>
                        </a:rPr>
                        <a:t>Aligned with User’s mood more accurately.</a:t>
                      </a:r>
                      <a:endParaRPr lang="en-US">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2960</Words>
  <Application>WPS Presentation</Application>
  <PresentationFormat>On-screen Show (16:9)</PresentationFormat>
  <Paragraphs>133</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Arial</vt:lpstr>
      <vt:lpstr>Calibri</vt:lpstr>
      <vt:lpstr>Noto Sans Symbols</vt:lpstr>
      <vt:lpstr>Trebuchet MS</vt:lpstr>
      <vt:lpstr>Bookman Old Style</vt:lpstr>
      <vt:lpstr>Microsoft YaHei</vt:lpstr>
      <vt:lpstr>汉仪旗黑</vt:lpstr>
      <vt:lpstr>Arial Unicode MS</vt:lpstr>
      <vt:lpstr>Thonburi</vt:lpstr>
      <vt:lpstr>宋体-简</vt:lpstr>
      <vt:lpstr>Times New Roman</vt:lpstr>
      <vt:lpstr>Times New Roman</vt:lpstr>
      <vt:lpstr>1_Office Theme</vt:lpstr>
      <vt:lpstr>PROJECT TITILE</vt:lpstr>
      <vt:lpstr>Introduction</vt:lpstr>
      <vt:lpstr>Problem Statement</vt:lpstr>
      <vt:lpstr>Proposed Method</vt:lpstr>
      <vt:lpstr>Experiment Environment </vt:lpstr>
      <vt:lpstr>Experiment Screen shorts </vt:lpstr>
      <vt:lpstr>Experiment Results </vt:lpstr>
      <vt:lpstr>Finding </vt:lpstr>
      <vt:lpstr>Justification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keerteshwarreddy</cp:lastModifiedBy>
  <cp:revision>13</cp:revision>
  <dcterms:created xsi:type="dcterms:W3CDTF">2023-09-29T13:15:55Z</dcterms:created>
  <dcterms:modified xsi:type="dcterms:W3CDTF">2023-09-29T13:15:55Z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