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6" d="100"/>
          <a:sy n="66" d="100"/>
        </p:scale>
        <p:origin x="-366"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Welcome\Downloads\data%20set%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42"/>
  <c:pivotSource>
    <c:name>[data set (1).xlsx]Sheet5!PivotTable6</c:name>
    <c:fmtId val="8"/>
  </c:pivotSource>
  <c:chart>
    <c:title>
      <c:layout>
        <c:manualLayout>
          <c:xMode val="edge"/>
          <c:yMode val="edge"/>
          <c:x val="0.40975"/>
          <c:y val="2.7777777777777804E-2"/>
        </c:manualLayout>
      </c:layout>
    </c:title>
    <c:pivotFmts>
      <c:pivotFmt>
        <c:idx val="0"/>
      </c:pivotFmt>
      <c:pivotFmt>
        <c:idx val="1"/>
      </c:pivotFmt>
      <c:pivotFmt>
        <c:idx val="2"/>
      </c:pivotFmt>
      <c:pivotFmt>
        <c:idx val="3"/>
      </c:pivotFmt>
      <c:pivotFmt>
        <c:idx val="4"/>
        <c:marker>
          <c:symbol val="none"/>
        </c:marker>
      </c:pivotFmt>
      <c:pivotFmt>
        <c:idx val="5"/>
        <c:marker>
          <c:symbol val="none"/>
        </c:marker>
      </c:pivotFmt>
      <c:pivotFmt>
        <c:idx val="6"/>
        <c:marker>
          <c:symbol val="none"/>
        </c:marker>
      </c:pivotFmt>
      <c:pivotFmt>
        <c:idx val="7"/>
        <c:marker>
          <c:symbol val="none"/>
        </c:marker>
      </c:pivotFmt>
    </c:pivotFmts>
    <c:plotArea>
      <c:layout>
        <c:manualLayout>
          <c:layoutTarget val="inner"/>
          <c:xMode val="edge"/>
          <c:yMode val="edge"/>
          <c:x val="0.17695205820791388"/>
          <c:y val="0.17234206715539868"/>
          <c:w val="0.54224675238380016"/>
          <c:h val="0.73857747307448651"/>
        </c:manualLayout>
      </c:layout>
      <c:pieChart>
        <c:varyColors val="1"/>
        <c:ser>
          <c:idx val="0"/>
          <c:order val="0"/>
          <c:tx>
            <c:strRef>
              <c:f>Sheet5!$B$3:$B$4</c:f>
              <c:strCache>
                <c:ptCount val="1"/>
                <c:pt idx="0">
                  <c:v>HIGH</c:v>
                </c:pt>
              </c:strCache>
            </c:strRef>
          </c:tx>
          <c:dLbls>
            <c:showVal val="1"/>
            <c:showLeaderLines val="1"/>
          </c:dLbls>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Sheet5!$C$3:$C$4</c:f>
              <c:strCache>
                <c:ptCount val="1"/>
                <c:pt idx="0">
                  <c:v>LOW</c:v>
                </c:pt>
              </c:strCache>
            </c:strRef>
          </c:tx>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Sheet5!$D$3:$D$4</c:f>
              <c:strCache>
                <c:ptCount val="1"/>
                <c:pt idx="0">
                  <c:v>MED</c:v>
                </c:pt>
              </c:strCache>
            </c:strRef>
          </c:tx>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Sheet5!$E$3:$E$4</c:f>
              <c:strCache>
                <c:ptCount val="1"/>
                <c:pt idx="0">
                  <c:v>VERY HIGH</c:v>
                </c:pt>
              </c:strCache>
            </c:strRef>
          </c:tx>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firstSliceAng val="0"/>
      </c:pieChart>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12" name="TextBox 11"/>
          <p:cNvSpPr txBox="1"/>
          <p:nvPr/>
        </p:nvSpPr>
        <p:spPr>
          <a:xfrm>
            <a:off x="4876800" y="3352800"/>
            <a:ext cx="4114800" cy="1938992"/>
          </a:xfrm>
          <a:prstGeom prst="rect">
            <a:avLst/>
          </a:prstGeom>
          <a:noFill/>
        </p:spPr>
        <p:txBody>
          <a:bodyPr wrap="square" rtlCol="0">
            <a:spAutoFit/>
          </a:bodyPr>
          <a:lstStyle/>
          <a:p>
            <a:r>
              <a:rPr lang="en-US" sz="2400" dirty="0" err="1" smtClean="0"/>
              <a:t>Keerthana</a:t>
            </a:r>
            <a:r>
              <a:rPr lang="en-US" sz="2400" dirty="0" smtClean="0"/>
              <a:t>. G</a:t>
            </a:r>
          </a:p>
          <a:p>
            <a:r>
              <a:rPr lang="en-US" sz="2400" dirty="0" smtClean="0"/>
              <a:t>312208954</a:t>
            </a:r>
          </a:p>
          <a:p>
            <a:r>
              <a:rPr lang="en-US" sz="2400" dirty="0" err="1" smtClean="0"/>
              <a:t>B.Com</a:t>
            </a:r>
            <a:r>
              <a:rPr lang="en-US" sz="2400" dirty="0" smtClean="0"/>
              <a:t> General</a:t>
            </a:r>
          </a:p>
          <a:p>
            <a:r>
              <a:rPr lang="en-US" sz="2400" dirty="0" smtClean="0"/>
              <a:t>Chevalier </a:t>
            </a:r>
            <a:r>
              <a:rPr lang="en-US" sz="2400" dirty="0" err="1" smtClean="0"/>
              <a:t>T.Thomas</a:t>
            </a:r>
            <a:r>
              <a:rPr lang="en-US" sz="2400" dirty="0" smtClean="0"/>
              <a:t> Elizabeth College for Women</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4" y="291146"/>
            <a:ext cx="9928226" cy="6210033"/>
          </a:xfrm>
          <a:prstGeom prst="rect">
            <a:avLst/>
          </a:prstGeom>
        </p:spPr>
        <p:txBody>
          <a:bodyPr vert="horz" wrap="square" lIns="0" tIns="13335" rIns="0" bIns="0" rtlCol="0">
            <a:spAutoFit/>
          </a:bodyPr>
          <a:lstStyle/>
          <a:p>
            <a:pPr marL="12700">
              <a:lnSpc>
                <a:spcPct val="100000"/>
              </a:lnSpc>
              <a:spcBef>
                <a:spcPts val="105"/>
              </a:spcBef>
            </a:pPr>
            <a:r>
              <a:rPr sz="2400" b="1" spc="15" smtClean="0">
                <a:latin typeface="Trebuchet MS"/>
                <a:cs typeface="Trebuchet MS"/>
              </a:rPr>
              <a:t>M</a:t>
            </a:r>
            <a:r>
              <a:rPr sz="2400" b="1" smtClean="0">
                <a:latin typeface="Trebuchet MS"/>
                <a:cs typeface="Trebuchet MS"/>
              </a:rPr>
              <a:t>O</a:t>
            </a:r>
            <a:r>
              <a:rPr sz="2400" b="1" spc="-15" smtClean="0">
                <a:latin typeface="Trebuchet MS"/>
                <a:cs typeface="Trebuchet MS"/>
              </a:rPr>
              <a:t>D</a:t>
            </a:r>
            <a:r>
              <a:rPr sz="2400" b="1" spc="-35" smtClean="0">
                <a:latin typeface="Trebuchet MS"/>
                <a:cs typeface="Trebuchet MS"/>
              </a:rPr>
              <a:t>E</a:t>
            </a:r>
            <a:r>
              <a:rPr sz="2400" b="1" spc="-30" smtClean="0">
                <a:latin typeface="Trebuchet MS"/>
                <a:cs typeface="Trebuchet MS"/>
              </a:rPr>
              <a:t>LL</a:t>
            </a:r>
            <a:r>
              <a:rPr sz="2400" b="1" spc="-5" smtClean="0">
                <a:latin typeface="Trebuchet MS"/>
                <a:cs typeface="Trebuchet MS"/>
              </a:rPr>
              <a:t>I</a:t>
            </a:r>
            <a:r>
              <a:rPr sz="2400" b="1" spc="30" smtClean="0">
                <a:latin typeface="Trebuchet MS"/>
                <a:cs typeface="Trebuchet MS"/>
              </a:rPr>
              <a:t>N</a:t>
            </a:r>
            <a:r>
              <a:rPr sz="2400" b="1" spc="5" smtClean="0">
                <a:latin typeface="Trebuchet MS"/>
                <a:cs typeface="Trebuchet MS"/>
              </a:rPr>
              <a:t>G</a:t>
            </a:r>
            <a:endParaRPr lang="en-US" sz="2400" b="1" spc="5" dirty="0" smtClean="0">
              <a:latin typeface="Trebuchet MS"/>
              <a:cs typeface="Trebuchet MS"/>
            </a:endParaRPr>
          </a:p>
          <a:p>
            <a:pPr marL="12700">
              <a:lnSpc>
                <a:spcPct val="100000"/>
              </a:lnSpc>
              <a:spcBef>
                <a:spcPts val="105"/>
              </a:spcBef>
            </a:pPr>
            <a:endParaRPr lang="en-US" sz="2400" b="1" spc="5" dirty="0" smtClean="0">
              <a:latin typeface="Trebuchet MS"/>
              <a:cs typeface="Trebuchet MS"/>
            </a:endParaRPr>
          </a:p>
          <a:p>
            <a:pPr marL="12700">
              <a:lnSpc>
                <a:spcPct val="100000"/>
              </a:lnSpc>
              <a:spcBef>
                <a:spcPts val="105"/>
              </a:spcBef>
            </a:pPr>
            <a:r>
              <a:rPr lang="en-US" sz="2000" b="1" spc="5" dirty="0" smtClean="0">
                <a:latin typeface="Trebuchet MS"/>
                <a:cs typeface="Trebuchet MS"/>
              </a:rPr>
              <a:t>1.Define Objectives:</a:t>
            </a:r>
          </a:p>
          <a:p>
            <a:pPr marL="12700">
              <a:lnSpc>
                <a:spcPct val="100000"/>
              </a:lnSpc>
              <a:spcBef>
                <a:spcPts val="105"/>
              </a:spcBef>
            </a:pPr>
            <a:r>
              <a:rPr lang="en-US" sz="2000" dirty="0" smtClean="0">
                <a:latin typeface="Trebuchet MS"/>
                <a:cs typeface="Trebuchet MS"/>
              </a:rPr>
              <a:t>Identify </a:t>
            </a:r>
            <a:r>
              <a:rPr lang="en-US" sz="2000" dirty="0" smtClean="0">
                <a:latin typeface="Trebuchet MS"/>
                <a:cs typeface="Trebuchet MS"/>
              </a:rPr>
              <a:t>Goals: Determine the purpose of the analysis, such as improving productivity, reducing turnover, identifying training needs, or enhancing employee satisfaction.* Select Key Performance Indicators (KPIs): Choose relevant metrics to measure performance, such as sales figures, project completion rates, customer satisfaction scores, or </a:t>
            </a:r>
            <a:r>
              <a:rPr lang="en-US" sz="2000" dirty="0" smtClean="0">
                <a:latin typeface="Trebuchet MS"/>
                <a:cs typeface="Trebuchet MS"/>
              </a:rPr>
              <a:t>peer</a:t>
            </a:r>
          </a:p>
          <a:p>
            <a:pPr marL="12700">
              <a:lnSpc>
                <a:spcPct val="100000"/>
              </a:lnSpc>
              <a:spcBef>
                <a:spcPts val="105"/>
              </a:spcBef>
            </a:pPr>
            <a:r>
              <a:rPr lang="en-US" sz="2000" b="1" dirty="0" smtClean="0">
                <a:latin typeface="Trebuchet MS"/>
                <a:cs typeface="Trebuchet MS"/>
              </a:rPr>
              <a:t>2. Data </a:t>
            </a:r>
            <a:r>
              <a:rPr lang="en-US" sz="2000" b="1" dirty="0" smtClean="0">
                <a:latin typeface="Trebuchet MS"/>
                <a:cs typeface="Trebuchet MS"/>
              </a:rPr>
              <a:t>Collection:</a:t>
            </a:r>
          </a:p>
          <a:p>
            <a:pPr marL="12700">
              <a:lnSpc>
                <a:spcPct val="100000"/>
              </a:lnSpc>
              <a:spcBef>
                <a:spcPts val="105"/>
              </a:spcBef>
            </a:pPr>
            <a:r>
              <a:rPr lang="en-US" sz="2000" dirty="0" smtClean="0">
                <a:latin typeface="Trebuchet MS"/>
                <a:cs typeface="Trebuchet MS"/>
              </a:rPr>
              <a:t>Gather </a:t>
            </a:r>
            <a:r>
              <a:rPr lang="en-US" sz="2000" dirty="0" smtClean="0">
                <a:latin typeface="Trebuchet MS"/>
                <a:cs typeface="Trebuchet MS"/>
              </a:rPr>
              <a:t>Relevant Data: Collect data from multiple sources, including HR systems, performance reviews, attendance records, project management tools, and employee surveys.* Data Types: Include quantitative data (e.g., sales numbers, error rates) and qualitative data (e.g., peer feedback, performance reviews</a:t>
            </a:r>
            <a:r>
              <a:rPr lang="en-US" sz="2000" dirty="0" smtClean="0">
                <a:latin typeface="Trebuchet MS"/>
                <a:cs typeface="Trebuchet MS"/>
              </a:rPr>
              <a:t>).</a:t>
            </a:r>
          </a:p>
          <a:p>
            <a:pPr marL="12700">
              <a:lnSpc>
                <a:spcPct val="100000"/>
              </a:lnSpc>
              <a:spcBef>
                <a:spcPts val="105"/>
              </a:spcBef>
            </a:pPr>
            <a:r>
              <a:rPr lang="en-US" sz="2000" b="1" dirty="0" smtClean="0">
                <a:latin typeface="Trebuchet MS"/>
                <a:cs typeface="Trebuchet MS"/>
              </a:rPr>
              <a:t>3. Data Preprocessing</a:t>
            </a:r>
            <a:r>
              <a:rPr lang="en-US" sz="2000" b="1" dirty="0" smtClean="0">
                <a:latin typeface="Trebuchet MS"/>
                <a:cs typeface="Trebuchet MS"/>
              </a:rPr>
              <a:t>*</a:t>
            </a:r>
          </a:p>
          <a:p>
            <a:pPr marL="12700">
              <a:lnSpc>
                <a:spcPct val="100000"/>
              </a:lnSpc>
              <a:spcBef>
                <a:spcPts val="105"/>
              </a:spcBef>
            </a:pPr>
            <a:r>
              <a:rPr lang="en-US" sz="2000" dirty="0" smtClean="0">
                <a:latin typeface="Trebuchet MS"/>
                <a:cs typeface="Trebuchet MS"/>
              </a:rPr>
              <a:t>Clean </a:t>
            </a:r>
            <a:r>
              <a:rPr lang="en-US" sz="2000" dirty="0" smtClean="0">
                <a:latin typeface="Trebuchet MS"/>
                <a:cs typeface="Trebuchet MS"/>
              </a:rPr>
              <a:t>and Prepare Data: Handle missing values, remove duplicates, and ensure data consistency and accuracy.* Feature Engineering: Create new features or variables that may better represent employee behaviors or attributes impacting performance (e.g., tenure, training hours, or team collaboration </a:t>
            </a:r>
            <a:r>
              <a:rPr lang="en-US" sz="2000" dirty="0" err="1" smtClean="0">
                <a:latin typeface="Trebuchet MS"/>
                <a:cs typeface="Trebuchet MS"/>
              </a:rPr>
              <a:t>frenuency</a:t>
            </a:r>
            <a:r>
              <a:rPr lang="en-US" sz="2000" dirty="0" smtClean="0">
                <a:latin typeface="Trebuchet MS"/>
                <a:cs typeface="Trebuchet MS"/>
              </a:rPr>
              <a:t>).</a:t>
            </a:r>
            <a:endParaRPr lang="en-US" sz="2000" dirty="0" smtClean="0">
              <a:latin typeface="Trebuchet MS"/>
              <a:cs typeface="Trebuchet MS"/>
            </a:endParaRPr>
          </a:p>
          <a:p>
            <a:pPr marL="12700">
              <a:lnSpc>
                <a:spcPct val="100000"/>
              </a:lnSpc>
              <a:spcBef>
                <a:spcPts val="105"/>
              </a:spcBef>
            </a:pPr>
            <a:endParaRPr sz="2400"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p:cNvGraphicFramePr/>
          <p:nvPr/>
        </p:nvGraphicFramePr>
        <p:xfrm>
          <a:off x="3048000" y="1447800"/>
          <a:ext cx="6019800" cy="4419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55332" y="385444"/>
            <a:ext cx="10681335" cy="4185761"/>
          </a:xfrm>
        </p:spPr>
        <p:txBody>
          <a:bodyPr/>
          <a:lstStyle/>
          <a:p>
            <a:r>
              <a:rPr lang="en-US" dirty="0" smtClean="0">
                <a:latin typeface="Times New Roman" panose="02020603050405020304" pitchFamily="18" charset="0"/>
                <a:cs typeface="Times New Roman" panose="02020603050405020304" pitchFamily="18" charset="0"/>
              </a:rPr>
              <a:t>Conclusion</a:t>
            </a:r>
            <a:br>
              <a:rPr lang="en-US"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In conclusion, the employee performance analysis highlights key strengths and areas for improvement, offering valuable insights to guide professional development. By addressing identified challenges and leveraging strengths, employees can enhance their contributions to organizational goals, fostering a more productive and engaged </a:t>
            </a:r>
            <a:r>
              <a:rPr lang="en-US" sz="3200" dirty="0" smtClean="0">
                <a:latin typeface="Times New Roman" panose="02020603050405020304" pitchFamily="18" charset="0"/>
                <a:cs typeface="Times New Roman" panose="02020603050405020304" pitchFamily="18" charset="0"/>
              </a:rPr>
              <a:t>workforce.</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9148128" cy="4325543"/>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200" spc="-20" smtClean="0"/>
              <a:t>P</a:t>
            </a:r>
            <a:r>
              <a:rPr sz="3200" spc="15" smtClean="0"/>
              <a:t>ROB</a:t>
            </a:r>
            <a:r>
              <a:rPr sz="3200" spc="55" smtClean="0"/>
              <a:t>L</a:t>
            </a:r>
            <a:r>
              <a:rPr sz="3200" spc="-20" smtClean="0"/>
              <a:t>E</a:t>
            </a:r>
            <a:r>
              <a:rPr lang="en-US" sz="3200" spc="20" dirty="0" smtClean="0"/>
              <a:t>M </a:t>
            </a:r>
            <a:r>
              <a:rPr sz="3200" spc="10" smtClean="0"/>
              <a:t>S</a:t>
            </a:r>
            <a:r>
              <a:rPr sz="3200" spc="-370" smtClean="0"/>
              <a:t>T</a:t>
            </a:r>
            <a:r>
              <a:rPr sz="3200" spc="-375" smtClean="0"/>
              <a:t>A</a:t>
            </a:r>
            <a:r>
              <a:rPr sz="3200" spc="15" smtClean="0"/>
              <a:t>T</a:t>
            </a:r>
            <a:r>
              <a:rPr sz="3200" spc="-10" smtClean="0"/>
              <a:t>E</a:t>
            </a:r>
            <a:r>
              <a:rPr sz="3200" spc="-20" smtClean="0"/>
              <a:t>ME</a:t>
            </a:r>
            <a:r>
              <a:rPr sz="3200" spc="10" smtClean="0"/>
              <a:t>NT</a:t>
            </a:r>
            <a:r>
              <a:rPr lang="en-US" sz="1600" spc="10" dirty="0" smtClean="0"/>
              <a:t/>
            </a:r>
            <a:br>
              <a:rPr lang="en-US" sz="1600" spc="10" dirty="0" smtClean="0"/>
            </a:br>
            <a:r>
              <a:rPr lang="en-US" sz="1600" spc="10" dirty="0" smtClean="0"/>
              <a:t/>
            </a:r>
            <a:br>
              <a:rPr lang="en-US" sz="1600" spc="10" dirty="0" smtClean="0"/>
            </a:br>
            <a:r>
              <a:rPr lang="en-US" sz="1600" b="0" spc="10" dirty="0" smtClean="0"/>
              <a:t/>
            </a:r>
            <a:br>
              <a:rPr lang="en-US" sz="1600" b="0" spc="10" dirty="0" smtClean="0"/>
            </a:br>
            <a:r>
              <a:rPr lang="en-US" sz="2400" b="0" spc="10" dirty="0" smtClean="0"/>
              <a:t>The problem statement for employee performance analysis is to identify, evaluate, and understand the factors contributing to variations in employee performance. This analysis aims to uncover strengths, weaknesses, and potential areas for development, ensuring that individual and team contributions align with organizational goals. By addressing these performance discrepancies, the organization seeks to enhance overall productivity, employee satisfaction, and the effectiveness of performance management strategies</a:t>
            </a:r>
            <a:r>
              <a:rPr lang="en-US" sz="1600" b="0" spc="10" dirty="0" smtClean="0"/>
              <a:t>.</a:t>
            </a:r>
            <a:endParaRPr sz="1600" b="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1028" name="Picture 4" descr="C:\Program Files (x86)\Microsoft Office\MEDIA\CAGCAT10\j0149481.wmf"/>
          <p:cNvPicPr>
            <a:picLocks noChangeAspect="1" noChangeArrowheads="1"/>
          </p:cNvPicPr>
          <p:nvPr/>
        </p:nvPicPr>
        <p:blipFill>
          <a:blip r:embed="rId3"/>
          <a:srcRect/>
          <a:stretch>
            <a:fillRect/>
          </a:stretch>
        </p:blipFill>
        <p:spPr bwMode="auto">
          <a:xfrm>
            <a:off x="9372600" y="4191000"/>
            <a:ext cx="2144162" cy="2178867"/>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762000" y="1752600"/>
            <a:ext cx="7924800" cy="452431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The employee performance analysis project aims to systematically evaluate and assess the performance of employees within the organization. This project involves collecting and analyzing data related to key performance indicators (KPIs), work quality, efficiency, and other relevant metrics. The goal is to identify trends, strengths, and areas for improvement at both the individual and team levels. Insights gained from this analysis will inform targeted interventions, professional development programs, and strategic decision-making to enhance overall organizational performance, employee satisfaction, and alignment with business objectives.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6691948" cy="3648435"/>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a:t>U</a:t>
            </a:r>
            <a:r>
              <a:rPr sz="3200" spc="10"/>
              <a:t>S</a:t>
            </a:r>
            <a:r>
              <a:rPr sz="3200" spc="-25"/>
              <a:t>E</a:t>
            </a:r>
            <a:r>
              <a:rPr sz="3200" spc="-10"/>
              <a:t>R</a:t>
            </a:r>
            <a:r>
              <a:rPr sz="3200" spc="5"/>
              <a:t>S</a:t>
            </a:r>
            <a:r>
              <a:rPr sz="3200" spc="5" smtClean="0"/>
              <a:t>?</a:t>
            </a:r>
            <a:r>
              <a:rPr lang="en-US" sz="3200" spc="5" dirty="0" smtClean="0"/>
              <a:t/>
            </a:r>
            <a:br>
              <a:rPr lang="en-US" sz="3200" spc="5" dirty="0" smtClean="0"/>
            </a:br>
            <a:r>
              <a:rPr lang="en-US" sz="3200" spc="5" dirty="0" smtClean="0"/>
              <a:t/>
            </a:r>
            <a:br>
              <a:rPr lang="en-US" sz="3200" spc="5" dirty="0" smtClean="0"/>
            </a:br>
            <a:r>
              <a:rPr lang="en-US" sz="2800" spc="5" dirty="0" smtClean="0"/>
              <a:t>1) Employees </a:t>
            </a:r>
            <a:br>
              <a:rPr lang="en-US" sz="2800" spc="5" dirty="0" smtClean="0"/>
            </a:br>
            <a:r>
              <a:rPr lang="en-US" sz="2800" spc="5" dirty="0" smtClean="0"/>
              <a:t>2) Managers</a:t>
            </a:r>
            <a:br>
              <a:rPr lang="en-US" sz="2800" spc="5" dirty="0" smtClean="0"/>
            </a:br>
            <a:r>
              <a:rPr lang="en-US" sz="2800" spc="5" dirty="0" smtClean="0"/>
              <a:t>3) HR Department</a:t>
            </a:r>
            <a:br>
              <a:rPr lang="en-US" sz="2800" spc="5" dirty="0" smtClean="0"/>
            </a:br>
            <a:r>
              <a:rPr lang="en-US" sz="2800" spc="5" dirty="0" smtClean="0"/>
              <a:t>4) Executive Team</a:t>
            </a:r>
            <a:br>
              <a:rPr lang="en-US" sz="2800" spc="5" dirty="0" smtClean="0"/>
            </a:br>
            <a:r>
              <a:rPr lang="en-US" sz="2800" spc="5" dirty="0" smtClean="0"/>
              <a:t>5) Training &amp; Development Team</a:t>
            </a:r>
            <a:r>
              <a:rPr lang="en-US" sz="3200" spc="5" dirty="0" smtClean="0"/>
              <a:t/>
            </a:r>
            <a:br>
              <a:rPr lang="en-US" sz="3200" spc="5" dirty="0" smtClean="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4800" y="1828800"/>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3429000" y="1905000"/>
            <a:ext cx="5410200" cy="2677656"/>
          </a:xfrm>
          <a:prstGeom prst="rect">
            <a:avLst/>
          </a:prstGeom>
          <a:noFill/>
        </p:spPr>
        <p:txBody>
          <a:bodyPr wrap="square" rtlCol="0">
            <a:spAutoFit/>
          </a:bodyPr>
          <a:lstStyle/>
          <a:p>
            <a:r>
              <a:rPr lang="en-US" sz="2800" dirty="0" smtClean="0"/>
              <a:t>Conditional Formatting – missing </a:t>
            </a:r>
          </a:p>
          <a:p>
            <a:r>
              <a:rPr lang="en-US" sz="2800" dirty="0" smtClean="0"/>
              <a:t>Filter - remove </a:t>
            </a:r>
          </a:p>
          <a:p>
            <a:r>
              <a:rPr lang="en-US" sz="2800" dirty="0" smtClean="0"/>
              <a:t>Formula – Performance</a:t>
            </a:r>
          </a:p>
          <a:p>
            <a:r>
              <a:rPr lang="en-US" sz="2800" dirty="0" smtClean="0"/>
              <a:t>Pivot – Summary</a:t>
            </a:r>
          </a:p>
          <a:p>
            <a:r>
              <a:rPr lang="en-US" sz="2800" dirty="0" smtClean="0"/>
              <a:t>Graph – Data Visualization</a:t>
            </a:r>
          </a:p>
          <a:p>
            <a:r>
              <a:rPr lang="en-US" sz="2800" dirty="0" smtClean="0"/>
              <a:t> </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838200" y="1676400"/>
            <a:ext cx="6477000" cy="4401205"/>
          </a:xfrm>
          <a:prstGeom prst="rect">
            <a:avLst/>
          </a:prstGeom>
          <a:noFill/>
        </p:spPr>
        <p:txBody>
          <a:bodyPr wrap="square" rtlCol="0">
            <a:spAutoFit/>
          </a:bodyPr>
          <a:lstStyle/>
          <a:p>
            <a:r>
              <a:rPr lang="en-US" sz="2800" dirty="0" smtClean="0"/>
              <a:t>Employee = </a:t>
            </a:r>
            <a:r>
              <a:rPr lang="en-US" sz="2800" dirty="0" err="1" smtClean="0"/>
              <a:t>Kaggle</a:t>
            </a:r>
            <a:endParaRPr lang="en-US" sz="2800" dirty="0" smtClean="0"/>
          </a:p>
          <a:p>
            <a:r>
              <a:rPr lang="en-US" sz="2800" dirty="0" smtClean="0"/>
              <a:t>26 – Features</a:t>
            </a:r>
          </a:p>
          <a:p>
            <a:r>
              <a:rPr lang="en-US" sz="2800" dirty="0" smtClean="0"/>
              <a:t>9 – Features</a:t>
            </a:r>
          </a:p>
          <a:p>
            <a:r>
              <a:rPr lang="en-US" sz="2800" dirty="0" err="1" smtClean="0"/>
              <a:t>Emp</a:t>
            </a:r>
            <a:r>
              <a:rPr lang="en-US" sz="2800" dirty="0" smtClean="0"/>
              <a:t> Id – Num</a:t>
            </a:r>
          </a:p>
          <a:p>
            <a:r>
              <a:rPr lang="en-US" sz="2800" dirty="0" smtClean="0"/>
              <a:t>Name – Text</a:t>
            </a:r>
          </a:p>
          <a:p>
            <a:r>
              <a:rPr lang="en-US" sz="2800" dirty="0" err="1" smtClean="0"/>
              <a:t>Emp</a:t>
            </a:r>
            <a:r>
              <a:rPr lang="en-US" sz="2800" dirty="0" smtClean="0"/>
              <a:t> Type </a:t>
            </a:r>
          </a:p>
          <a:p>
            <a:r>
              <a:rPr lang="en-US" sz="2800" dirty="0" smtClean="0"/>
              <a:t>Performance Level </a:t>
            </a:r>
          </a:p>
          <a:p>
            <a:r>
              <a:rPr lang="en-US" sz="2800" dirty="0" smtClean="0"/>
              <a:t>Gender – Male Female</a:t>
            </a:r>
          </a:p>
          <a:p>
            <a:r>
              <a:rPr lang="en-US" sz="2800" dirty="0" smtClean="0"/>
              <a:t>Employee Rating –Num</a:t>
            </a:r>
          </a:p>
          <a:p>
            <a:endParaRPr lang="en-US" sz="2800" dirty="0" smtClean="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itle 1"/>
          <p:cNvSpPr txBox="1">
            <a:spLocks/>
          </p:cNvSpPr>
          <p:nvPr/>
        </p:nvSpPr>
        <p:spPr>
          <a:xfrm>
            <a:off x="838200" y="1600200"/>
            <a:ext cx="9220200" cy="3877985"/>
          </a:xfrm>
          <a:prstGeom prst="rect">
            <a:avLst/>
          </a:prstGeom>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chemeClr val="tx1"/>
                </a:solidFill>
                <a:effectLst/>
                <a:uLnTx/>
                <a:uFillTx/>
                <a:latin typeface="Trebuchet MS"/>
                <a:ea typeface="+mj-ea"/>
                <a:cs typeface="Trebuchet MS"/>
              </a:rPr>
              <a:t>The "wow" in performance analysis using pivot charts lies in their dynamic, interactive nature, allowing users to effortlessly explore data by dragging and dropping fields, creating customizable visualizations, and uncovering trends with real-time updates. Pivot charts offer powerful drill-down capabilities, easy grouping and filtering, and automatic summary calculations, making complex data instantly understandable and actionable</a:t>
            </a:r>
            <a:endParaRPr kumimoji="0" lang="en-US" sz="2800" b="1" i="0" u="none" strike="noStrike" kern="0" cap="none" spc="0" normalizeH="0" baseline="0" noProof="0" dirty="0">
              <a:ln>
                <a:noFill/>
              </a:ln>
              <a:solidFill>
                <a:schemeClr val="tx1"/>
              </a:solidFill>
              <a:effectLst/>
              <a:uLnTx/>
              <a:uFillTx/>
              <a:latin typeface="Trebuchet MS"/>
              <a:ea typeface="+mj-ea"/>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TotalTime>
  <Words>481</Words>
  <Application>Microsoft Office PowerPoint</Application>
  <PresentationFormat>Custom</PresentationFormat>
  <Paragraphs>69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The problem statement for employee performance analysis is to identify, evaluate, and understand the factors contributing to variations in employee performance. This analysis aims to uncover strengths, weaknesses, and potential areas for development, ensuring that individual and team contributions align with organizational goals. By addressing these performance discrepancies, the organization seeks to enhance overall productivity, employee satisfaction, and the effectiveness of performance management strategies.</vt:lpstr>
      <vt:lpstr>PROJECT OVERVIEW</vt:lpstr>
      <vt:lpstr>WHO ARE THE END USERS?  1) Employees  2) Managers 3) HR Department 4) Executive Team 5) Training &amp; Development Team </vt:lpstr>
      <vt:lpstr>OUR SOLUTION AND ITS VALUE PROPOSITION</vt:lpstr>
      <vt:lpstr>Dataset Description</vt:lpstr>
      <vt:lpstr>THE "WOW" IN OUR SOLUTION</vt:lpstr>
      <vt:lpstr>Slide 10</vt:lpstr>
      <vt:lpstr>RESULTS</vt:lpstr>
      <vt:lpstr>Conclusion  In conclusion, the employee performance analysis highlights key strengths and areas for improvement, offering valuable insights to guide professional development. By addressing identified challenges and leveraging strengths, employees can enhance their contributions to organizational goals, fostering a more productive and engaged workforce.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Welcome</cp:lastModifiedBy>
  <cp:revision>21</cp:revision>
  <dcterms:created xsi:type="dcterms:W3CDTF">2024-03-29T15:07:22Z</dcterms:created>
  <dcterms:modified xsi:type="dcterms:W3CDTF">2024-08-30T10:46:34Z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