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cat>
            <c:strRef>
              <c:f>Sheet1!$A$2:$A$10</c:f>
              <c:strCache>
                <c:ptCount val="9"/>
                <c:pt idx="0">
                  <c:v>company</c:v>
                </c:pt>
                <c:pt idx="1">
                  <c:v>1010us</c:v>
                </c:pt>
                <c:pt idx="2">
                  <c:v>1010us</c:v>
                </c:pt>
                <c:pt idx="3">
                  <c:v>1010us</c:v>
                </c:pt>
                <c:pt idx="4">
                  <c:v>1010us</c:v>
                </c:pt>
                <c:pt idx="5">
                  <c:v>1010us</c:v>
                </c:pt>
                <c:pt idx="6">
                  <c:v>1010us</c:v>
                </c:pt>
                <c:pt idx="7">
                  <c:v>1010us</c:v>
                </c:pt>
                <c:pt idx="8">
                  <c:v>1010us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cat>
            <c:strRef>
              <c:f>Sheet1!$A$2:$A$10</c:f>
              <c:strCache>
                <c:ptCount val="9"/>
                <c:pt idx="0">
                  <c:v>company</c:v>
                </c:pt>
                <c:pt idx="1">
                  <c:v>1010us</c:v>
                </c:pt>
                <c:pt idx="2">
                  <c:v>1010us</c:v>
                </c:pt>
                <c:pt idx="3">
                  <c:v>1010us</c:v>
                </c:pt>
                <c:pt idx="4">
                  <c:v>1010us</c:v>
                </c:pt>
                <c:pt idx="5">
                  <c:v>1010us</c:v>
                </c:pt>
                <c:pt idx="6">
                  <c:v>1010us</c:v>
                </c:pt>
                <c:pt idx="7">
                  <c:v>1010us</c:v>
                </c:pt>
                <c:pt idx="8">
                  <c:v>1010us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cat>
            <c:strRef>
              <c:f>Sheet1!$A$2:$A$10</c:f>
              <c:strCache>
                <c:ptCount val="9"/>
                <c:pt idx="0">
                  <c:v>company</c:v>
                </c:pt>
                <c:pt idx="1">
                  <c:v>1010us</c:v>
                </c:pt>
                <c:pt idx="2">
                  <c:v>1010us</c:v>
                </c:pt>
                <c:pt idx="3">
                  <c:v>1010us</c:v>
                </c:pt>
                <c:pt idx="4">
                  <c:v>1010us</c:v>
                </c:pt>
                <c:pt idx="5">
                  <c:v>1010us</c:v>
                </c:pt>
                <c:pt idx="6">
                  <c:v>1010us</c:v>
                </c:pt>
                <c:pt idx="7">
                  <c:v>1010us</c:v>
                </c:pt>
                <c:pt idx="8">
                  <c:v>1010us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66030</c:v>
                </c:pt>
                <c:pt idx="2">
                  <c:v>66030</c:v>
                </c:pt>
                <c:pt idx="3">
                  <c:v>66032</c:v>
                </c:pt>
                <c:pt idx="4">
                  <c:v>66032</c:v>
                </c:pt>
                <c:pt idx="5">
                  <c:v>66031</c:v>
                </c:pt>
                <c:pt idx="6">
                  <c:v>66031</c:v>
                </c:pt>
                <c:pt idx="7">
                  <c:v>66031</c:v>
                </c:pt>
                <c:pt idx="8">
                  <c:v>68112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cat>
            <c:strRef>
              <c:f>Sheet1!$A$2:$A$10</c:f>
              <c:strCache>
                <c:ptCount val="9"/>
                <c:pt idx="0">
                  <c:v>company</c:v>
                </c:pt>
                <c:pt idx="1">
                  <c:v>1010us</c:v>
                </c:pt>
                <c:pt idx="2">
                  <c:v>1010us</c:v>
                </c:pt>
                <c:pt idx="3">
                  <c:v>1010us</c:v>
                </c:pt>
                <c:pt idx="4">
                  <c:v>1010us</c:v>
                </c:pt>
                <c:pt idx="5">
                  <c:v>1010us</c:v>
                </c:pt>
                <c:pt idx="6">
                  <c:v>1010us</c:v>
                </c:pt>
                <c:pt idx="7">
                  <c:v>1010us</c:v>
                </c:pt>
                <c:pt idx="8">
                  <c:v>1010us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</c:numCache>
            </c:numRef>
          </c:val>
        </c:ser>
        <c:axId val="118729728"/>
        <c:axId val="118711040"/>
      </c:barChart>
      <c:valAx>
        <c:axId val="118711040"/>
        <c:scaling>
          <c:orientation val="minMax"/>
        </c:scaling>
        <c:axPos val="b"/>
        <c:majorGridlines/>
        <c:numFmt formatCode="General" sourceLinked="1"/>
        <c:tickLblPos val="nextTo"/>
        <c:crossAx val="118729728"/>
        <c:crosses val="autoZero"/>
        <c:crossBetween val="between"/>
      </c:valAx>
      <c:catAx>
        <c:axId val="118729728"/>
        <c:scaling>
          <c:orientation val="minMax"/>
        </c:scaling>
        <c:axPos val="l"/>
        <c:tickLblPos val="nextTo"/>
        <c:crossAx val="118711040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 </a:t>
            </a:r>
            <a:b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KEERTHANA 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312200910 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(COMPUTER APPLICATION)</a:t>
            </a:r>
            <a:endParaRPr lang="en-US" sz="2400" dirty="0"/>
          </a:p>
          <a:p>
            <a:r>
              <a:rPr lang="en-US" sz="2400" dirty="0" smtClean="0"/>
              <a:t>COLLEGE: PACHAIYAPPA’S COLLEGE FOR WOMEN , KPM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12" y="0"/>
            <a:ext cx="10681335" cy="758190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9C0149-F813-8AF2-7D86-B6A7026EC40D}"/>
              </a:ext>
            </a:extLst>
          </p:cNvPr>
          <p:cNvSpPr txBox="1"/>
          <p:nvPr/>
        </p:nvSpPr>
        <p:spPr>
          <a:xfrm>
            <a:off x="452398" y="785794"/>
            <a:ext cx="839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/>
            <a:endParaRPr lang="en-IN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36" y="1318022"/>
            <a:ext cx="10972800" cy="5539978"/>
          </a:xfrm>
        </p:spPr>
        <p:txBody>
          <a:bodyPr/>
          <a:lstStyle/>
          <a:p>
            <a:r>
              <a:rPr lang="en-IN" dirty="0" smtClean="0"/>
              <a:t>The employee turnover analysis using pivot tables has provided valuable insights into the trends and patterns of turnover within the organization. The results have highlighted areas of concern, such as:-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High turnover rates in the Sales department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Short tenure employees being more likely to leave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Strong correlation between performance ratings and turnover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Lack of career growth opportunities, poor management, and unsatisfactory work-life balance as top reasons for    l      leaving</a:t>
            </a:r>
          </a:p>
          <a:p>
            <a:r>
              <a:rPr lang="en-IN" dirty="0" smtClean="0"/>
              <a:t>These findings have significant implications for HR and management strategies, emphasizing the need for:-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Targeted retention initiatives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Enhanced </a:t>
            </a:r>
            <a:r>
              <a:rPr lang="en-IN" dirty="0" err="1" smtClean="0"/>
              <a:t>onboarding</a:t>
            </a:r>
            <a:r>
              <a:rPr lang="en-IN" dirty="0" smtClean="0"/>
              <a:t> and initial job experience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Performance-based development programs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Improved work-life balance and career growth opportunities</a:t>
            </a:r>
          </a:p>
          <a:p>
            <a:r>
              <a:rPr lang="en-IN" dirty="0" smtClean="0"/>
              <a:t>By leveraging pivot tables, we have:-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Simplified complex data analysis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Uncovered hidden trends and insights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Enabled data-driven decision-making</a:t>
            </a:r>
          </a:p>
          <a:p>
            <a:r>
              <a:rPr lang="en-IN" b="1" dirty="0" smtClean="0"/>
              <a:t>Recommendations:-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    </a:t>
            </a:r>
            <a:r>
              <a:rPr lang="en-IN" dirty="0" smtClean="0"/>
              <a:t>Regularly update and analyze turnover data using pivot tables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Develop and implement targeted retention strategies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 Monitor and evaluate the effectiveness of initiatives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 turnover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6910" y="21429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8CCF42-4C79-F436-DD19-9AA4BBA0F00A}"/>
              </a:ext>
            </a:extLst>
          </p:cNvPr>
          <p:cNvSpPr txBox="1"/>
          <p:nvPr/>
        </p:nvSpPr>
        <p:spPr>
          <a:xfrm>
            <a:off x="238084" y="1285860"/>
            <a:ext cx="1107289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“Analyze employee turnover data to identify key factors contributing to turnover, including department, job role,</a:t>
            </a:r>
          </a:p>
          <a:p>
            <a:pPr algn="just"/>
            <a:r>
              <a:rPr lang="en-US" sz="1600" dirty="0" smtClean="0"/>
              <a:t> tenure, and performance ratings, and create actionable insights for HR and management to reduce</a:t>
            </a:r>
          </a:p>
          <a:p>
            <a:pPr algn="just"/>
            <a:r>
              <a:rPr lang="en-US" sz="1600" dirty="0" smtClean="0"/>
              <a:t> turnover and improve retention.”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b="1" dirty="0" smtClean="0"/>
              <a:t>Pivot Table Approach:</a:t>
            </a:r>
          </a:p>
          <a:p>
            <a:pPr algn="just"/>
            <a:r>
              <a:rPr lang="en-US" sz="1600" b="1" dirty="0" smtClean="0"/>
              <a:t>	</a:t>
            </a:r>
          </a:p>
          <a:p>
            <a:pPr algn="just"/>
            <a:r>
              <a:rPr lang="en-US" sz="1600" b="1" dirty="0" smtClean="0"/>
              <a:t>     </a:t>
            </a:r>
            <a:r>
              <a:rPr lang="en-US" sz="1600" dirty="0" smtClean="0"/>
              <a:t>1. Create a pivot table with the following fields:</a:t>
            </a:r>
          </a:p>
          <a:p>
            <a:pPr algn="just"/>
            <a:r>
              <a:rPr lang="en-US" sz="1600" b="1" dirty="0" smtClean="0"/>
              <a:t>      - </a:t>
            </a:r>
            <a:r>
              <a:rPr lang="en-US" sz="1600" dirty="0" smtClean="0"/>
              <a:t>Rows: Department, Job Role, tenure (binned into ranges,</a:t>
            </a:r>
          </a:p>
          <a:p>
            <a:pPr algn="just"/>
            <a:r>
              <a:rPr lang="en-US" sz="1600" dirty="0" smtClean="0"/>
              <a:t> e.g., 0-6 months, 7-12 months, etc.)</a:t>
            </a:r>
          </a:p>
          <a:p>
            <a:pPr algn="just"/>
            <a:r>
              <a:rPr lang="en-US" sz="1600" dirty="0" smtClean="0"/>
              <a:t>     - Columns: Performance Rating (e.g., 1-5),Turnover Status (Yes/No)</a:t>
            </a:r>
          </a:p>
          <a:p>
            <a:pPr algn="just"/>
            <a:r>
              <a:rPr lang="en-US" sz="1600" dirty="0" smtClean="0"/>
              <a:t>     - Values: Count of Employees, Turnover Rate (%)</a:t>
            </a:r>
          </a:p>
          <a:p>
            <a:pPr algn="just"/>
            <a:r>
              <a:rPr lang="en-US" sz="1600" dirty="0" smtClean="0"/>
              <a:t>     2. Analyze the pivot table to answer questions like:</a:t>
            </a:r>
          </a:p>
          <a:p>
            <a:pPr algn="just"/>
            <a:r>
              <a:rPr lang="en-US" sz="1600" dirty="0" smtClean="0"/>
              <a:t>     - Which departments have the highest turnover rates?</a:t>
            </a:r>
          </a:p>
          <a:p>
            <a:pPr algn="just"/>
            <a:r>
              <a:rPr lang="en-US" sz="1600" dirty="0" smtClean="0"/>
              <a:t>     - Are there specific job roles with higher turnover?</a:t>
            </a:r>
          </a:p>
          <a:p>
            <a:pPr algn="just"/>
            <a:r>
              <a:rPr lang="en-US" sz="1600" dirty="0" smtClean="0"/>
              <a:t>     - Does tenure impact turnover, and if so, at what point?</a:t>
            </a:r>
          </a:p>
          <a:p>
            <a:pPr algn="just"/>
            <a:r>
              <a:rPr lang="en-US" sz="1600" dirty="0" smtClean="0"/>
              <a:t>     3. Use the insights gained to inform HR and management strategies, such as:</a:t>
            </a:r>
          </a:p>
          <a:p>
            <a:pPr algn="just"/>
            <a:r>
              <a:rPr lang="en-US" sz="1600" dirty="0" smtClean="0"/>
              <a:t>     - Targeted retention programs for high-turnover departments or roles</a:t>
            </a:r>
          </a:p>
          <a:p>
            <a:pPr algn="just"/>
            <a:r>
              <a:rPr lang="en-US" sz="1600" dirty="0" smtClean="0"/>
              <a:t>     - Training and development initiatives to improve performance and engagement </a:t>
            </a:r>
          </a:p>
          <a:p>
            <a:pPr algn="just"/>
            <a:r>
              <a:rPr lang="en-US" sz="1600" dirty="0" smtClean="0"/>
              <a:t>     - Enhanced </a:t>
            </a:r>
            <a:r>
              <a:rPr lang="en-US" sz="1600" dirty="0" err="1" smtClean="0"/>
              <a:t>onboarding</a:t>
            </a:r>
            <a:r>
              <a:rPr lang="en-US" sz="1600" dirty="0" smtClean="0"/>
              <a:t> processes for new hires</a:t>
            </a:r>
          </a:p>
          <a:p>
            <a:pPr algn="just"/>
            <a:r>
              <a:rPr lang="en-US" sz="1600" b="1" dirty="0" smtClean="0"/>
              <a:t>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66976" y="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25832FA-74AD-FB53-0929-36D92CF8DFD8}"/>
              </a:ext>
            </a:extLst>
          </p:cNvPr>
          <p:cNvSpPr txBox="1"/>
          <p:nvPr/>
        </p:nvSpPr>
        <p:spPr>
          <a:xfrm>
            <a:off x="166646" y="548580"/>
            <a:ext cx="11501518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Project Title : </a:t>
            </a:r>
            <a:r>
              <a:rPr lang="en-US" sz="2000" dirty="0" smtClean="0"/>
              <a:t>Employee Turnover Analysis using Pivot table</a:t>
            </a:r>
          </a:p>
          <a:p>
            <a:pPr algn="just"/>
            <a:r>
              <a:rPr lang="en-IN" sz="1200" b="1" dirty="0" smtClean="0"/>
              <a:t>Objective:</a:t>
            </a:r>
            <a:r>
              <a:rPr lang="en-IN" sz="1200" dirty="0" smtClean="0"/>
              <a:t>- 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Analyze employee turnover data to identify key factors contributing to turnover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Create actionable insights for HR and management to reduce turnover </a:t>
            </a:r>
          </a:p>
          <a:p>
            <a:pPr algn="just"/>
            <a:r>
              <a:rPr lang="en-IN" sz="1200" dirty="0" smtClean="0"/>
              <a:t>     and improve retention</a:t>
            </a:r>
          </a:p>
          <a:p>
            <a:pPr algn="just"/>
            <a:r>
              <a:rPr lang="en-IN" sz="1200" b="1" dirty="0" smtClean="0"/>
              <a:t>Scope:- 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b="1" dirty="0" smtClean="0"/>
              <a:t>     </a:t>
            </a:r>
            <a:r>
              <a:rPr lang="en-IN" sz="1200" dirty="0" smtClean="0"/>
              <a:t>Analyze 2-3 years of employee turnover data- 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Include data on:   </a:t>
            </a:r>
          </a:p>
          <a:p>
            <a:pPr algn="just"/>
            <a:r>
              <a:rPr lang="en-IN" sz="1200" dirty="0" smtClean="0"/>
              <a:t>     - Employee demographics (department, job role, tenure, performance ratings)</a:t>
            </a:r>
          </a:p>
          <a:p>
            <a:pPr algn="just"/>
            <a:r>
              <a:rPr lang="en-IN" sz="1200" dirty="0" smtClean="0"/>
              <a:t>     - Turnover status (yes/no)</a:t>
            </a:r>
          </a:p>
          <a:p>
            <a:pPr algn="just"/>
            <a:r>
              <a:rPr lang="en-IN" sz="1200" dirty="0" smtClean="0"/>
              <a:t>     - Date of hire and date of termination (if applicable)</a:t>
            </a:r>
          </a:p>
          <a:p>
            <a:pPr algn="just"/>
            <a:r>
              <a:rPr lang="en-IN" sz="1200" dirty="0" smtClean="0"/>
              <a:t>     - Use pivot tables to summarize and visualize data</a:t>
            </a:r>
          </a:p>
          <a:p>
            <a:pPr algn="just"/>
            <a:r>
              <a:rPr lang="en-IN" sz="1200" b="1" dirty="0" smtClean="0"/>
              <a:t>Deliverables:</a:t>
            </a:r>
          </a:p>
          <a:p>
            <a:pPr algn="just"/>
            <a:r>
              <a:rPr lang="en-IN" sz="1200" b="1" dirty="0" smtClean="0"/>
              <a:t>     </a:t>
            </a:r>
            <a:r>
              <a:rPr lang="en-IN" sz="1200" dirty="0" smtClean="0"/>
              <a:t>1. Pivot table reports on:</a:t>
            </a:r>
          </a:p>
          <a:p>
            <a:pPr algn="just"/>
            <a:r>
              <a:rPr lang="en-IN" sz="1200" dirty="0" smtClean="0"/>
              <a:t>     - Turnover rates by department and job role</a:t>
            </a:r>
          </a:p>
          <a:p>
            <a:pPr algn="just"/>
            <a:r>
              <a:rPr lang="en-IN" sz="1200" dirty="0" smtClean="0"/>
              <a:t>     - Turnover rates by tenure and performance ratings</a:t>
            </a:r>
          </a:p>
          <a:p>
            <a:pPr algn="just"/>
            <a:r>
              <a:rPr lang="en-IN" sz="1200" dirty="0" smtClean="0"/>
              <a:t>     - Top reasons for turnover (if available)</a:t>
            </a:r>
          </a:p>
          <a:p>
            <a:pPr algn="just"/>
            <a:r>
              <a:rPr lang="en-IN" sz="1200" dirty="0" smtClean="0"/>
              <a:t>     2. Insights and recommendations for HR and management</a:t>
            </a:r>
          </a:p>
          <a:p>
            <a:pPr algn="just"/>
            <a:r>
              <a:rPr lang="en-IN" sz="1200" dirty="0" smtClean="0"/>
              <a:t>     3. Visualizations (e.g., charts, graphs) to support findings</a:t>
            </a:r>
          </a:p>
          <a:p>
            <a:pPr algn="just"/>
            <a:r>
              <a:rPr lang="en-IN" sz="1200" b="1" dirty="0" smtClean="0"/>
              <a:t>Timeline:-</a:t>
            </a:r>
            <a:r>
              <a:rPr lang="en-IN" sz="12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Data collection and cleaning: 2 days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-   Pivot table creation and analysis: 3 days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Insights and recommendations: 2 days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Visualization creation: 1 day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Total project duration: 8 days</a:t>
            </a:r>
          </a:p>
          <a:p>
            <a:pPr algn="just"/>
            <a:r>
              <a:rPr lang="en-IN" sz="1200" b="1" dirty="0" smtClean="0"/>
              <a:t>Tools and Resources:-</a:t>
            </a:r>
            <a:r>
              <a:rPr lang="en-IN" sz="12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Microsoft Excel or Google Sheets for pivot table creation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Employee turnover data in CSV or Excel format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HR and management stakeholders for input and feedback</a:t>
            </a:r>
          </a:p>
          <a:p>
            <a:pPr algn="just"/>
            <a:r>
              <a:rPr lang="en-IN" sz="1200" b="1" dirty="0" smtClean="0"/>
              <a:t>Success Metrics:-</a:t>
            </a:r>
            <a:r>
              <a:rPr lang="en-IN" sz="12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Identification of key factors contributing to turnover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Development of actionable insights and recommendations</a:t>
            </a:r>
          </a:p>
          <a:p>
            <a:pPr algn="just">
              <a:buFont typeface="Arial" pitchFamily="34" charset="0"/>
              <a:buChar char="•"/>
            </a:pPr>
            <a:r>
              <a:rPr lang="en-IN" sz="1200" dirty="0" smtClean="0"/>
              <a:t>     Improved retention rates and reduced turnover over time</a:t>
            </a:r>
            <a:endParaRPr lang="en-I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2B1AC95D-E282-8FF3-3F94-D7FDC2B1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29036"/>
            <a:ext cx="874395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(HR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Managers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Department Heads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b="1" dirty="0" smtClean="0">
                <a:latin typeface="Arial" panose="020B0604020202020204" pitchFamily="34" charset="0"/>
              </a:rPr>
              <a:t>3. Talent Acquisition Teams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b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b="1" dirty="0" smtClean="0">
                <a:latin typeface="Arial" panose="020B0604020202020204" pitchFamily="34" charset="0"/>
              </a:rPr>
              <a:t>4. Business Leaders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b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b="1" dirty="0" smtClean="0">
                <a:latin typeface="Arial" panose="020B0604020202020204" pitchFamily="34" charset="0"/>
              </a:rPr>
              <a:t>5. Operations Managers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b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b="1" dirty="0" smtClean="0">
                <a:latin typeface="Arial" panose="020B0604020202020204" pitchFamily="34" charset="0"/>
              </a:rPr>
              <a:t>6. Diversity, Equity, and Inclusion (DEI) Teams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b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b="1" dirty="0" smtClean="0">
                <a:latin typeface="Arial" panose="020B0604020202020204" pitchFamily="34" charset="0"/>
              </a:rPr>
              <a:t>7. Compensation and Benefits Teams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b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b="1" dirty="0" smtClean="0">
                <a:latin typeface="Arial" panose="020B0604020202020204" pitchFamily="34" charset="0"/>
              </a:rPr>
              <a:t>8. Learning and Development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5274" y="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7928C0CF-8CAF-8962-63CC-44146376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472" y="357166"/>
            <a:ext cx="950125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Solution:-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b="1" dirty="0" smtClean="0">
                <a:latin typeface="Arial" panose="020B0604020202020204" pitchFamily="34" charset="0"/>
              </a:rPr>
              <a:t>     </a:t>
            </a:r>
            <a:r>
              <a:rPr lang="en-IN" altLang="en-US" sz="1400" dirty="0" smtClean="0">
                <a:latin typeface="Arial" panose="020B0604020202020204" pitchFamily="34" charset="0"/>
              </a:rPr>
              <a:t>Develop a comprehensive employee turnover analysis dashboard using pivot tables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Integrate data from HR systems, performance management tools, and exit interviews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Create customizable reports and visualizations to meet the needs of various stakeholders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Provide training and support for end-users to ensure effective adoption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Proposition:-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b="1" dirty="0" smtClean="0">
                <a:latin typeface="Arial" panose="020B0604020202020204" pitchFamily="34" charset="0"/>
              </a:rPr>
              <a:t>     </a:t>
            </a:r>
            <a:r>
              <a:rPr lang="en-IN" altLang="en-US" sz="1400" dirty="0" smtClean="0">
                <a:latin typeface="Arial" panose="020B0604020202020204" pitchFamily="34" charset="0"/>
              </a:rPr>
              <a:t>Reduce employee turnover by 15% within the first year through data-driven insights and targeted interventions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Improve retention rates among high-performing employees by 20% within the first 18 months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Enhance decision-making capabilities for HR and management through real-time analytics and visualization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Increase efficiency in identifying and addressing turnover drivers by 30% through automated reporting and alerts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Key Features:-</a:t>
            </a:r>
            <a:r>
              <a:rPr lang="en-IN" altLang="en-US" sz="1400" dirty="0" smtClean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Customizable pivot tables for in-depth analysis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Interactive dashboards for real-time visualization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Automated reporting and alerts for key turnover metrics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Integration with existing HR systems and tools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Training and support for end-users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Benefits:-</a:t>
            </a:r>
            <a:r>
              <a:rPr lang="en-IN" altLang="en-US" sz="1400" dirty="0" smtClean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Data-driven insights to inform retention strategies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Improved decision-making capabilities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Enhanced efficiency in identifying and addressing turnover drivers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Increased employee engagement and retention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Better allocation of resources to address turnover challenges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Implementation Plan:-</a:t>
            </a:r>
            <a:r>
              <a:rPr lang="en-IN" altLang="en-US" sz="1400" dirty="0" smtClean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Week 1-2: Data integration and pivot table development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Week 3-4: Dashboard creation and testing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Week 5-6: Training and support for end-users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Week 7-12: Ongoing monitoring and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50" y="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39CBBC-4DD4-A549-7B38-188D31E34E9B}"/>
              </a:ext>
            </a:extLst>
          </p:cNvPr>
          <p:cNvSpPr txBox="1"/>
          <p:nvPr/>
        </p:nvSpPr>
        <p:spPr>
          <a:xfrm>
            <a:off x="309522" y="785794"/>
            <a:ext cx="11277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sz="1400" b="1" dirty="0" smtClean="0">
                <a:solidFill>
                  <a:srgbClr val="3C4043"/>
                </a:solidFill>
                <a:latin typeface="inherit"/>
              </a:rPr>
              <a:t>Dataset Name: </a:t>
            </a:r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Employee Turnover Analysis Dataset</a:t>
            </a:r>
          </a:p>
          <a:p>
            <a:pPr fontAlgn="base"/>
            <a:r>
              <a:rPr lang="en-IN" sz="1400" b="1" dirty="0" smtClean="0">
                <a:solidFill>
                  <a:srgbClr val="3C4043"/>
                </a:solidFill>
                <a:latin typeface="inherit"/>
              </a:rPr>
              <a:t>Description:</a:t>
            </a:r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 This dataset contains employee-level data for analyzing turnover trends and patterns. It includes demographic, performance, and tenure-related information, as well as turnover status and reasons for leaving.</a:t>
            </a:r>
          </a:p>
          <a:p>
            <a:pPr fontAlgn="base"/>
            <a:r>
              <a:rPr lang="en-IN" sz="1400" b="1" dirty="0" smtClean="0">
                <a:solidFill>
                  <a:srgbClr val="3C4043"/>
                </a:solidFill>
                <a:latin typeface="inherit"/>
              </a:rPr>
              <a:t>Fields: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1.Employee ID (unique identifier)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2. Department (e.g., Sales, Marketing, IT)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3. Job Role (e.g., Software Engineer, Sales Representative)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4. Tenure (length of service in months)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5. Performance Rating (e.g., 1-5, where 5 is highest)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6. Turnover Status (Yes/No)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7. Date of Hire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8. Date of Termination (if applicable)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9. Reason for Leaving (categorical, e.g., new job opportunity, dissatisfaction, relocation)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10. Age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11. Gender</a:t>
            </a:r>
          </a:p>
          <a:p>
            <a:pPr fontAlgn="base"/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12. Location</a:t>
            </a:r>
          </a:p>
          <a:p>
            <a:pPr fontAlgn="base"/>
            <a:r>
              <a:rPr lang="en-IN" sz="1400" b="1" dirty="0" smtClean="0">
                <a:solidFill>
                  <a:srgbClr val="3C4043"/>
                </a:solidFill>
                <a:latin typeface="inherit"/>
              </a:rPr>
              <a:t>Data Types:-</a:t>
            </a:r>
          </a:p>
          <a:p>
            <a:pPr fontAlgn="base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 Categorical (Department, Job Role, Reason for Leaving, Gender)</a:t>
            </a:r>
          </a:p>
          <a:p>
            <a:pPr fontAlgn="base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Numerical (Tenure, Performance Rating, Age)</a:t>
            </a:r>
          </a:p>
          <a:p>
            <a:pPr fontAlgn="base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Date (Date of Hire, Date of Termination)</a:t>
            </a:r>
          </a:p>
          <a:p>
            <a:pPr fontAlgn="base">
              <a:buFont typeface="Arial" pitchFamily="34" charset="0"/>
              <a:buChar char="•"/>
            </a:pPr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Boolean (Turnover Status)</a:t>
            </a:r>
          </a:p>
          <a:p>
            <a:pPr fontAlgn="base"/>
            <a:r>
              <a:rPr lang="en-IN" sz="1400" b="1" dirty="0" smtClean="0">
                <a:solidFill>
                  <a:srgbClr val="3C4043"/>
                </a:solidFill>
                <a:latin typeface="inherit"/>
              </a:rPr>
              <a:t>Sample Size:</a:t>
            </a:r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 1,000 - 5,000 employee records</a:t>
            </a:r>
          </a:p>
          <a:p>
            <a:pPr fontAlgn="base"/>
            <a:r>
              <a:rPr lang="en-IN" sz="1400" b="1" dirty="0" smtClean="0">
                <a:solidFill>
                  <a:srgbClr val="3C4043"/>
                </a:solidFill>
                <a:latin typeface="inherit"/>
              </a:rPr>
              <a:t>Time Frame:</a:t>
            </a:r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 2-5 years of historical data</a:t>
            </a:r>
          </a:p>
          <a:p>
            <a:pPr fontAlgn="base"/>
            <a:r>
              <a:rPr lang="en-IN" sz="1400" b="1" dirty="0" smtClean="0">
                <a:solidFill>
                  <a:srgbClr val="3C4043"/>
                </a:solidFill>
                <a:latin typeface="inherit"/>
              </a:rPr>
              <a:t>Source:</a:t>
            </a:r>
            <a:r>
              <a:rPr lang="en-IN" sz="1400" dirty="0" smtClean="0">
                <a:solidFill>
                  <a:srgbClr val="3C4043"/>
                </a:solidFill>
                <a:latin typeface="inherit"/>
              </a:rPr>
              <a:t> HR Information System (HRIS), Performance Management Tool, Exit Interviews</a:t>
            </a:r>
            <a:endParaRPr lang="en-US" sz="1400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588" y="0"/>
            <a:ext cx="857256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563319AE-67B9-56D5-177A-8CCDC354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24" y="642918"/>
            <a:ext cx="935837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Step 1: Data Preparation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b="1" dirty="0" smtClean="0">
                <a:latin typeface="Arial" panose="020B0604020202020204" pitchFamily="34" charset="0"/>
              </a:rPr>
              <a:t>     </a:t>
            </a:r>
            <a:r>
              <a:rPr lang="en-IN" altLang="en-US" sz="1400" dirty="0" smtClean="0">
                <a:latin typeface="Arial" panose="020B0604020202020204" pitchFamily="34" charset="0"/>
              </a:rPr>
              <a:t>Clean and </a:t>
            </a:r>
            <a:r>
              <a:rPr lang="en-IN" altLang="en-US" sz="1400" dirty="0" err="1" smtClean="0">
                <a:latin typeface="Arial" panose="020B0604020202020204" pitchFamily="34" charset="0"/>
              </a:rPr>
              <a:t>preprocess</a:t>
            </a:r>
            <a:r>
              <a:rPr lang="en-IN" altLang="en-US" sz="1400" dirty="0" smtClean="0">
                <a:latin typeface="Arial" panose="020B0604020202020204" pitchFamily="34" charset="0"/>
              </a:rPr>
              <a:t> the dataset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Handle missing values and data inconsistencies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Transform data into a suitable format for pivot table analysis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Step 2: Exploratory Data Analysis (EDA)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b="1" dirty="0" smtClean="0">
                <a:latin typeface="Arial" panose="020B0604020202020204" pitchFamily="34" charset="0"/>
              </a:rPr>
              <a:t>     </a:t>
            </a:r>
            <a:r>
              <a:rPr lang="en-IN" altLang="en-US" sz="1400" dirty="0" smtClean="0">
                <a:latin typeface="Arial" panose="020B0604020202020204" pitchFamily="34" charset="0"/>
              </a:rPr>
              <a:t>Use pivot tables to explore and understand the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Analyze employee turnover rates by department, job role, tenure, and performance rating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Identify trends and patterns in the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Step 3:</a:t>
            </a:r>
            <a:r>
              <a:rPr lang="en-IN" altLang="en-US" sz="1400" dirty="0" smtClean="0">
                <a:latin typeface="Arial" panose="020B0604020202020204" pitchFamily="34" charset="0"/>
              </a:rPr>
              <a:t> </a:t>
            </a:r>
            <a:r>
              <a:rPr lang="en-IN" altLang="en-US" sz="1400" b="1" dirty="0" smtClean="0">
                <a:latin typeface="Arial" panose="020B0604020202020204" pitchFamily="34" charset="0"/>
              </a:rPr>
              <a:t>Turnover Rate Calculation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b="1" dirty="0" smtClean="0">
                <a:latin typeface="Arial" panose="020B0604020202020204" pitchFamily="34" charset="0"/>
              </a:rPr>
              <a:t>     </a:t>
            </a:r>
            <a:r>
              <a:rPr lang="en-IN" altLang="en-US" sz="1400" dirty="0" smtClean="0">
                <a:latin typeface="Arial" panose="020B0604020202020204" pitchFamily="34" charset="0"/>
              </a:rPr>
              <a:t>Calculate employee turnover rates using pivot tables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Define turnover rate metrics (e.g., annual turnover rate, monthly turnover rate)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Calculate turnover rates by department, job role, tenure, and performance rating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Step 4:</a:t>
            </a:r>
            <a:r>
              <a:rPr lang="en-IN" altLang="en-US" sz="1400" dirty="0" smtClean="0">
                <a:latin typeface="Arial" panose="020B0604020202020204" pitchFamily="34" charset="0"/>
              </a:rPr>
              <a:t> </a:t>
            </a:r>
            <a:r>
              <a:rPr lang="en-IN" altLang="en-US" sz="1400" b="1" dirty="0" smtClean="0">
                <a:latin typeface="Arial" panose="020B0604020202020204" pitchFamily="34" charset="0"/>
              </a:rPr>
              <a:t>Correlation Analysis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b="1" dirty="0" smtClean="0">
                <a:latin typeface="Arial" panose="020B0604020202020204" pitchFamily="34" charset="0"/>
              </a:rPr>
              <a:t>     </a:t>
            </a:r>
            <a:r>
              <a:rPr lang="en-IN" altLang="en-US" sz="1400" dirty="0" smtClean="0">
                <a:latin typeface="Arial" panose="020B0604020202020204" pitchFamily="34" charset="0"/>
              </a:rPr>
              <a:t>Use pivot tables to analyze correlations between turnover rates and various factors (e.g., tenure, performance rating, department)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Identify significant correlations and relationships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Step 5: Predictive </a:t>
            </a:r>
            <a:r>
              <a:rPr lang="en-IN" altLang="en-US" sz="1400" b="1" dirty="0" err="1" smtClean="0">
                <a:latin typeface="Arial" panose="020B0604020202020204" pitchFamily="34" charset="0"/>
              </a:rPr>
              <a:t>Modeling</a:t>
            </a:r>
            <a:r>
              <a:rPr lang="en-IN" altLang="en-US" sz="1400" b="1" dirty="0" smtClean="0">
                <a:latin typeface="Arial" panose="020B0604020202020204" pitchFamily="34" charset="0"/>
              </a:rPr>
              <a:t> (Optional)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b="1" dirty="0" smtClean="0">
                <a:latin typeface="Arial" panose="020B0604020202020204" pitchFamily="34" charset="0"/>
              </a:rPr>
              <a:t>     </a:t>
            </a:r>
            <a:r>
              <a:rPr lang="en-IN" altLang="en-US" sz="1400" dirty="0" smtClean="0">
                <a:latin typeface="Arial" panose="020B0604020202020204" pitchFamily="34" charset="0"/>
              </a:rPr>
              <a:t>Use statistical models (e.g., logistic regression, decision trees) to predict employee turnover based on historical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Integrate model results into pivot table analysis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Step 6: Visualization and Insights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b="1" dirty="0" smtClean="0">
                <a:latin typeface="Arial" panose="020B0604020202020204" pitchFamily="34" charset="0"/>
              </a:rPr>
              <a:t>     </a:t>
            </a:r>
            <a:r>
              <a:rPr lang="en-IN" altLang="en-US" sz="1400" dirty="0" smtClean="0">
                <a:latin typeface="Arial" panose="020B0604020202020204" pitchFamily="34" charset="0"/>
              </a:rPr>
              <a:t>Use pivot tables to create interactive dashboards and visualizations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Highlight key findings, trends, and insights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Enable stakeholders to explore data and gain insights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 smtClean="0">
                <a:latin typeface="Arial" panose="020B0604020202020204" pitchFamily="34" charset="0"/>
              </a:rPr>
              <a:t>Step 7: Ongoing Monitoring and Evaluation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Regularly update the dataset and pivot table analysis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Monitor changes in turnover rates and trends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400" dirty="0" smtClean="0">
                <a:latin typeface="Arial" panose="020B0604020202020204" pitchFamily="34" charset="0"/>
              </a:rPr>
              <a:t>     Evaluate the effectiveness of retention strategies and initiatives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1322</Words>
  <Application>Microsoft Office PowerPoint</Application>
  <PresentationFormat>Custom</PresentationFormat>
  <Paragraphs>202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Using pivot tables for employee turnover analysis           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sivaranjani suyambulingam</cp:lastModifiedBy>
  <cp:revision>40</cp:revision>
  <dcterms:created xsi:type="dcterms:W3CDTF">2024-03-29T15:07:22Z</dcterms:created>
  <dcterms:modified xsi:type="dcterms:W3CDTF">2024-08-31T10:58:47Z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