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7" r:id="rId3"/>
    <p:sldId id="319" r:id="rId4"/>
    <p:sldId id="310" r:id="rId5"/>
    <p:sldId id="262" r:id="rId6"/>
    <p:sldId id="260" r:id="rId7"/>
    <p:sldId id="264" r:id="rId8"/>
    <p:sldId id="313" r:id="rId9"/>
    <p:sldId id="314" r:id="rId10"/>
    <p:sldId id="322" r:id="rId11"/>
    <p:sldId id="316" r:id="rId12"/>
    <p:sldId id="323" r:id="rId13"/>
    <p:sldId id="311" r:id="rId14"/>
    <p:sldId id="317" r:id="rId15"/>
    <p:sldId id="320" r:id="rId16"/>
    <p:sldId id="321" r:id="rId17"/>
    <p:sldId id="318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57009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229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03938" y="3144437"/>
            <a:ext cx="9355016" cy="87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03938" y="4190045"/>
            <a:ext cx="9355016" cy="64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pic>
        <p:nvPicPr>
          <p:cNvPr id="17" name="Google Shape;17;p2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4644" y="76591"/>
            <a:ext cx="2628380" cy="207138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381000" y="0"/>
            <a:ext cx="1620010" cy="6858000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9;p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3522" y="4836315"/>
            <a:ext cx="13631195" cy="287747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6218828" y="2230552"/>
            <a:ext cx="16200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2F4582"/>
                </a:solidFill>
                <a:latin typeface="Calibri"/>
                <a:ea typeface="Calibri"/>
                <a:cs typeface="Calibri"/>
                <a:sym typeface="Calibri"/>
              </a:rPr>
              <a:t>www.acharya.ac.in</a:t>
            </a:r>
            <a:endParaRPr sz="1400" b="1" dirty="0">
              <a:solidFill>
                <a:srgbClr val="2F458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2676938" y="365125"/>
            <a:ext cx="867686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2676939" y="1825625"/>
            <a:ext cx="4412492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7238999" y="1825625"/>
            <a:ext cx="4114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2093842" y="6356350"/>
            <a:ext cx="148755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50" name="Google Shape;50;p5"/>
          <p:cNvSpPr/>
          <p:nvPr/>
        </p:nvSpPr>
        <p:spPr>
          <a:xfrm>
            <a:off x="381000" y="-6252"/>
            <a:ext cx="1620010" cy="6864252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-19498" y="2035445"/>
            <a:ext cx="2533482" cy="304088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943056" y="4709179"/>
            <a:ext cx="495897" cy="94934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5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008" y="2389152"/>
            <a:ext cx="845994" cy="10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 txBox="1"/>
          <p:nvPr/>
        </p:nvSpPr>
        <p:spPr>
          <a:xfrm>
            <a:off x="530567" y="3429000"/>
            <a:ext cx="1320874" cy="78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3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title"/>
          </p:nvPr>
        </p:nvSpPr>
        <p:spPr>
          <a:xfrm>
            <a:off x="2650434" y="365125"/>
            <a:ext cx="870336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dt" idx="10"/>
          </p:nvPr>
        </p:nvSpPr>
        <p:spPr>
          <a:xfrm>
            <a:off x="2173356" y="6356350"/>
            <a:ext cx="140804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60" name="Google Shape;60;p6"/>
          <p:cNvSpPr/>
          <p:nvPr/>
        </p:nvSpPr>
        <p:spPr>
          <a:xfrm>
            <a:off x="381000" y="-6252"/>
            <a:ext cx="1620010" cy="6864252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6"/>
          <p:cNvSpPr/>
          <p:nvPr/>
        </p:nvSpPr>
        <p:spPr>
          <a:xfrm>
            <a:off x="943056" y="4709179"/>
            <a:ext cx="495897" cy="94934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2B189-7F56-C338-AA4A-5FF25FB2CF37}"/>
              </a:ext>
            </a:extLst>
          </p:cNvPr>
          <p:cNvGrpSpPr/>
          <p:nvPr userDrawn="1"/>
        </p:nvGrpSpPr>
        <p:grpSpPr>
          <a:xfrm>
            <a:off x="163733" y="1987916"/>
            <a:ext cx="2026920" cy="2875915"/>
            <a:chOff x="230" y="2624"/>
            <a:chExt cx="3192" cy="4529"/>
          </a:xfrm>
        </p:grpSpPr>
        <p:sp>
          <p:nvSpPr>
            <p:cNvPr id="3" name="Rectangle">
              <a:extLst>
                <a:ext uri="{FF2B5EF4-FFF2-40B4-BE49-F238E27FC236}">
                  <a16:creationId xmlns:a16="http://schemas.microsoft.com/office/drawing/2014/main" id="{86CCF6FD-794D-EF65-6F4F-9CC42BF0C629}"/>
                </a:ext>
              </a:extLst>
            </p:cNvPr>
            <p:cNvSpPr/>
            <p:nvPr/>
          </p:nvSpPr>
          <p:spPr>
            <a:xfrm flipH="1">
              <a:off x="230" y="2624"/>
              <a:ext cx="3192" cy="4529"/>
            </a:xfrm>
            <a:prstGeom prst="rect">
              <a:avLst/>
            </a:prstGeom>
            <a:solidFill>
              <a:srgbClr val="585858"/>
            </a:solidFill>
            <a:ln w="12700">
              <a:miter lim="400000"/>
            </a:ln>
          </p:spPr>
          <p:txBody>
            <a:bodyPr lIns="50800" tIns="50800" rIns="50800" bIns="50800" anchor="ctr"/>
            <a:lstStyle/>
            <a:p>
              <a:pPr defTabSz="1130300">
                <a:defRPr sz="3200">
                  <a:solidFill>
                    <a:srgbClr val="FFFFFF"/>
                  </a:solidFill>
                  <a:latin typeface="Graphik"/>
                  <a:ea typeface="Graphik"/>
                  <a:cs typeface="Graphik"/>
                  <a:sym typeface="Graphik"/>
                </a:defRPr>
              </a:pPr>
              <a:endParaRPr sz="3200" baseline="-25000" dirty="0"/>
            </a:p>
          </p:txBody>
        </p:sp>
        <p:pic>
          <p:nvPicPr>
            <p:cNvPr id="4" name="Image" descr="Image">
              <a:extLst>
                <a:ext uri="{FF2B5EF4-FFF2-40B4-BE49-F238E27FC236}">
                  <a16:creationId xmlns:a16="http://schemas.microsoft.com/office/drawing/2014/main" id="{76DDAB4C-A9E7-E450-BB6B-7581A43A5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7" y="3715"/>
              <a:ext cx="1683" cy="1805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B238296-6414-F170-6A5A-709430D9BF40}"/>
              </a:ext>
            </a:extLst>
          </p:cNvPr>
          <p:cNvSpPr txBox="1"/>
          <p:nvPr userDrawn="1"/>
        </p:nvSpPr>
        <p:spPr>
          <a:xfrm>
            <a:off x="373356" y="3898695"/>
            <a:ext cx="180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</a:t>
            </a:r>
            <a:r>
              <a:rPr lang="en-US" dirty="0">
                <a:solidFill>
                  <a:schemeClr val="bg1"/>
                </a:solidFill>
              </a:rPr>
              <a:t>Dept. of ECE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userDrawn="1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8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008" y="2389152"/>
            <a:ext cx="845994" cy="1046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>
            <a:spLocks noGrp="1"/>
          </p:cNvSpPr>
          <p:nvPr>
            <p:ph type="title"/>
          </p:nvPr>
        </p:nvSpPr>
        <p:spPr>
          <a:xfrm>
            <a:off x="2663551" y="567882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9"/>
          <p:cNvSpPr>
            <a:spLocks noGrp="1"/>
          </p:cNvSpPr>
          <p:nvPr>
            <p:ph type="pic" idx="2"/>
          </p:nvPr>
        </p:nvSpPr>
        <p:spPr>
          <a:xfrm>
            <a:off x="6745355" y="987425"/>
            <a:ext cx="461003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9"/>
          <p:cNvSpPr txBox="1">
            <a:spLocks noGrp="1"/>
          </p:cNvSpPr>
          <p:nvPr>
            <p:ph type="body" idx="1"/>
          </p:nvPr>
        </p:nvSpPr>
        <p:spPr>
          <a:xfrm>
            <a:off x="2663551" y="2168082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9"/>
          <p:cNvSpPr txBox="1">
            <a:spLocks noGrp="1"/>
          </p:cNvSpPr>
          <p:nvPr>
            <p:ph type="dt" idx="10"/>
          </p:nvPr>
        </p:nvSpPr>
        <p:spPr>
          <a:xfrm>
            <a:off x="2107096" y="6356350"/>
            <a:ext cx="14743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1" name="Google Shape;91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93" name="Google Shape;93;p9"/>
          <p:cNvSpPr/>
          <p:nvPr/>
        </p:nvSpPr>
        <p:spPr>
          <a:xfrm>
            <a:off x="381000" y="-6252"/>
            <a:ext cx="1620010" cy="6864252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-19498" y="2035445"/>
            <a:ext cx="2533482" cy="304088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943056" y="4709179"/>
            <a:ext cx="495897" cy="94934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9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008" y="2389152"/>
            <a:ext cx="845994" cy="10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9"/>
          <p:cNvSpPr txBox="1"/>
          <p:nvPr/>
        </p:nvSpPr>
        <p:spPr>
          <a:xfrm>
            <a:off x="530567" y="3429000"/>
            <a:ext cx="1320874" cy="78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3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2856280" y="365125"/>
            <a:ext cx="849751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 rot="5400000">
            <a:off x="4824515" y="-234212"/>
            <a:ext cx="4351338" cy="8497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dt" idx="10"/>
          </p:nvPr>
        </p:nvSpPr>
        <p:spPr>
          <a:xfrm>
            <a:off x="2107096" y="6356350"/>
            <a:ext cx="147430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2" name="Google Shape;10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3" name="Google Shape;10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104" name="Google Shape;104;p10"/>
          <p:cNvSpPr/>
          <p:nvPr/>
        </p:nvSpPr>
        <p:spPr>
          <a:xfrm>
            <a:off x="381000" y="-6252"/>
            <a:ext cx="1620010" cy="6864252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0"/>
          <p:cNvSpPr/>
          <p:nvPr/>
        </p:nvSpPr>
        <p:spPr>
          <a:xfrm>
            <a:off x="-19498" y="2035445"/>
            <a:ext cx="2533482" cy="304088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943056" y="4709179"/>
            <a:ext cx="495897" cy="94934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0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008" y="2389152"/>
            <a:ext cx="845994" cy="10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0"/>
          <p:cNvSpPr txBox="1"/>
          <p:nvPr/>
        </p:nvSpPr>
        <p:spPr>
          <a:xfrm>
            <a:off x="530567" y="3429000"/>
            <a:ext cx="1320874" cy="78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lnSpc>
                <a:spcPct val="3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 rot="5400000">
            <a:off x="2756043" y="360506"/>
            <a:ext cx="5811838" cy="582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1"/>
          <p:cNvSpPr txBox="1">
            <a:spLocks noGrp="1"/>
          </p:cNvSpPr>
          <p:nvPr>
            <p:ph type="dt" idx="10"/>
          </p:nvPr>
        </p:nvSpPr>
        <p:spPr>
          <a:xfrm>
            <a:off x="2133600" y="6356350"/>
            <a:ext cx="1447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3" name="Google Shape;11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4" name="Google Shape;11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  <p:sp>
        <p:nvSpPr>
          <p:cNvPr id="115" name="Google Shape;115;p11"/>
          <p:cNvSpPr/>
          <p:nvPr/>
        </p:nvSpPr>
        <p:spPr>
          <a:xfrm>
            <a:off x="381000" y="-6252"/>
            <a:ext cx="1620010" cy="6864252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-19498" y="2035445"/>
            <a:ext cx="2533482" cy="3040884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1"/>
          <p:cNvSpPr/>
          <p:nvPr/>
        </p:nvSpPr>
        <p:spPr>
          <a:xfrm>
            <a:off x="943056" y="4709179"/>
            <a:ext cx="495897" cy="94934"/>
          </a:xfrm>
          <a:prstGeom prst="rect">
            <a:avLst/>
          </a:prstGeom>
          <a:solidFill>
            <a:srgbClr val="E88B3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1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8008" y="2389152"/>
            <a:ext cx="845994" cy="10466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1"/>
          <p:cNvSpPr txBox="1"/>
          <p:nvPr/>
        </p:nvSpPr>
        <p:spPr>
          <a:xfrm>
            <a:off x="143560" y="3429000"/>
            <a:ext cx="2215327" cy="7802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ctr" rtl="0">
              <a:lnSpc>
                <a:spcPct val="3611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Click to Edit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A977-B86F-A8C2-F6C1-E5EE6288066B}"/>
              </a:ext>
            </a:extLst>
          </p:cNvPr>
          <p:cNvSpPr txBox="1">
            <a:spLocks/>
          </p:cNvSpPr>
          <p:nvPr/>
        </p:nvSpPr>
        <p:spPr>
          <a:xfrm>
            <a:off x="3206070" y="2998787"/>
            <a:ext cx="777240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Maintenance for Automobiles Using IoT &amp; Machine Learning 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68829D-6EAD-4753-4A72-E0EC72835FF3}"/>
              </a:ext>
            </a:extLst>
          </p:cNvPr>
          <p:cNvSpPr txBox="1"/>
          <p:nvPr/>
        </p:nvSpPr>
        <p:spPr>
          <a:xfrm>
            <a:off x="6431672" y="3795146"/>
            <a:ext cx="1321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i="1" dirty="0">
                <a:latin typeface="Inter" panose="020B0502030000000004" pitchFamily="34" charset="0"/>
                <a:ea typeface="Inter" panose="020B0502030000000004" pitchFamily="34" charset="0"/>
              </a:rPr>
              <a:t>Presented by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D841EBA-B888-EA99-9D74-B6A59E2C3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087868"/>
              </p:ext>
            </p:extLst>
          </p:nvPr>
        </p:nvGraphicFramePr>
        <p:xfrm>
          <a:off x="2400579" y="4254138"/>
          <a:ext cx="9383382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5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96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7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5619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Group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900">
                <a:tc rowSpan="4">
                  <a:txBody>
                    <a:bodyPr/>
                    <a:lstStyle/>
                    <a:p>
                      <a:pPr algn="ctr"/>
                      <a:r>
                        <a:rPr lang="en-IN" sz="9000" b="1" dirty="0">
                          <a:solidFill>
                            <a:schemeClr val="tx1"/>
                          </a:solidFill>
                          <a:latin typeface="Inter" panose="020B0502030000000004" pitchFamily="34" charset="0"/>
                          <a:ea typeface="Inter" panose="020B05020300000000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ANAND S.S        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1AY21EC012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90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LAXMAN M 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1AY21EC060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90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KEERTHAN C.K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1AY22EC402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3900">
                <a:tc v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TARUN K.H 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1AY22EC410</a:t>
                      </a:r>
                      <a:endParaRPr lang="en-IN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238">
                <a:tc gridSpan="3"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Guide Name: </a:t>
                      </a:r>
                      <a:r>
                        <a:rPr lang="en-US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Mr. Jagadish M</a:t>
                      </a:r>
                      <a:endParaRPr lang="en-US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Designation:</a:t>
                      </a:r>
                      <a:r>
                        <a:rPr lang="en-US" b="1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Assistant Professor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9805F8-54F8-395B-4E7A-0B00A07F570B}"/>
              </a:ext>
            </a:extLst>
          </p:cNvPr>
          <p:cNvSpPr txBox="1"/>
          <p:nvPr/>
        </p:nvSpPr>
        <p:spPr>
          <a:xfrm>
            <a:off x="5576399" y="2601187"/>
            <a:ext cx="3352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latin typeface="Inter" panose="020B0502030000000004" pitchFamily="34" charset="0"/>
                <a:ea typeface="Inter" panose="020B0502030000000004" pitchFamily="34" charset="0"/>
              </a:rPr>
              <a:t> Project Presentation 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7E5BD5-9435-A7C0-B988-D2B40F6B498B}"/>
              </a:ext>
            </a:extLst>
          </p:cNvPr>
          <p:cNvSpPr txBox="1"/>
          <p:nvPr/>
        </p:nvSpPr>
        <p:spPr>
          <a:xfrm>
            <a:off x="1858298" y="52502"/>
            <a:ext cx="340640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5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Editing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96038-F1FC-692E-2C46-8DF9E5E32AFF}"/>
              </a:ext>
            </a:extLst>
          </p:cNvPr>
          <p:cNvSpPr txBox="1"/>
          <p:nvPr/>
        </p:nvSpPr>
        <p:spPr>
          <a:xfrm>
            <a:off x="2261653" y="623714"/>
            <a:ext cx="9782863" cy="5955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1152525" algn="just">
              <a:lnSpc>
                <a:spcPct val="150000"/>
              </a:lnSpc>
              <a:spcBef>
                <a:spcPts val="5"/>
              </a:spcBef>
              <a:tabLst>
                <a:tab pos="520065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 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457200" algn="l"/>
                <a:tab pos="520065" algn="l"/>
              </a:tabLst>
            </a:pP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457200" algn="l"/>
                <a:tab pos="520065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b="1" dirty="0"/>
              <a:t>Multi-purpose Development Tool</a:t>
            </a:r>
            <a:r>
              <a:rPr lang="en-US" sz="1600" dirty="0"/>
              <a:t> – Used for writing, debugging, and managing code for web front-end, back-end, database, and machine learning models</a:t>
            </a: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Features:</a:t>
            </a:r>
          </a:p>
          <a:p>
            <a:pPr marL="1143000" marR="1152525" lvl="2" indent="-22860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"/>
              <a:tabLst>
                <a:tab pos="520065" algn="l"/>
                <a:tab pos="13716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Simple</a:t>
            </a:r>
            <a:r>
              <a:rPr lang="en-US" sz="16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&amp; handy with user-friendly GUI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 </a:t>
            </a:r>
          </a:p>
          <a:p>
            <a:pPr marL="914400" marR="1152525" lvl="2" algn="just">
              <a:lnSpc>
                <a:spcPct val="150000"/>
              </a:lnSpc>
              <a:spcBef>
                <a:spcPts val="5"/>
              </a:spcBef>
              <a:buSzPts val="1000"/>
              <a:tabLst>
                <a:tab pos="520065" algn="l"/>
                <a:tab pos="1371600" algn="l"/>
              </a:tabLst>
            </a:pPr>
            <a:endParaRPr lang="en-US" sz="1600" dirty="0"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914400" marR="1152525" lvl="2" algn="just">
              <a:lnSpc>
                <a:spcPct val="150000"/>
              </a:lnSpc>
              <a:spcBef>
                <a:spcPts val="5"/>
              </a:spcBef>
              <a:buSzPts val="1000"/>
              <a:tabLst>
                <a:tab pos="520065" algn="l"/>
                <a:tab pos="1371600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 startAt="2"/>
              <a:tabLst>
                <a:tab pos="457200" algn="l"/>
                <a:tab pos="520065" algn="l"/>
              </a:tabLst>
            </a:pP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 startAt="2"/>
              <a:tabLst>
                <a:tab pos="457200" algn="l"/>
                <a:tab pos="520065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457200" marR="1152525" lvl="1" algn="just">
              <a:lnSpc>
                <a:spcPct val="150000"/>
              </a:lnSpc>
              <a:spcBef>
                <a:spcPts val="5"/>
              </a:spcBef>
              <a:buSzPts val="1000"/>
              <a:tabLst>
                <a:tab pos="520065" algn="l"/>
                <a:tab pos="914400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b="1" dirty="0">
                <a:latin typeface="+mj-lt"/>
              </a:rPr>
              <a:t>Embedded Systems Programming</a:t>
            </a:r>
            <a:r>
              <a:rPr lang="en-US" sz="1600" dirty="0">
                <a:latin typeface="+mj-lt"/>
              </a:rPr>
              <a:t> – Used for writing, compiling, and uploading code to the </a:t>
            </a:r>
            <a:r>
              <a:rPr lang="en-US" sz="1600" b="1" dirty="0">
                <a:latin typeface="+mj-lt"/>
              </a:rPr>
              <a:t>ESP32 microcontroller.</a:t>
            </a:r>
            <a:endParaRPr lang="en-US" sz="1600" dirty="0">
              <a:effectLst/>
              <a:latin typeface="+mj-lt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 Built-in Libraries, Serial Monitor &amp; Plotter, Supports Multiple Boards, Lightweight &amp; Fast Compilation.</a:t>
            </a:r>
          </a:p>
        </p:txBody>
      </p:sp>
      <p:pic>
        <p:nvPicPr>
          <p:cNvPr id="1028" name="Picture 4" descr="Logo Visual Studio">
            <a:extLst>
              <a:ext uri="{FF2B5EF4-FFF2-40B4-BE49-F238E27FC236}">
                <a16:creationId xmlns:a16="http://schemas.microsoft.com/office/drawing/2014/main" id="{F4CC8515-79B8-90F4-48D8-34C2A1D24F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53" b="35581"/>
          <a:stretch/>
        </p:blipFill>
        <p:spPr bwMode="auto">
          <a:xfrm>
            <a:off x="2623368" y="746573"/>
            <a:ext cx="4762500" cy="9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Arduino software (IDE), and how use it?">
            <a:extLst>
              <a:ext uri="{FF2B5EF4-FFF2-40B4-BE49-F238E27FC236}">
                <a16:creationId xmlns:a16="http://schemas.microsoft.com/office/drawing/2014/main" id="{8D8611FE-2C7D-7E3C-1498-B6EACA9CF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0" t="23137" r="44290" b="44160"/>
          <a:stretch/>
        </p:blipFill>
        <p:spPr bwMode="auto">
          <a:xfrm>
            <a:off x="2623368" y="3429000"/>
            <a:ext cx="3352801" cy="151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115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B400-E43A-0BE7-0910-42DBBDAE9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1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ML Model: Random Forest Algorithm</a:t>
            </a:r>
          </a:p>
        </p:txBody>
      </p:sp>
      <p:pic>
        <p:nvPicPr>
          <p:cNvPr id="3074" name="Picture 2" descr="Machine Learning Random Forest Algorithm - Javatpoint">
            <a:extLst>
              <a:ext uri="{FF2B5EF4-FFF2-40B4-BE49-F238E27FC236}">
                <a16:creationId xmlns:a16="http://schemas.microsoft.com/office/drawing/2014/main" id="{4E68F9E7-FABF-79A1-52E6-79CA0FC0B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532" y="696687"/>
            <a:ext cx="7489370" cy="3973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394C45-659A-7756-2689-7BD85CD26ED1}"/>
              </a:ext>
            </a:extLst>
          </p:cNvPr>
          <p:cNvSpPr txBox="1"/>
          <p:nvPr/>
        </p:nvSpPr>
        <p:spPr>
          <a:xfrm>
            <a:off x="2040835" y="5115617"/>
            <a:ext cx="101511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20"/>
              </a:spcBef>
            </a:pP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  A random forest is just </a:t>
            </a:r>
            <a:r>
              <a:rPr lang="en-US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 group of many decision trees working together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0" marR="0">
              <a:spcBef>
                <a:spcPts val="20"/>
              </a:spcBef>
            </a:pPr>
            <a:endParaRPr lang="en-US" sz="18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0" marR="0">
              <a:spcBef>
                <a:spcPts val="20"/>
              </a:spcBef>
            </a:pP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  Each tree gives its answer, and the forest takes a </a:t>
            </a:r>
            <a:r>
              <a:rPr lang="en-US" sz="18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vote</a:t>
            </a: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to decide the final answer.</a:t>
            </a:r>
          </a:p>
          <a:p>
            <a:pPr marL="342900" marR="0" lvl="0" indent="-342900">
              <a:spcBef>
                <a:spcPts val="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If most trees say the car is fine, the forest says, "The car is fine."</a:t>
            </a:r>
          </a:p>
          <a:p>
            <a:pPr marL="342900" marR="0" lvl="0" indent="-342900">
              <a:spcBef>
                <a:spcPts val="2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If most trees say there’s a problem, the forest says, "Fix it now!"</a:t>
            </a:r>
          </a:p>
          <a:p>
            <a:endParaRPr lang="en-US" sz="18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2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0C21511F-1B8A-05D0-F89C-A1E747DD9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1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3500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Alert Mechanism in PDM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FE1EA-B14C-7598-C576-C0B693B49CBD}"/>
              </a:ext>
            </a:extLst>
          </p:cNvPr>
          <p:cNvSpPr txBox="1"/>
          <p:nvPr/>
        </p:nvSpPr>
        <p:spPr>
          <a:xfrm>
            <a:off x="2240231" y="849304"/>
            <a:ext cx="9752371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800" b="1" dirty="0"/>
              <a:t>LCD Panel (On-Vehicle Alert System)</a:t>
            </a:r>
          </a:p>
          <a:p>
            <a:endParaRPr lang="en-US" sz="1600" b="1" dirty="0"/>
          </a:p>
          <a:p>
            <a:r>
              <a:rPr lang="en-US" sz="1500" dirty="0"/>
              <a:t>✅ </a:t>
            </a:r>
            <a:r>
              <a:rPr lang="en-US" sz="1500" b="1" dirty="0"/>
              <a:t>Real-Time Notifications</a:t>
            </a:r>
            <a:r>
              <a:rPr lang="en-US" sz="1500" dirty="0"/>
              <a:t> : Displays critical alerts directly on the vehicle.</a:t>
            </a:r>
          </a:p>
          <a:p>
            <a:br>
              <a:rPr lang="en-US" sz="1500" dirty="0"/>
            </a:br>
            <a:r>
              <a:rPr lang="en-US" sz="1500" dirty="0"/>
              <a:t>✅ </a:t>
            </a:r>
            <a:r>
              <a:rPr lang="en-US" sz="1500" b="1" dirty="0"/>
              <a:t>Immediate Attention</a:t>
            </a:r>
            <a:r>
              <a:rPr lang="en-US" sz="1500" dirty="0"/>
              <a:t> : Ensures the driver or maintenance personnel are aware of issues like overheating or 		         excessive vibration.</a:t>
            </a:r>
          </a:p>
          <a:p>
            <a:br>
              <a:rPr lang="en-US" sz="1500" dirty="0"/>
            </a:br>
            <a:r>
              <a:rPr lang="en-US" sz="1500" dirty="0"/>
              <a:t>✅ </a:t>
            </a:r>
            <a:r>
              <a:rPr lang="en-US" sz="1500" b="1" dirty="0"/>
              <a:t>Simple &amp; Reliable</a:t>
            </a:r>
            <a:r>
              <a:rPr lang="en-US" sz="1500" dirty="0"/>
              <a:t> : No internet dependency, making it an ideal local alert system.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5CB1C-B581-BAED-446F-C47C402A10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0" t="7094" r="2081" b="20314"/>
          <a:stretch/>
        </p:blipFill>
        <p:spPr>
          <a:xfrm>
            <a:off x="2171034" y="3002469"/>
            <a:ext cx="10020965" cy="10331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2FAAE1-AFDD-B23A-604F-273160C03D60}"/>
              </a:ext>
            </a:extLst>
          </p:cNvPr>
          <p:cNvSpPr txBox="1"/>
          <p:nvPr/>
        </p:nvSpPr>
        <p:spPr>
          <a:xfrm>
            <a:off x="2205631" y="4402423"/>
            <a:ext cx="9951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2. </a:t>
            </a:r>
            <a:r>
              <a:rPr lang="en-US" sz="1600" b="1" dirty="0"/>
              <a:t>Telegram Bot (Remote Notification System)</a:t>
            </a:r>
          </a:p>
          <a:p>
            <a:pPr algn="just"/>
            <a:endParaRPr lang="en-US" b="1" dirty="0"/>
          </a:p>
          <a:p>
            <a:r>
              <a:rPr lang="en-US" sz="1500" dirty="0"/>
              <a:t>✅</a:t>
            </a:r>
            <a:r>
              <a:rPr lang="en-US" sz="1500" b="1" dirty="0"/>
              <a:t>Instant Mobile Alerts : </a:t>
            </a:r>
            <a:r>
              <a:rPr lang="en-US" sz="1500" dirty="0"/>
              <a:t>Sends real-time notifications to users via Telegram.</a:t>
            </a:r>
          </a:p>
          <a:p>
            <a:br>
              <a:rPr lang="en-US" sz="1500" dirty="0"/>
            </a:br>
            <a:r>
              <a:rPr lang="en-US" sz="1500" dirty="0"/>
              <a:t>✅</a:t>
            </a:r>
            <a:r>
              <a:rPr lang="en-US" sz="1500" b="1" dirty="0"/>
              <a:t>Remote Monitoring : </a:t>
            </a:r>
            <a:r>
              <a:rPr lang="en-US" sz="1500" dirty="0"/>
              <a:t>Allows users to check vehicle status from anywhere.</a:t>
            </a:r>
          </a:p>
          <a:p>
            <a:br>
              <a:rPr lang="en-US" sz="1500" dirty="0"/>
            </a:br>
            <a:r>
              <a:rPr lang="en-US" sz="1500" dirty="0"/>
              <a:t>✅</a:t>
            </a:r>
            <a:r>
              <a:rPr lang="en-US" sz="1500" b="1" dirty="0"/>
              <a:t>Interactive System : </a:t>
            </a:r>
            <a:r>
              <a:rPr lang="en-US" sz="1500" dirty="0"/>
              <a:t>Users can query the system for live sensor data and </a:t>
            </a:r>
          </a:p>
          <a:p>
            <a:r>
              <a:rPr lang="en-US" sz="1500" dirty="0"/>
              <a:t> 		      fault history.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EC86D3-8223-843B-3388-3AE9C22D55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5" t="23332" r="19555" b="38035"/>
          <a:stretch/>
        </p:blipFill>
        <p:spPr>
          <a:xfrm>
            <a:off x="8920957" y="4507351"/>
            <a:ext cx="3271043" cy="2350649"/>
          </a:xfrm>
          <a:prstGeom prst="rect">
            <a:avLst/>
          </a:prstGeom>
          <a:ln>
            <a:noFill/>
          </a:ln>
          <a:effectLst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513218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8205A08-D9F1-0C3D-4253-BC08BE509C0D}"/>
              </a:ext>
            </a:extLst>
          </p:cNvPr>
          <p:cNvSpPr txBox="1"/>
          <p:nvPr/>
        </p:nvSpPr>
        <p:spPr>
          <a:xfrm>
            <a:off x="-114915" y="0"/>
            <a:ext cx="33663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Flowchart</a:t>
            </a:r>
            <a:endParaRPr lang="en-US" sz="3200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728CBC-BEA6-D094-7238-3707EA325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404" y="0"/>
            <a:ext cx="65000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31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0022DD0-17D8-F663-545B-8D98778D7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0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and Limitations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519207-9F38-9240-D32B-97B867ED6893}"/>
              </a:ext>
            </a:extLst>
          </p:cNvPr>
          <p:cNvSpPr txBox="1"/>
          <p:nvPr/>
        </p:nvSpPr>
        <p:spPr>
          <a:xfrm>
            <a:off x="2266437" y="1030514"/>
            <a:ext cx="992556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Collection &amp; Sensor calibration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Difficulty in obtaining real-world sensor data for training the machine learning model.</a:t>
            </a: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Database Integration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Challenges in integrating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real-time data from sensors.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Ensuring efficient storage and retrieval of large datasets.</a:t>
            </a:r>
          </a:p>
          <a:p>
            <a:pPr marL="457200" marR="0" lvl="1" algn="just">
              <a:spcBef>
                <a:spcPts val="20"/>
              </a:spcBef>
              <a:buSzPts val="1000"/>
              <a:tabLst>
                <a:tab pos="9144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Deployment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Integrating the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RFT model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into the Flask back-end for real-time predictions were a demanding task.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Connectivity Issues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Wi-Fi dependency cause delays in transmitting data to the database and web interface.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r>
              <a:rPr lang="en-US" sz="20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Scalability</a:t>
            </a:r>
            <a:r>
              <a:rPr lang="en-US" sz="200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914400" algn="l"/>
              </a:tabLst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prototype is limited to small-scale testing and may require upgrades to handle larger, real-world systems.</a:t>
            </a:r>
            <a:endParaRPr lang="en-US" sz="1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20"/>
              </a:spcBef>
              <a:tabLst>
                <a:tab pos="457200" algn="l"/>
              </a:tabLst>
            </a:pPr>
            <a:endParaRPr lang="en-US" sz="1800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 algn="just">
              <a:spcBef>
                <a:spcPts val="2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859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C55BB8F-A0A4-5C7D-C98F-5EF5CAF6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200844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Project Outcome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1E119-71F2-61B1-F3F6-DBA1D6A489AC}"/>
              </a:ext>
            </a:extLst>
          </p:cNvPr>
          <p:cNvSpPr txBox="1"/>
          <p:nvPr/>
        </p:nvSpPr>
        <p:spPr>
          <a:xfrm>
            <a:off x="2197510" y="1251489"/>
            <a:ext cx="999449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Implemented a system for the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continuous monitoring of critical parameters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in vehicles: Temperature, vibration, oil level, battery status, etc.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Anomaly Detection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 for conditions such as: Overheating, low oil levels, vibration irregularities, and gas leaks.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Utilized a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Random Forest ML model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to predict: RUL of components, Early warning of potential failures.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Generated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real-time alerts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via: LCD display &amp; telegram bot  .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Developed a user-friendly dashboard using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Python Flask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&amp; Stored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</a:rPr>
              <a:t>historical data in SQLite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 for trend analysis.</a:t>
            </a:r>
          </a:p>
          <a:p>
            <a:pPr algn="just">
              <a:buClr>
                <a:schemeClr val="accent1">
                  <a:lumMod val="75000"/>
                </a:schemeClr>
              </a:buClr>
            </a:pPr>
            <a:endParaRPr lang="en-US" sz="20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</a:rPr>
              <a:t>Developed a modular system using affordable technology.</a:t>
            </a:r>
          </a:p>
        </p:txBody>
      </p:sp>
    </p:spTree>
    <p:extLst>
      <p:ext uri="{BB962C8B-B14F-4D97-AF65-F5344CB8AC3E}">
        <p14:creationId xmlns:p14="http://schemas.microsoft.com/office/powerpoint/2010/main" val="3569114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D1C77BD-809A-6BFD-C9C9-B3161E755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289676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9C2E13-0EB2-E283-58BA-C7C047BAB2F7}"/>
              </a:ext>
            </a:extLst>
          </p:cNvPr>
          <p:cNvSpPr txBox="1"/>
          <p:nvPr/>
        </p:nvSpPr>
        <p:spPr>
          <a:xfrm>
            <a:off x="2197511" y="1557975"/>
            <a:ext cx="9994489" cy="3266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By integrating IoT and ML, our system enhances vehicle safety, optimizes maintenance, and reduces unexpected failures, making automotive systems smarter and more reliable. With continuous monitoring and notification for anomalies to </a:t>
            </a:r>
            <a:r>
              <a:rPr lang="en-US" sz="20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eliminate probable downtime</a:t>
            </a: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lang="en-US" sz="20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costs on repair </a:t>
            </a: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 machines. In return, the system provides this facility by improving the chances for </a:t>
            </a:r>
            <a:r>
              <a:rPr lang="en-US" sz="20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better reliability</a:t>
            </a: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in order to have smart, and </a:t>
            </a:r>
            <a:r>
              <a:rPr lang="en-US" sz="20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safe automotive systems</a:t>
            </a: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 Predictive maintenance has become a viable solution for keeping machines running </a:t>
            </a:r>
            <a:r>
              <a:rPr lang="en-US" sz="20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smooth and efficiently</a:t>
            </a:r>
            <a:r>
              <a:rPr lang="en-US" sz="2000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509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0C3EA4F-CB0C-1F66-40AC-25A990F8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0834" y="0"/>
            <a:ext cx="10151166" cy="6966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03B1BD-C232-F910-3369-E5B45D4CFA78}"/>
              </a:ext>
            </a:extLst>
          </p:cNvPr>
          <p:cNvSpPr txBox="1"/>
          <p:nvPr/>
        </p:nvSpPr>
        <p:spPr>
          <a:xfrm>
            <a:off x="2143243" y="871873"/>
            <a:ext cx="994634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</a:rPr>
              <a:t>Zhang, Y., Li, H., &amp; Tang, X. (2020). Machine learning in autonomous vehicles: A survey. *IEEE Transactions on Intelligent Transportation Systems*, 1-18. doi: [10.1109/TITS.2020.2974558](https://doi.or g/10.1109/TITS.2020.2974558) 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</a:rPr>
              <a:t> Kim, K., et al. (2019). A survey on predictive maintenance in autonomous vehicle systems. *Sensors*, 19(16), 3543. DOI: [10.3390/s19163543](https://doi.org/10.339 0/s19163543) 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</a:rPr>
              <a:t>Surabhi, S. N. D., Shah, C., Mandala, V., &amp; Shah, P. (2024). Range Prediction based on Battery Degradation and Vehicle Mileage for Battery Electric Vehicles. International Journal of Science and Research, 13, 952- 958.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</a:rPr>
              <a:t>Jiang, R., et al. (2021). Predictive maintenance of autonomous vehicles using machine learning and internet of things. *Sustainable Computing: Informatics and Systems*, 31, 100506. doi: [10.1016/j.suscom.2021.100506](https://doi. org/10.1016/j.suscom.2021.100506) </a:t>
            </a: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endParaRPr lang="en-US" sz="1600" dirty="0">
              <a:latin typeface="Inter" panose="020B0502030000000004" pitchFamily="34" charset="0"/>
              <a:ea typeface="Inter" panose="020B0502030000000004" pitchFamily="34" charset="0"/>
            </a:endParaRPr>
          </a:p>
          <a:p>
            <a:pPr marL="342900" indent="-342900" algn="just">
              <a:buAutoNum type="arabicPeriod"/>
            </a:pPr>
            <a:r>
              <a:rPr lang="en-US" sz="1600" dirty="0">
                <a:latin typeface="Inter" panose="020B0502030000000004" pitchFamily="34" charset="0"/>
                <a:ea typeface="Inter" panose="020B0502030000000004" pitchFamily="34" charset="0"/>
              </a:rPr>
              <a:t>Wang, Z., et al. (2018). Machine learningbased predictive maintenance for autonomous vehicle systems. In *2018 IEEE Intelligent Vehicles Symposium (IV)* (pp. 1613-1618). doi: [10.1109/IVS.2018.8500624](https://doi.org /10.1109/IVS.2018.8500624) </a:t>
            </a:r>
          </a:p>
        </p:txBody>
      </p:sp>
    </p:spTree>
    <p:extLst>
      <p:ext uri="{BB962C8B-B14F-4D97-AF65-F5344CB8AC3E}">
        <p14:creationId xmlns:p14="http://schemas.microsoft.com/office/powerpoint/2010/main" val="6657960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2000"/>
            <a:lum/>
          </a:blip>
          <a:srcRect/>
          <a:stretch>
            <a:fillRect l="-24000" r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AF45789-5D78-E59B-6D49-1461745B8297}"/>
              </a:ext>
            </a:extLst>
          </p:cNvPr>
          <p:cNvSpPr/>
          <p:nvPr/>
        </p:nvSpPr>
        <p:spPr>
          <a:xfrm>
            <a:off x="3937820" y="-9730"/>
            <a:ext cx="5812339" cy="6858000"/>
          </a:xfrm>
          <a:prstGeom prst="rect">
            <a:avLst/>
          </a:prstGeom>
          <a:solidFill>
            <a:schemeClr val="dk1">
              <a:alpha val="94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97983A-366D-40E7-30BD-385BFC1E321E}"/>
              </a:ext>
            </a:extLst>
          </p:cNvPr>
          <p:cNvSpPr txBox="1">
            <a:spLocks/>
          </p:cNvSpPr>
          <p:nvPr/>
        </p:nvSpPr>
        <p:spPr>
          <a:xfrm>
            <a:off x="3937820" y="0"/>
            <a:ext cx="5989320" cy="860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500" b="1" dirty="0">
                <a:solidFill>
                  <a:schemeClr val="accent5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Table of Contents</a:t>
            </a:r>
            <a:endParaRPr kumimoji="0" lang="en-IN" sz="4500" b="1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Poppins" panose="00000500000000000000" pitchFamily="2" charset="0"/>
              <a:ea typeface="+mj-ea"/>
              <a:cs typeface="Poppins" panose="00000500000000000000" pitchFamily="2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030D7C9-2568-13AC-BE29-A67BF61AA9B9}"/>
              </a:ext>
            </a:extLst>
          </p:cNvPr>
          <p:cNvSpPr txBox="1">
            <a:spLocks/>
          </p:cNvSpPr>
          <p:nvPr/>
        </p:nvSpPr>
        <p:spPr>
          <a:xfrm>
            <a:off x="3937820" y="845830"/>
            <a:ext cx="5812339" cy="599757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Proposed Solution</a:t>
            </a:r>
            <a:endParaRPr lang="en-IN" sz="3200" dirty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Objectives   </a:t>
            </a:r>
          </a:p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System Architecture</a:t>
            </a:r>
            <a:endParaRPr lang="en-IN" sz="3200" dirty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Calibri" panose="020F0502020204030204" pitchFamily="34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Challenges and Limitations</a:t>
            </a:r>
          </a:p>
          <a:p>
            <a:pPr marL="457200" indent="-457200" algn="just">
              <a:lnSpc>
                <a:spcPct val="150000"/>
              </a:lnSpc>
              <a:spcAft>
                <a:spcPts val="120"/>
              </a:spcAft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Project Outcome</a:t>
            </a:r>
          </a:p>
          <a:p>
            <a:pPr marL="457200" indent="-4572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Conclusion</a:t>
            </a:r>
          </a:p>
          <a:p>
            <a:pPr marL="457200" indent="-4572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IN" sz="3200" dirty="0">
                <a:solidFill>
                  <a:schemeClr val="bg1"/>
                </a:solidFill>
                <a:latin typeface="Inter" panose="020B0502030000000004" pitchFamily="34" charset="0"/>
                <a:ea typeface="Inter" panose="020B0502030000000004" pitchFamily="34" charset="0"/>
                <a:cs typeface="Calibri" panose="020F0502020204030204" pitchFamily="34" charset="0"/>
              </a:rPr>
              <a:t>References</a:t>
            </a:r>
          </a:p>
          <a:p>
            <a:pPr marL="457200" indent="-457200" algn="just">
              <a:lnSpc>
                <a:spcPct val="150000"/>
              </a:lnSpc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IN" sz="3200" dirty="0">
              <a:solidFill>
                <a:schemeClr val="bg1"/>
              </a:solidFill>
              <a:latin typeface="Inter" panose="020B0502030000000004" pitchFamily="34" charset="0"/>
              <a:ea typeface="Inter" panose="020B05020300000000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00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56E9F45-59AE-B5F4-18C0-5EB10672B120}"/>
              </a:ext>
            </a:extLst>
          </p:cNvPr>
          <p:cNvSpPr txBox="1"/>
          <p:nvPr/>
        </p:nvSpPr>
        <p:spPr>
          <a:xfrm>
            <a:off x="3995583" y="-25005"/>
            <a:ext cx="598538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B732D7-8EF6-0B00-B261-719BDD586684}"/>
              </a:ext>
            </a:extLst>
          </p:cNvPr>
          <p:cNvSpPr txBox="1"/>
          <p:nvPr/>
        </p:nvSpPr>
        <p:spPr>
          <a:xfrm>
            <a:off x="2256503" y="1394069"/>
            <a:ext cx="99354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What is Predictive Maintenance?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proactive maintenance strategy 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that predicts when vehicle components are likely to fail using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IoT sensors, real-time data, and machine learning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C0046-64FD-9088-4EC1-D737D85B0EBD}"/>
              </a:ext>
            </a:extLst>
          </p:cNvPr>
          <p:cNvSpPr txBox="1"/>
          <p:nvPr/>
        </p:nvSpPr>
        <p:spPr>
          <a:xfrm>
            <a:off x="2256502" y="2873111"/>
            <a:ext cx="9935497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Why This Approach?</a:t>
            </a:r>
            <a:endParaRPr lang="en-US" sz="20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Traditional maintenance methods lead to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unnecessary part replacements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&amp; </a:t>
            </a:r>
            <a:r>
              <a:rPr lang="en-US" sz="20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unexpected breakdowns</a:t>
            </a:r>
            <a:r>
              <a:rPr lang="en-US" sz="20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 Our goal is to improve vehicle reliability, reduce costs, and minimize downtime.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05BE07-E810-8243-924D-E2DB2C301564}"/>
              </a:ext>
            </a:extLst>
          </p:cNvPr>
          <p:cNvSpPr txBox="1"/>
          <p:nvPr/>
        </p:nvSpPr>
        <p:spPr>
          <a:xfrm>
            <a:off x="2256504" y="4688866"/>
            <a:ext cx="993549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Our project focuses on implementing predictive maintenance for automotive systems using IoT, With the sensor data and real-time monitoring, the system </a:t>
            </a:r>
            <a:r>
              <a:rPr lang="en-US" sz="2000" b="1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predicts</a:t>
            </a:r>
            <a:r>
              <a:rPr lang="en-US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 potential failures</a:t>
            </a:r>
            <a:r>
              <a:rPr lang="en-US" sz="2000" b="1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, reducing downtime and maintenance costs</a:t>
            </a:r>
            <a:r>
              <a:rPr lang="en-US" sz="2000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, while improving vehicle </a:t>
            </a:r>
            <a:r>
              <a:rPr lang="en-US" sz="2000" b="1" dirty="0">
                <a:solidFill>
                  <a:schemeClr val="tx1"/>
                </a:solidFill>
                <a:latin typeface="Inter" panose="020B0502030000000004" pitchFamily="34" charset="0"/>
                <a:ea typeface="Inter" panose="020B0502030000000004" pitchFamily="34" charset="0"/>
                <a:cs typeface="Poppins" panose="00000500000000000000" pitchFamily="2" charset="0"/>
              </a:rPr>
              <a:t>performance and safety.</a:t>
            </a:r>
          </a:p>
        </p:txBody>
      </p:sp>
    </p:spTree>
    <p:extLst>
      <p:ext uri="{BB962C8B-B14F-4D97-AF65-F5344CB8AC3E}">
        <p14:creationId xmlns:p14="http://schemas.microsoft.com/office/powerpoint/2010/main" val="165203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AED74-6C8F-4E80-2348-1D4A82CA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365D0-C344-9A3A-68C0-76061BF2FCBE}"/>
              </a:ext>
            </a:extLst>
          </p:cNvPr>
          <p:cNvSpPr txBox="1"/>
          <p:nvPr/>
        </p:nvSpPr>
        <p:spPr>
          <a:xfrm>
            <a:off x="4295852" y="52882"/>
            <a:ext cx="576831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Problem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FB3E00-3879-3242-E535-230CEB15D33A}"/>
              </a:ext>
            </a:extLst>
          </p:cNvPr>
          <p:cNvSpPr txBox="1"/>
          <p:nvPr/>
        </p:nvSpPr>
        <p:spPr>
          <a:xfrm>
            <a:off x="2408210" y="1070667"/>
            <a:ext cx="954359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Unplanned vehicle breakdowns lead to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costly repairs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unexpected downtime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safety risks.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 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Present maintenance methods are ineffective because they rely totally on servicing that is scheduled or based on break-down/reactive events. </a:t>
            </a:r>
          </a:p>
          <a:p>
            <a:pPr algn="just"/>
            <a:endParaRPr lang="en-US" sz="2400" b="0" i="0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</a:rPr>
              <a:t>There is a growing need for an intelligent, real-time solution that predicts failures before they occur, ensuring 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Consistent performance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0000"/>
                </a:solidFill>
                <a:effectLst/>
              </a:rPr>
              <a:t>Safety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0000"/>
                </a:solidFill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</a:rPr>
              <a:t>ost-efficiency in automotive systems.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95681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C486F96-AB07-A2EF-83A4-5703E37E491B}"/>
              </a:ext>
            </a:extLst>
          </p:cNvPr>
          <p:cNvSpPr txBox="1"/>
          <p:nvPr/>
        </p:nvSpPr>
        <p:spPr>
          <a:xfrm>
            <a:off x="2304124" y="1685663"/>
            <a:ext cx="9602429" cy="4724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We developed a </a:t>
            </a:r>
            <a:r>
              <a:rPr lang="en-US" sz="26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cost-effective</a:t>
            </a:r>
            <a:r>
              <a:rPr lang="en-US" sz="26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predictive maintenance (Pd.M.) system that </a:t>
            </a:r>
            <a:r>
              <a:rPr lang="en-US" sz="26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continuously monitors the health </a:t>
            </a:r>
            <a:r>
              <a:rPr lang="en-US" sz="26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of critical vehicle components using </a:t>
            </a:r>
            <a:r>
              <a:rPr lang="en-US" sz="26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IoT-enabled</a:t>
            </a:r>
            <a:r>
              <a:rPr lang="en-US" sz="26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sensors and </a:t>
            </a:r>
            <a:r>
              <a:rPr lang="en-US" sz="2600" b="1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machine learning </a:t>
            </a:r>
            <a:r>
              <a:rPr lang="en-US" sz="26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models, featuring :</a:t>
            </a:r>
          </a:p>
          <a:p>
            <a:endParaRPr lang="en-US" sz="22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Reduced Downtime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Cost Savings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Improved Safety  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Optimized Maintenance  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Real-Time Insights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chemeClr val="accent6">
                    <a:lumMod val="75000"/>
                  </a:schemeClr>
                </a:solidFill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Environmental Impact</a:t>
            </a:r>
          </a:p>
          <a:p>
            <a:pPr marL="342900" indent="-342900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en-US" sz="2500" dirty="0">
              <a:solidFill>
                <a:schemeClr val="accent6">
                  <a:lumMod val="75000"/>
                </a:schemeClr>
              </a:solidFill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Car check logo Royalty Free Vector Image - VectorStock">
            <a:extLst>
              <a:ext uri="{FF2B5EF4-FFF2-40B4-BE49-F238E27FC236}">
                <a16:creationId xmlns:a16="http://schemas.microsoft.com/office/drawing/2014/main" id="{77D030C3-21FA-8B23-E66C-BD22AAF43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81" t="27097" r="20866" b="40860"/>
          <a:stretch/>
        </p:blipFill>
        <p:spPr bwMode="auto">
          <a:xfrm>
            <a:off x="6464709" y="3429000"/>
            <a:ext cx="4954339" cy="254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ACABB0-FAF9-7368-EBD3-E3CD505694E7}"/>
              </a:ext>
            </a:extLst>
          </p:cNvPr>
          <p:cNvSpPr txBox="1"/>
          <p:nvPr/>
        </p:nvSpPr>
        <p:spPr>
          <a:xfrm>
            <a:off x="4233395" y="304795"/>
            <a:ext cx="574388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Proposed Solution</a:t>
            </a:r>
          </a:p>
        </p:txBody>
      </p:sp>
    </p:spTree>
    <p:extLst>
      <p:ext uri="{BB962C8B-B14F-4D97-AF65-F5344CB8AC3E}">
        <p14:creationId xmlns:p14="http://schemas.microsoft.com/office/powerpoint/2010/main" val="237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6B91EC-1FE6-20B2-A328-FB53D8630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3" t="14520" r="4167" b="25199"/>
          <a:stretch/>
        </p:blipFill>
        <p:spPr>
          <a:xfrm>
            <a:off x="7432" y="3077029"/>
            <a:ext cx="12192000" cy="37809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019CA-CAEB-2DE5-7DE2-91676BAE4531}"/>
              </a:ext>
            </a:extLst>
          </p:cNvPr>
          <p:cNvSpPr txBox="1"/>
          <p:nvPr/>
        </p:nvSpPr>
        <p:spPr>
          <a:xfrm>
            <a:off x="766915" y="0"/>
            <a:ext cx="1084006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OBJECTIVES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20EF07-BA57-449B-3AC1-99A07E222765}"/>
              </a:ext>
            </a:extLst>
          </p:cNvPr>
          <p:cNvSpPr txBox="1"/>
          <p:nvPr/>
        </p:nvSpPr>
        <p:spPr>
          <a:xfrm>
            <a:off x="0" y="966787"/>
            <a:ext cx="12191999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Critical </a:t>
            </a:r>
            <a:r>
              <a:rPr lang="en-US" sz="2200" b="1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2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ensors </a:t>
            </a:r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monitoring key vehicle components</a:t>
            </a:r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kern="10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 a ML Model </a:t>
            </a:r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predict remaining useful life (RUL) of components &amp; provide Analytics.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2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200" b="1" kern="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 Mechanism  </a:t>
            </a:r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a</a:t>
            </a:r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nalyze sensor data and trigger alerts when parts are predicted to fail soon.</a:t>
            </a:r>
            <a:endParaRPr lang="en-US" sz="2200" kern="1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2200" kern="10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kern="1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2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52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AD155D-AF96-D9BA-CC84-90D8547BCBF4}"/>
              </a:ext>
            </a:extLst>
          </p:cNvPr>
          <p:cNvSpPr txBox="1"/>
          <p:nvPr/>
        </p:nvSpPr>
        <p:spPr>
          <a:xfrm>
            <a:off x="0" y="0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System 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EDB21-14E2-9234-E84E-7FF5BD22A197}"/>
              </a:ext>
            </a:extLst>
          </p:cNvPr>
          <p:cNvSpPr txBox="1"/>
          <p:nvPr/>
        </p:nvSpPr>
        <p:spPr>
          <a:xfrm>
            <a:off x="3094701" y="6417392"/>
            <a:ext cx="62975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Block Diagram of Predictive maintenance of automobiles using IoT &amp; 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9C46B-92EB-6B5F-9549-97D7E8C3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22" y="647989"/>
            <a:ext cx="11842955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69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68B1AB-2CED-BAC6-25A0-BAF4194FD4A5}"/>
              </a:ext>
            </a:extLst>
          </p:cNvPr>
          <p:cNvSpPr txBox="1"/>
          <p:nvPr/>
        </p:nvSpPr>
        <p:spPr>
          <a:xfrm>
            <a:off x="5324899" y="0"/>
            <a:ext cx="33663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</a:t>
            </a:r>
            <a:endParaRPr lang="en-US" sz="32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E9577-3149-71BE-6ABB-4CB25A4B8D20}"/>
              </a:ext>
            </a:extLst>
          </p:cNvPr>
          <p:cNvSpPr txBox="1"/>
          <p:nvPr/>
        </p:nvSpPr>
        <p:spPr>
          <a:xfrm>
            <a:off x="2063381" y="719608"/>
            <a:ext cx="32615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Back-End Tech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B10417-3D55-82DA-73D3-7EB749B1FB8F}"/>
              </a:ext>
            </a:extLst>
          </p:cNvPr>
          <p:cNvSpPr txBox="1"/>
          <p:nvPr/>
        </p:nvSpPr>
        <p:spPr>
          <a:xfrm>
            <a:off x="2263994" y="1504438"/>
            <a:ext cx="9782863" cy="521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1152525" algn="just">
              <a:lnSpc>
                <a:spcPct val="150000"/>
              </a:lnSpc>
              <a:spcBef>
                <a:spcPts val="5"/>
              </a:spcBef>
              <a:tabLst>
                <a:tab pos="520065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 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457200" algn="l"/>
                <a:tab pos="520065" algn="l"/>
              </a:tabLst>
            </a:pP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/>
              <a:tabLst>
                <a:tab pos="457200" algn="l"/>
                <a:tab pos="520065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Python-based micro web framework</a:t>
            </a:r>
            <a:r>
              <a:rPr lang="en-US" sz="16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, </a:t>
            </a: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a lightweight server with web interface </a:t>
            </a: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Built on </a:t>
            </a: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WERKZEUG WSGI Toolkit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 and </a:t>
            </a: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Jinja2 Template Engine</a:t>
            </a: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Features:</a:t>
            </a:r>
          </a:p>
          <a:p>
            <a:pPr marL="1143000" marR="1152525" lvl="2" indent="-22860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"/>
              <a:tabLst>
                <a:tab pos="520065" algn="l"/>
                <a:tab pos="13716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Simple, lightweight, and extendable.</a:t>
            </a:r>
          </a:p>
          <a:p>
            <a:pPr marL="1143000" marR="1152525" lvl="2" indent="-22860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"/>
              <a:tabLst>
                <a:tab pos="520065" algn="l"/>
                <a:tab pos="13716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Enables fast web development without complex configurations.</a:t>
            </a:r>
          </a:p>
          <a:p>
            <a:pPr marL="1143000" marR="1152525" lvl="2" indent="-22860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"/>
              <a:tabLst>
                <a:tab pos="520065" algn="l"/>
                <a:tab pos="1371600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 startAt="2"/>
              <a:tabLst>
                <a:tab pos="457200" algn="l"/>
                <a:tab pos="520065" algn="l"/>
              </a:tabLst>
            </a:pPr>
            <a:r>
              <a:rPr lang="en-US" sz="16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.</a:t>
            </a:r>
          </a:p>
          <a:p>
            <a:pPr marL="342900" marR="1152525" lvl="0" indent="-342900" algn="just">
              <a:lnSpc>
                <a:spcPct val="150000"/>
              </a:lnSpc>
              <a:spcBef>
                <a:spcPts val="5"/>
              </a:spcBef>
              <a:buFont typeface="+mj-lt"/>
              <a:buAutoNum type="arabicPeriod" startAt="2"/>
              <a:tabLst>
                <a:tab pos="457200" algn="l"/>
                <a:tab pos="520065" algn="l"/>
              </a:tabLst>
            </a:pPr>
            <a:endParaRPr lang="en-US" sz="16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Self-contained, serverless SQL database.</a:t>
            </a:r>
          </a:p>
          <a:p>
            <a:pPr marL="742950" marR="1152525" lvl="1" indent="-285750" algn="just">
              <a:lnSpc>
                <a:spcPct val="150000"/>
              </a:lnSpc>
              <a:spcBef>
                <a:spcPts val="5"/>
              </a:spcBef>
              <a:buSzPts val="1000"/>
              <a:buFont typeface="Wingdings" panose="05000000000000000000" pitchFamily="2" charset="2"/>
              <a:buChar char="q"/>
              <a:tabLst>
                <a:tab pos="520065" algn="l"/>
                <a:tab pos="914400" algn="l"/>
              </a:tabLst>
            </a:pPr>
            <a:r>
              <a:rPr lang="en-US" sz="1600" dirty="0">
                <a:latin typeface="Poppins" panose="00000500000000000000" pitchFamily="2" charset="0"/>
                <a:cs typeface="Poppins" panose="00000500000000000000" pitchFamily="2" charset="0"/>
              </a:rPr>
              <a:t>To store and manage sensor data efficiently</a:t>
            </a:r>
          </a:p>
        </p:txBody>
      </p:sp>
      <p:pic>
        <p:nvPicPr>
          <p:cNvPr id="1032" name="Picture 8" descr="SQLite Tutorial">
            <a:extLst>
              <a:ext uri="{FF2B5EF4-FFF2-40B4-BE49-F238E27FC236}">
                <a16:creationId xmlns:a16="http://schemas.microsoft.com/office/drawing/2014/main" id="{AEC45628-3432-E7E7-E1F8-38551DA0E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9" y="4852725"/>
            <a:ext cx="2392329" cy="1001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5429E6E2-90E7-676F-409F-BE69C0BD0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029" y="1556008"/>
            <a:ext cx="3095168" cy="100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183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F76171-AF00-AAA7-280A-7186CA60E43A}"/>
              </a:ext>
            </a:extLst>
          </p:cNvPr>
          <p:cNvSpPr txBox="1"/>
          <p:nvPr/>
        </p:nvSpPr>
        <p:spPr>
          <a:xfrm>
            <a:off x="1991032" y="906257"/>
            <a:ext cx="333386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chemeClr val="accent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Front-End Tech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A7123-B417-027C-4F2C-C5D5CF31C588}"/>
              </a:ext>
            </a:extLst>
          </p:cNvPr>
          <p:cNvSpPr txBox="1"/>
          <p:nvPr/>
        </p:nvSpPr>
        <p:spPr>
          <a:xfrm>
            <a:off x="2162160" y="2096228"/>
            <a:ext cx="989710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>
              <a:spcBef>
                <a:spcPts val="2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HTML </a:t>
            </a: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(Hypertext Markup Language)</a:t>
            </a:r>
          </a:p>
          <a:p>
            <a:pPr marL="1200150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Defines structure &amp; layout for web.</a:t>
            </a:r>
            <a:endParaRPr lang="en-US" sz="2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1200150" lvl="2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Creation of  static &amp; dynamic web.</a:t>
            </a:r>
          </a:p>
          <a:p>
            <a:pPr marL="742950" marR="0" lvl="1" indent="-285750" algn="just">
              <a:spcBef>
                <a:spcPts val="20"/>
              </a:spcBef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2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342900" marR="0" lvl="0" indent="-342900" algn="just">
              <a:spcBef>
                <a:spcPts val="2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CSS </a:t>
            </a: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(Cascading Style Sheets)</a:t>
            </a:r>
          </a:p>
          <a:p>
            <a:pPr marL="1200150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Adds styling to HTML elements.</a:t>
            </a:r>
          </a:p>
          <a:p>
            <a:pPr marL="1200150" lvl="2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Saves time with reusable styles.</a:t>
            </a:r>
          </a:p>
          <a:p>
            <a:pPr marL="1200150" marR="0" lvl="2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Allows responsive designs for multiple devices.</a:t>
            </a:r>
          </a:p>
          <a:p>
            <a:pPr marL="1143000" marR="0" lvl="2" indent="-228600" algn="just">
              <a:spcBef>
                <a:spcPts val="20"/>
              </a:spcBef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endParaRPr lang="en-US" sz="2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342900" marR="0" lvl="0" indent="-342900" algn="just">
              <a:spcBef>
                <a:spcPts val="2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2000" b="1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JavaScript</a:t>
            </a:r>
            <a:endParaRPr lang="en-US" sz="2000" dirty="0">
              <a:effectLst/>
              <a:latin typeface="Poppins" panose="00000500000000000000" pitchFamily="2" charset="0"/>
              <a:ea typeface="Times New Roman" panose="02020603050405020304" pitchFamily="18" charset="0"/>
              <a:cs typeface="Poppins" panose="00000500000000000000" pitchFamily="2" charset="0"/>
            </a:endParaRPr>
          </a:p>
          <a:p>
            <a:pPr marL="1200150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A lightweight, dynamic programming language for client-side interaction.</a:t>
            </a:r>
          </a:p>
          <a:p>
            <a:pPr marL="1200150" lvl="2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Enables dynamic and interactive web content.</a:t>
            </a:r>
          </a:p>
          <a:p>
            <a:pPr marL="1200150" marR="0" lvl="2" indent="-285750" algn="just">
              <a:spcBef>
                <a:spcPts val="20"/>
              </a:spcBef>
              <a:buSzPts val="1000"/>
              <a:buFont typeface="Wingdings" panose="05000000000000000000" pitchFamily="2" charset="2"/>
              <a:buChar char="§"/>
              <a:tabLst>
                <a:tab pos="1371600" algn="l"/>
              </a:tabLst>
            </a:pPr>
            <a:r>
              <a:rPr lang="en-US" sz="2000" dirty="0">
                <a:effectLst/>
                <a:latin typeface="Poppins" panose="00000500000000000000" pitchFamily="2" charset="0"/>
                <a:ea typeface="Times New Roman" panose="02020603050405020304" pitchFamily="18" charset="0"/>
                <a:cs typeface="Poppins" panose="00000500000000000000" pitchFamily="2" charset="0"/>
              </a:rPr>
              <a:t>Integrated seamlessly with HTML and CSS.</a:t>
            </a:r>
          </a:p>
        </p:txBody>
      </p:sp>
      <p:pic>
        <p:nvPicPr>
          <p:cNvPr id="2" name="Picture 2" descr="Pin page">
            <a:extLst>
              <a:ext uri="{FF2B5EF4-FFF2-40B4-BE49-F238E27FC236}">
                <a16:creationId xmlns:a16="http://schemas.microsoft.com/office/drawing/2014/main" id="{72D3AC6E-8A84-D139-BB4B-7248ECD20E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8" t="38279" r="8781" b="17215"/>
          <a:stretch/>
        </p:blipFill>
        <p:spPr bwMode="auto">
          <a:xfrm>
            <a:off x="8170606" y="2235403"/>
            <a:ext cx="3888658" cy="1886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FEE6A-FF68-A51D-C347-B1FFC365D4A1}"/>
              </a:ext>
            </a:extLst>
          </p:cNvPr>
          <p:cNvSpPr txBox="1"/>
          <p:nvPr/>
        </p:nvSpPr>
        <p:spPr>
          <a:xfrm>
            <a:off x="5324899" y="0"/>
            <a:ext cx="336631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5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Software</a:t>
            </a:r>
            <a:endParaRPr lang="en-US" sz="3200" b="1" dirty="0">
              <a:solidFill>
                <a:srgbClr val="0070C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33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</TotalTime>
  <Words>1303</Words>
  <Application>Microsoft Office PowerPoint</Application>
  <PresentationFormat>Widescreen</PresentationFormat>
  <Paragraphs>170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Courier New</vt:lpstr>
      <vt:lpstr>Inter</vt:lpstr>
      <vt:lpstr>Poppins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ML Model: Random Forest Algorithm</vt:lpstr>
      <vt:lpstr>Alert Mechanism in PDM System</vt:lpstr>
      <vt:lpstr>PowerPoint Presentation</vt:lpstr>
      <vt:lpstr>Challenges and Limitations</vt:lpstr>
      <vt:lpstr>Project Outcome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Jayalaxmi H</dc:creator>
  <cp:lastModifiedBy>Ken</cp:lastModifiedBy>
  <cp:revision>46</cp:revision>
  <dcterms:modified xsi:type="dcterms:W3CDTF">2025-02-05T16:40:25Z</dcterms:modified>
</cp:coreProperties>
</file>