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  <p:sldMasterId id="2147483673" r:id="rId3"/>
    <p:sldMasterId id="2147483686" r:id="rId4"/>
  </p:sldMasterIdLst>
  <p:notesMasterIdLst>
    <p:notesMasterId r:id="rId16"/>
  </p:notesMasterIdLst>
  <p:sldIdLst>
    <p:sldId id="256" r:id="rId5"/>
    <p:sldId id="257" r:id="rId6"/>
    <p:sldId id="258" r:id="rId7"/>
    <p:sldId id="259" r:id="rId8"/>
    <p:sldId id="260" r:id="rId9"/>
    <p:sldId id="268" r:id="rId10"/>
    <p:sldId id="262" r:id="rId11"/>
    <p:sldId id="263" r:id="rId12"/>
    <p:sldId id="264" r:id="rId13"/>
    <p:sldId id="265" r:id="rId14"/>
    <p:sldId id="267" r:id="rId15"/>
  </p:sldIdLst>
  <p:sldSz cx="12192000" cy="6858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49">
          <p15:clr>
            <a:srgbClr val="A4A3A4"/>
          </p15:clr>
        </p15:guide>
        <p15:guide id="2" pos="23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54"/>
      </p:cViewPr>
      <p:guideLst>
        <p:guide orient="horz" pos="1049"/>
        <p:guide pos="23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Cyrillic Book" panose="020B0502020204020303" charset="0"/>
              </a:defRPr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Cyrillic Book" panose="020B0502020204020303" charset="0"/>
              </a:defRPr>
            </a:lvl1pPr>
          </a:lstStyle>
          <a:p>
            <a:fld id="{0ECD8AD1-49EC-45F2-A2FF-1FE3195688C5}" type="datetimeFigureOut">
              <a:rPr lang="en-IN" smtClean="0"/>
              <a:pPr/>
              <a:t>24-11-2024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Cyrillic Book" panose="020B0502020204020303" charset="0"/>
              </a:defRPr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Cyrillic Book" panose="020B0502020204020303" charset="0"/>
              </a:defRPr>
            </a:lvl1pPr>
          </a:lstStyle>
          <a:p>
            <a:fld id="{7782813F-5D25-4BB6-888C-4601F85758C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4132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3120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3120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23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64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924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11/24/2024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11/24/2024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11/24/2024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0274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1ACE-890E-4B55-88CA-A440D73ED3A3}" type="datetimeFigureOut">
              <a:rPr lang="en-US" smtClean="0"/>
              <a:pPr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BB8E-5703-4605-9BD4-B6282EF196A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Logo&#10;&#10;Description automatically generated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88"/>
          <a:stretch>
            <a:fillRect/>
          </a:stretch>
        </p:blipFill>
        <p:spPr>
          <a:xfrm>
            <a:off x="10256520" y="0"/>
            <a:ext cx="2194560" cy="9562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11/24/2024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11/24/2024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11/24/2024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3944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11/24/2024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11/24/2024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11/24/2024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11/24/2024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29693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11/24/2024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11/24/2024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1ACE-890E-4B55-88CA-A440D73ED3A3}" type="datetimeFigureOut">
              <a:rPr lang="en-US" smtClean="0"/>
              <a:pPr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BB8E-5703-4605-9BD4-B6282EF196A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Logo&#10;&#10;Description automatically generated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88"/>
          <a:stretch>
            <a:fillRect/>
          </a:stretch>
        </p:blipFill>
        <p:spPr>
          <a:xfrm>
            <a:off x="10256520" y="0"/>
            <a:ext cx="2194560" cy="9562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11/24/2024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5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11/24/2024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880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11/24/2024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40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440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11/24/2024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712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95999-A99C-46D6-BFDA-AEFA180EA74F}" type="datetimeFigureOut">
              <a:rPr lang="en-US" smtClean="0"/>
              <a:pPr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96927-E4BC-4077-9E7B-25FA85E7CD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24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4EF95999-A99C-46D6-BFDA-AEFA180EA74F}" type="datetimeFigureOut">
              <a:rPr lang="en-US" smtClean="0"/>
              <a:pPr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D1096927-E4BC-4077-9E7B-25FA85E7CDD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36B80835-DEB3-4275-B379-2566D87801AD}" type="datetimeFigureOut">
              <a:rPr lang="en-US" smtClean="0"/>
              <a:pPr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8CA01822-BBE1-4BC5-B54E-43DAA9793F7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4EF95999-A99C-46D6-BFDA-AEFA180EA74F}" type="datetimeFigureOut">
              <a:rPr lang="en-US" smtClean="0"/>
              <a:pPr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D1096927-E4BC-4077-9E7B-25FA85E7CDD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005200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 dirty="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-30545" y="1991040"/>
            <a:ext cx="2026920" cy="2875915"/>
            <a:chOff x="230" y="2624"/>
            <a:chExt cx="3192" cy="4529"/>
          </a:xfrm>
        </p:grpSpPr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78600" y="3848967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Dept. of ECE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924148" y="1398020"/>
            <a:ext cx="7772400" cy="860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Predictive Maintenance for Automotive Systems using IoT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81600" y="914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/>
              <a:t> Project Synopsis Presentation 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67420" y="2255276"/>
            <a:ext cx="1424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/>
              <a:t>Presented by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085211"/>
              </p:ext>
            </p:extLst>
          </p:nvPr>
        </p:nvGraphicFramePr>
        <p:xfrm>
          <a:off x="2727855" y="3115701"/>
          <a:ext cx="813690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4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23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Group 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IN" sz="9000" b="1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ANAND S.S         </a:t>
                      </a:r>
                      <a:endParaRPr lang="en-IN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1AY21EC012</a:t>
                      </a:r>
                      <a:endParaRPr lang="en-IN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LAXMAN M 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1AY21EC060</a:t>
                      </a:r>
                      <a:endParaRPr lang="en-IN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KEERTHAN C.K</a:t>
                      </a:r>
                      <a:endParaRPr lang="en-IN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1AY22EC402</a:t>
                      </a:r>
                      <a:endParaRPr lang="en-IN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TARUN K.H </a:t>
                      </a:r>
                      <a:endParaRPr lang="en-IN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1AY22EC410</a:t>
                      </a:r>
                      <a:endParaRPr lang="en-IN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1680">
                <a:tc gridSpan="3"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Guide Name: </a:t>
                      </a:r>
                      <a:r>
                        <a:rPr lang="en-US" sz="18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Mr. Jagadish M</a:t>
                      </a:r>
                      <a:endParaRPr 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Designation: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Assistant Professor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Title 1"/>
          <p:cNvSpPr txBox="1">
            <a:spLocks/>
          </p:cNvSpPr>
          <p:nvPr/>
        </p:nvSpPr>
        <p:spPr>
          <a:xfrm>
            <a:off x="2667000" y="0"/>
            <a:ext cx="7620000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latin typeface="+mj-lt"/>
                <a:ea typeface="+mj-ea"/>
                <a:cs typeface="+mj-cs"/>
              </a:rPr>
              <a:t>Department of Electronics and Communication Engineering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Acharya</a:t>
            </a:r>
            <a:r>
              <a:rPr kumimoji="0" lang="en-IN" sz="3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Institute of Technology</a:t>
            </a:r>
            <a:endParaRPr kumimoji="0" lang="en-IN" sz="40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baseline="0" dirty="0">
                <a:latin typeface="+mj-lt"/>
                <a:ea typeface="+mj-ea"/>
                <a:cs typeface="+mj-cs"/>
              </a:rPr>
              <a:t>Soladevanahalli,</a:t>
            </a:r>
            <a:r>
              <a:rPr lang="en-IN" sz="2000" dirty="0">
                <a:latin typeface="+mj-lt"/>
                <a:ea typeface="+mj-ea"/>
                <a:cs typeface="+mj-cs"/>
              </a:rPr>
              <a:t> Bengaluru 560 107</a:t>
            </a:r>
            <a:endParaRPr kumimoji="0" lang="en-IN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B65AE91D-1602-788F-ECAB-5A59AE66F078}"/>
              </a:ext>
            </a:extLst>
          </p:cNvPr>
          <p:cNvSpPr/>
          <p:nvPr/>
        </p:nvSpPr>
        <p:spPr>
          <a:xfrm flipH="1">
            <a:off x="-24000" y="-2"/>
            <a:ext cx="2005200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D8F14E9-554C-B4B9-4BCC-D59C85C95708}"/>
              </a:ext>
            </a:extLst>
          </p:cNvPr>
          <p:cNvGrpSpPr/>
          <p:nvPr/>
        </p:nvGrpSpPr>
        <p:grpSpPr>
          <a:xfrm>
            <a:off x="-30545" y="1991040"/>
            <a:ext cx="2026920" cy="2875915"/>
            <a:chOff x="230" y="2624"/>
            <a:chExt cx="3192" cy="4529"/>
          </a:xfrm>
        </p:grpSpPr>
        <p:sp>
          <p:nvSpPr>
            <p:cNvPr id="4" name="Rectangle">
              <a:extLst>
                <a:ext uri="{FF2B5EF4-FFF2-40B4-BE49-F238E27FC236}">
                  <a16:creationId xmlns:a16="http://schemas.microsoft.com/office/drawing/2014/main" id="{E2306882-D3B4-B572-9BCA-67418A75DA27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5" name="Image" descr="Image">
              <a:extLst>
                <a:ext uri="{FF2B5EF4-FFF2-40B4-BE49-F238E27FC236}">
                  <a16:creationId xmlns:a16="http://schemas.microsoft.com/office/drawing/2014/main" id="{DEC9EC46-5E08-BDDD-E7B3-6AABFBF01E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69A0A99-0BE7-1CDA-1FF0-DFEBD3BCCEE2}"/>
              </a:ext>
            </a:extLst>
          </p:cNvPr>
          <p:cNvSpPr txBox="1"/>
          <p:nvPr/>
        </p:nvSpPr>
        <p:spPr>
          <a:xfrm>
            <a:off x="78600" y="3848967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Dept. of ECE</a:t>
            </a:r>
          </a:p>
        </p:txBody>
      </p:sp>
      <p:sp>
        <p:nvSpPr>
          <p:cNvPr id="7" name="Rectangle">
            <a:extLst>
              <a:ext uri="{FF2B5EF4-FFF2-40B4-BE49-F238E27FC236}">
                <a16:creationId xmlns:a16="http://schemas.microsoft.com/office/drawing/2014/main" id="{B59E5D8D-AB8B-6CDC-36D1-7FF6B2C63892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707BDA-BD47-0BCF-73B3-BC8B112AB511}"/>
              </a:ext>
            </a:extLst>
          </p:cNvPr>
          <p:cNvSpPr txBox="1"/>
          <p:nvPr/>
        </p:nvSpPr>
        <p:spPr>
          <a:xfrm>
            <a:off x="1990713" y="218163"/>
            <a:ext cx="9490112" cy="64764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5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Deliverables:</a:t>
            </a:r>
            <a:endParaRPr lang="en-US" sz="2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IoT Sensor System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Fully integrated system with sensors monitoring critical vehicle components.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Predictive Maintenance Model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Developed and trained machine learning models for failure prediction.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Alert System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Notification mechanism for maintenance alerts based on predictive insights.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Testing and Validation Report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Evaluation report demonstrating the model’s accuracy and reliability.</a:t>
            </a:r>
            <a:endParaRPr lang="en-US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Documentation &amp; Publication.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5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Impact:</a:t>
            </a:r>
            <a:endParaRPr lang="en-US" sz="2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Reduced Downtime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Minimizes unexpected vehicle breakdowns through proactive maintenance.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Cost Savings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Lowers maintenance costs by allowing timely interventions and reducing major repairs.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Improved Safety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Enhances vehicle safety by addressing potential failures before they occur.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Optimized Performance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Ensures optimal functioning of vehicle systems through continuous monitoring.</a:t>
            </a:r>
          </a:p>
        </p:txBody>
      </p:sp>
    </p:spTree>
    <p:extLst>
      <p:ext uri="{BB962C8B-B14F-4D97-AF65-F5344CB8AC3E}">
        <p14:creationId xmlns:p14="http://schemas.microsoft.com/office/powerpoint/2010/main" val="397304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B65AE91D-1602-788F-ECAB-5A59AE66F078}"/>
              </a:ext>
            </a:extLst>
          </p:cNvPr>
          <p:cNvSpPr/>
          <p:nvPr/>
        </p:nvSpPr>
        <p:spPr>
          <a:xfrm flipH="1">
            <a:off x="-24000" y="-2"/>
            <a:ext cx="2005200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D8F14E9-554C-B4B9-4BCC-D59C85C95708}"/>
              </a:ext>
            </a:extLst>
          </p:cNvPr>
          <p:cNvGrpSpPr/>
          <p:nvPr/>
        </p:nvGrpSpPr>
        <p:grpSpPr>
          <a:xfrm>
            <a:off x="-30545" y="1991040"/>
            <a:ext cx="2011745" cy="2875915"/>
            <a:chOff x="230" y="2624"/>
            <a:chExt cx="3192" cy="4529"/>
          </a:xfrm>
        </p:grpSpPr>
        <p:sp>
          <p:nvSpPr>
            <p:cNvPr id="4" name="Rectangle">
              <a:extLst>
                <a:ext uri="{FF2B5EF4-FFF2-40B4-BE49-F238E27FC236}">
                  <a16:creationId xmlns:a16="http://schemas.microsoft.com/office/drawing/2014/main" id="{E2306882-D3B4-B572-9BCA-67418A75DA27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5" name="Image" descr="Image">
              <a:extLst>
                <a:ext uri="{FF2B5EF4-FFF2-40B4-BE49-F238E27FC236}">
                  <a16:creationId xmlns:a16="http://schemas.microsoft.com/office/drawing/2014/main" id="{DEC9EC46-5E08-BDDD-E7B3-6AABFBF01E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69A0A99-0BE7-1CDA-1FF0-DFEBD3BCCEE2}"/>
              </a:ext>
            </a:extLst>
          </p:cNvPr>
          <p:cNvSpPr txBox="1"/>
          <p:nvPr/>
        </p:nvSpPr>
        <p:spPr>
          <a:xfrm>
            <a:off x="78600" y="3848967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Dept. of ECE</a:t>
            </a:r>
          </a:p>
        </p:txBody>
      </p:sp>
      <p:sp>
        <p:nvSpPr>
          <p:cNvPr id="7" name="Rectangle">
            <a:extLst>
              <a:ext uri="{FF2B5EF4-FFF2-40B4-BE49-F238E27FC236}">
                <a16:creationId xmlns:a16="http://schemas.microsoft.com/office/drawing/2014/main" id="{B59E5D8D-AB8B-6CDC-36D1-7FF6B2C63892}"/>
              </a:ext>
            </a:extLst>
          </p:cNvPr>
          <p:cNvSpPr/>
          <p:nvPr/>
        </p:nvSpPr>
        <p:spPr>
          <a:xfrm flipH="1">
            <a:off x="11934093" y="-14516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90885E-EBEF-732C-ACEB-66AC3D957E92}"/>
              </a:ext>
            </a:extLst>
          </p:cNvPr>
          <p:cNvSpPr txBox="1"/>
          <p:nvPr/>
        </p:nvSpPr>
        <p:spPr>
          <a:xfrm>
            <a:off x="5622814" y="228600"/>
            <a:ext cx="223157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400" b="1" dirty="0">
                <a:latin typeface="+mj-lt"/>
              </a:rPr>
              <a:t>References </a:t>
            </a:r>
            <a:endParaRPr lang="en-US" sz="3400" b="1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0BA480-377B-FFEF-2BBD-12F06795717A}"/>
              </a:ext>
            </a:extLst>
          </p:cNvPr>
          <p:cNvSpPr txBox="1"/>
          <p:nvPr/>
        </p:nvSpPr>
        <p:spPr>
          <a:xfrm>
            <a:off x="1987745" y="1143000"/>
            <a:ext cx="994634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AutoNum type="arabicPeriod"/>
            </a:pPr>
            <a:r>
              <a:rPr lang="en-US" dirty="0"/>
              <a:t>Zhang, Y., Li, H., &amp; Tang, X. (2020). Machine learning in autonomous vehicles: A survey. *IEEE Transactions on Intelligent Transportation Systems*, 1-18. doi: [10.1109/TITS.2020.2974558](https://doi.or g/10.1109/TITS.2020.2974558) </a:t>
            </a:r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r>
              <a:rPr lang="en-US" dirty="0"/>
              <a:t> Kim, K., et al. (2019). A survey on predictive maintenance in autonomous vehicle systems. *Sensors*, 19(16), 3543. DOI: [10.3390/s19163543](https://doi.org/10.339 0/s19163543) </a:t>
            </a:r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r>
              <a:rPr lang="en-US" dirty="0"/>
              <a:t>Surabhi, S. N. D., Shah, C., Mandala, V., &amp; Shah, P. (2024). Range Prediction based on Battery Degradation and Vehicle Mileage for Battery Electric Vehicles. International Journal of Science and Research, 13, 952- 958.</a:t>
            </a:r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r>
              <a:rPr lang="en-US" dirty="0"/>
              <a:t>Jiang, R., et al. (2021). Predictive maintenance of autonomous vehicles using machine learning and internet of things. *Sustainable Computing: Informatics and Systems*, 31, 100506. doi: [10.1016/j.suscom.2021.100506](https://doi. org/10.1016/j.suscom.2021.100506) </a:t>
            </a:r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r>
              <a:rPr lang="en-US" dirty="0"/>
              <a:t>Wang, Z., et al. (2018). Machine learningbased predictive maintenance for autonomous vehicle systems. In *2018 IEEE Intelligent Vehicles Symposium (IV)* (pp. 1613-1618). doi: [10.1109/IVS.2018.8500624](https://doi.org /10.1109/IVS.2018.8500624) </a:t>
            </a:r>
          </a:p>
        </p:txBody>
      </p:sp>
    </p:spTree>
    <p:extLst>
      <p:ext uri="{BB962C8B-B14F-4D97-AF65-F5344CB8AC3E}">
        <p14:creationId xmlns:p14="http://schemas.microsoft.com/office/powerpoint/2010/main" val="3800657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 dirty="0"/>
          </a:p>
        </p:txBody>
      </p:sp>
      <p:sp>
        <p:nvSpPr>
          <p:cNvPr id="4" name="TextBox 3"/>
          <p:cNvSpPr txBox="1"/>
          <p:nvPr/>
        </p:nvSpPr>
        <p:spPr>
          <a:xfrm>
            <a:off x="196118" y="3765891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Dept. of ECE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2080388" y="1326465"/>
            <a:ext cx="7620000" cy="4205064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n-IN" dirty="0"/>
          </a:p>
          <a:p>
            <a:pPr marL="0" indent="0" algn="just">
              <a:buNone/>
            </a:pPr>
            <a:r>
              <a:rPr lang="en-IN" dirty="0"/>
              <a:t>1. Introduction   </a:t>
            </a:r>
          </a:p>
          <a:p>
            <a:pPr marL="0" indent="0" algn="just">
              <a:buNone/>
            </a:pPr>
            <a:r>
              <a:rPr lang="en-IN" dirty="0"/>
              <a:t>2. Problem statement and Objectives </a:t>
            </a:r>
          </a:p>
          <a:p>
            <a:pPr marL="0" indent="0" algn="just">
              <a:buNone/>
            </a:pPr>
            <a:r>
              <a:rPr lang="en-IN" dirty="0"/>
              <a:t>3. Proposed Methodology </a:t>
            </a:r>
          </a:p>
          <a:p>
            <a:pPr marL="0" indent="0" algn="just">
              <a:buNone/>
            </a:pPr>
            <a:r>
              <a:rPr lang="en-IN" dirty="0"/>
              <a:t>4. Deliverables and Impact </a:t>
            </a:r>
          </a:p>
          <a:p>
            <a:pPr marL="0" indent="0" algn="just">
              <a:buNone/>
            </a:pPr>
            <a:r>
              <a:rPr lang="en-IN" dirty="0"/>
              <a:t>5. Individual Responsibilities &amp; Contributions.</a:t>
            </a:r>
          </a:p>
          <a:p>
            <a:pPr marL="0" indent="0" algn="just">
              <a:buNone/>
            </a:pPr>
            <a:r>
              <a:rPr lang="en-IN" dirty="0"/>
              <a:t>6.Gantt Chart </a:t>
            </a:r>
          </a:p>
          <a:p>
            <a:pPr marL="0" indent="0" algn="just">
              <a:buNone/>
            </a:pPr>
            <a:r>
              <a:rPr lang="en-IN" dirty="0"/>
              <a:t>7. References. </a:t>
            </a:r>
          </a:p>
        </p:txBody>
      </p:sp>
      <p:sp>
        <p:nvSpPr>
          <p:cNvPr id="2" name="Rectangle">
            <a:extLst>
              <a:ext uri="{FF2B5EF4-FFF2-40B4-BE49-F238E27FC236}">
                <a16:creationId xmlns:a16="http://schemas.microsoft.com/office/drawing/2014/main" id="{281F421F-A242-33A0-D237-872CF3B8527A}"/>
              </a:ext>
            </a:extLst>
          </p:cNvPr>
          <p:cNvSpPr/>
          <p:nvPr/>
        </p:nvSpPr>
        <p:spPr>
          <a:xfrm flipH="1">
            <a:off x="-24000" y="-2"/>
            <a:ext cx="2005200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10EA6C7-FACE-3567-80B3-7B8A990A73BA}"/>
              </a:ext>
            </a:extLst>
          </p:cNvPr>
          <p:cNvGrpSpPr/>
          <p:nvPr/>
        </p:nvGrpSpPr>
        <p:grpSpPr>
          <a:xfrm>
            <a:off x="-30545" y="1991040"/>
            <a:ext cx="2026920" cy="2875915"/>
            <a:chOff x="230" y="2624"/>
            <a:chExt cx="3192" cy="4529"/>
          </a:xfrm>
        </p:grpSpPr>
        <p:sp>
          <p:nvSpPr>
            <p:cNvPr id="7" name="Rectangle">
              <a:extLst>
                <a:ext uri="{FF2B5EF4-FFF2-40B4-BE49-F238E27FC236}">
                  <a16:creationId xmlns:a16="http://schemas.microsoft.com/office/drawing/2014/main" id="{EF9123EF-354F-6ED4-639E-60AF413E239D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9" name="Image" descr="Image">
              <a:extLst>
                <a:ext uri="{FF2B5EF4-FFF2-40B4-BE49-F238E27FC236}">
                  <a16:creationId xmlns:a16="http://schemas.microsoft.com/office/drawing/2014/main" id="{97C00C3A-2517-883B-237F-F8EFB25F80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1A65C6A-AA39-7CD9-8FAA-DA0A1BDE046E}"/>
              </a:ext>
            </a:extLst>
          </p:cNvPr>
          <p:cNvSpPr txBox="1"/>
          <p:nvPr/>
        </p:nvSpPr>
        <p:spPr>
          <a:xfrm>
            <a:off x="78600" y="3848967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Dept. of ECE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3DE9130-F299-836A-0E6A-A487E4A89F3B}"/>
              </a:ext>
            </a:extLst>
          </p:cNvPr>
          <p:cNvSpPr txBox="1">
            <a:spLocks/>
          </p:cNvSpPr>
          <p:nvPr/>
        </p:nvSpPr>
        <p:spPr>
          <a:xfrm>
            <a:off x="2825794" y="304800"/>
            <a:ext cx="7772400" cy="860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PDM for Automotive Systems using IoT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7000" r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72B4B30-9424-4BEF-33D8-917F774320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95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50149" r="100149"/>
          <a:stretch/>
        </p:blipFill>
        <p:spPr>
          <a:xfrm>
            <a:off x="-6419850" y="0"/>
            <a:ext cx="64008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C50A1D9-B03A-33BE-D349-778C795E6E81}"/>
              </a:ext>
            </a:extLst>
          </p:cNvPr>
          <p:cNvSpPr txBox="1"/>
          <p:nvPr/>
        </p:nvSpPr>
        <p:spPr>
          <a:xfrm>
            <a:off x="-4876800" y="1676400"/>
            <a:ext cx="46482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Traditional vehicle maintenance methods, such as periodic maintenance and reactive repairs, often lead to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unnecessary part replacements, unexpected breakdowns, and high operational costs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for vehicle owners.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This project focuses on implementing predictive maintenance for automotive systems using IoT. By leveraging sensor data and real-time monitoring, the system predicts potential failures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,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reducing downtime and maintenance costs</a:t>
            </a:r>
            <a:r>
              <a:rPr lang="en-US" dirty="0">
                <a:solidFill>
                  <a:schemeClr val="bg1"/>
                </a:solidFill>
              </a:rPr>
              <a:t>, while improving vehicle </a:t>
            </a:r>
            <a:r>
              <a:rPr lang="en-US" b="1" dirty="0">
                <a:solidFill>
                  <a:schemeClr val="bg1"/>
                </a:solidFill>
              </a:rPr>
              <a:t>performance and safety.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BB1175-8646-9BA5-A9FE-777785054B4A}"/>
              </a:ext>
            </a:extLst>
          </p:cNvPr>
          <p:cNvSpPr txBox="1"/>
          <p:nvPr/>
        </p:nvSpPr>
        <p:spPr>
          <a:xfrm>
            <a:off x="-2743200" y="631884"/>
            <a:ext cx="21717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360043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7000" r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72B4B30-9424-4BEF-33D8-917F774320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95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3CCD22-9202-26F9-66EF-2C5AF491F472}"/>
              </a:ext>
            </a:extLst>
          </p:cNvPr>
          <p:cNvSpPr txBox="1"/>
          <p:nvPr/>
        </p:nvSpPr>
        <p:spPr>
          <a:xfrm>
            <a:off x="0" y="1443841"/>
            <a:ext cx="46482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Traditional vehicle maintenance methods, such as periodic maintenance and reactive repairs, often lead to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unnecessary part replacements, unexpected breakdowns, and high operational costs </a:t>
            </a:r>
            <a:r>
              <a:rPr lang="en-US" dirty="0">
                <a:solidFill>
                  <a:schemeClr val="bg1"/>
                </a:solidFill>
              </a:rPr>
              <a:t>for vehicle owners.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This project focuses on implementing predictive maintenance for automotive systems using IoT. By leveraging sensor data and real-time monitoring, the system predicts potential failures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,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reducing downtime and maintenance costs</a:t>
            </a:r>
            <a:r>
              <a:rPr lang="en-US" dirty="0">
                <a:solidFill>
                  <a:schemeClr val="bg1"/>
                </a:solidFill>
              </a:rPr>
              <a:t>, while improving vehicle </a:t>
            </a:r>
            <a:r>
              <a:rPr lang="en-US" b="1" dirty="0">
                <a:solidFill>
                  <a:schemeClr val="bg1"/>
                </a:solidFill>
              </a:rPr>
              <a:t>performance and safety.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5368F9-1903-1772-2DDF-0C73D0B3D3FA}"/>
              </a:ext>
            </a:extLst>
          </p:cNvPr>
          <p:cNvSpPr txBox="1"/>
          <p:nvPr/>
        </p:nvSpPr>
        <p:spPr>
          <a:xfrm>
            <a:off x="1200150" y="304800"/>
            <a:ext cx="21717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893655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FD667CBE-9180-DD4E-CEB1-300197A6A821}"/>
              </a:ext>
            </a:extLst>
          </p:cNvPr>
          <p:cNvSpPr/>
          <p:nvPr/>
        </p:nvSpPr>
        <p:spPr>
          <a:xfrm flipH="1">
            <a:off x="-24000" y="-2"/>
            <a:ext cx="2005200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927477-0FF6-BEC6-CA29-4AAE0FEFA864}"/>
              </a:ext>
            </a:extLst>
          </p:cNvPr>
          <p:cNvGrpSpPr/>
          <p:nvPr/>
        </p:nvGrpSpPr>
        <p:grpSpPr>
          <a:xfrm>
            <a:off x="-30545" y="1991040"/>
            <a:ext cx="2011745" cy="2875915"/>
            <a:chOff x="230" y="2624"/>
            <a:chExt cx="3192" cy="4529"/>
          </a:xfrm>
        </p:grpSpPr>
        <p:sp>
          <p:nvSpPr>
            <p:cNvPr id="4" name="Rectangle">
              <a:extLst>
                <a:ext uri="{FF2B5EF4-FFF2-40B4-BE49-F238E27FC236}">
                  <a16:creationId xmlns:a16="http://schemas.microsoft.com/office/drawing/2014/main" id="{7D27318A-2CCA-AC0E-8463-CA1175A65E0A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5" name="Image" descr="Image">
              <a:extLst>
                <a:ext uri="{FF2B5EF4-FFF2-40B4-BE49-F238E27FC236}">
                  <a16:creationId xmlns:a16="http://schemas.microsoft.com/office/drawing/2014/main" id="{3D195078-58C5-AAE4-0038-0490A0A3D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79B24A6-8B9C-7FBC-6137-56522BCBB806}"/>
              </a:ext>
            </a:extLst>
          </p:cNvPr>
          <p:cNvSpPr txBox="1"/>
          <p:nvPr/>
        </p:nvSpPr>
        <p:spPr>
          <a:xfrm>
            <a:off x="78600" y="3848967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Dept. of ECE</a:t>
            </a:r>
          </a:p>
        </p:txBody>
      </p:sp>
      <p:sp>
        <p:nvSpPr>
          <p:cNvPr id="7" name="Rectangle">
            <a:extLst>
              <a:ext uri="{FF2B5EF4-FFF2-40B4-BE49-F238E27FC236}">
                <a16:creationId xmlns:a16="http://schemas.microsoft.com/office/drawing/2014/main" id="{A0024780-8B17-5087-92C6-64B7BB5CB4C9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683420-BEAD-52B6-205A-9775F7FB224B}"/>
              </a:ext>
            </a:extLst>
          </p:cNvPr>
          <p:cNvSpPr txBox="1"/>
          <p:nvPr/>
        </p:nvSpPr>
        <p:spPr>
          <a:xfrm>
            <a:off x="4947900" y="166286"/>
            <a:ext cx="358140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300" b="1" dirty="0"/>
              <a:t>Problem Statement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129057-212B-4387-B5DD-35F9B0B4774A}"/>
              </a:ext>
            </a:extLst>
          </p:cNvPr>
          <p:cNvSpPr txBox="1"/>
          <p:nvPr/>
        </p:nvSpPr>
        <p:spPr>
          <a:xfrm>
            <a:off x="1977806" y="1197903"/>
            <a:ext cx="9543594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Unplanned vehicle breakdowns lead to 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/>
              <a:t>costly repairs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/>
              <a:t>unexpected downtime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/>
              <a:t>safety risks.</a:t>
            </a:r>
            <a:r>
              <a:rPr lang="en-US" sz="2400" b="1" i="0" dirty="0">
                <a:solidFill>
                  <a:srgbClr val="000000"/>
                </a:solidFill>
                <a:effectLst/>
              </a:rPr>
              <a:t> </a:t>
            </a:r>
          </a:p>
          <a:p>
            <a:pPr algn="just"/>
            <a:endParaRPr lang="en-US" sz="2400" b="0" i="0" dirty="0">
              <a:solidFill>
                <a:srgbClr val="000000"/>
              </a:solidFill>
              <a:effectLst/>
            </a:endParaRPr>
          </a:p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</a:rPr>
              <a:t>Present maintenance methods are ineffective because they rely totally on servicing that is scheduled or based on break-down/reactive events. </a:t>
            </a:r>
          </a:p>
          <a:p>
            <a:pPr algn="just"/>
            <a:endParaRPr lang="en-US" sz="2400" b="0" i="0" dirty="0">
              <a:solidFill>
                <a:srgbClr val="000000"/>
              </a:solidFill>
              <a:effectLst/>
            </a:endParaRPr>
          </a:p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</a:rPr>
              <a:t>There is a growing need for an intelligent, real-time solution that predicts failures before they occur, ensuring 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0000"/>
                </a:solidFill>
                <a:effectLst/>
              </a:rPr>
              <a:t>Infallible performance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0000"/>
                </a:solidFill>
                <a:effectLst/>
              </a:rPr>
              <a:t>Safety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</a:rPr>
              <a:t>C</a:t>
            </a:r>
            <a:r>
              <a:rPr lang="en-US" sz="2400" b="1" i="0" dirty="0">
                <a:solidFill>
                  <a:srgbClr val="000000"/>
                </a:solidFill>
                <a:effectLst/>
              </a:rPr>
              <a:t>ost-efficiency in automotive systems.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5411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54A1EEEE-56B3-03C5-589E-77EC85693656}"/>
              </a:ext>
            </a:extLst>
          </p:cNvPr>
          <p:cNvSpPr/>
          <p:nvPr/>
        </p:nvSpPr>
        <p:spPr>
          <a:xfrm flipH="1">
            <a:off x="-24000" y="-2"/>
            <a:ext cx="2005200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 dirty="0"/>
          </a:p>
        </p:txBody>
      </p:sp>
      <p:sp>
        <p:nvSpPr>
          <p:cNvPr id="3" name="Rectangle">
            <a:extLst>
              <a:ext uri="{FF2B5EF4-FFF2-40B4-BE49-F238E27FC236}">
                <a16:creationId xmlns:a16="http://schemas.microsoft.com/office/drawing/2014/main" id="{26D8F337-41A1-7895-21A8-D57A59D91C00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5A78BEE-1ACE-D3BA-1494-1C14137FCE73}"/>
              </a:ext>
            </a:extLst>
          </p:cNvPr>
          <p:cNvGrpSpPr/>
          <p:nvPr/>
        </p:nvGrpSpPr>
        <p:grpSpPr>
          <a:xfrm>
            <a:off x="-30545" y="1991040"/>
            <a:ext cx="2011745" cy="2875915"/>
            <a:chOff x="230" y="2624"/>
            <a:chExt cx="3192" cy="4529"/>
          </a:xfrm>
        </p:grpSpPr>
        <p:sp>
          <p:nvSpPr>
            <p:cNvPr id="5" name="Rectangle">
              <a:extLst>
                <a:ext uri="{FF2B5EF4-FFF2-40B4-BE49-F238E27FC236}">
                  <a16:creationId xmlns:a16="http://schemas.microsoft.com/office/drawing/2014/main" id="{D2AC87E8-1F20-5F88-4ABD-FACCAAA9C2A9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6" name="Image" descr="Image">
              <a:extLst>
                <a:ext uri="{FF2B5EF4-FFF2-40B4-BE49-F238E27FC236}">
                  <a16:creationId xmlns:a16="http://schemas.microsoft.com/office/drawing/2014/main" id="{E62AAA84-3094-6013-1537-A4345C3E2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6EFBD74-223A-E21C-1A40-9AD9C3C6277F}"/>
              </a:ext>
            </a:extLst>
          </p:cNvPr>
          <p:cNvSpPr txBox="1"/>
          <p:nvPr/>
        </p:nvSpPr>
        <p:spPr>
          <a:xfrm>
            <a:off x="78600" y="3848967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Dept. of ECE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2AD010-1852-A2EF-85F4-775DF05E7EE6}"/>
              </a:ext>
            </a:extLst>
          </p:cNvPr>
          <p:cNvSpPr txBox="1"/>
          <p:nvPr/>
        </p:nvSpPr>
        <p:spPr>
          <a:xfrm>
            <a:off x="5427228" y="-2"/>
            <a:ext cx="262274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/>
              <a:t>Objectives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847CF5-C704-28F6-1D91-551EDC2BE41B}"/>
              </a:ext>
            </a:extLst>
          </p:cNvPr>
          <p:cNvSpPr txBox="1"/>
          <p:nvPr/>
        </p:nvSpPr>
        <p:spPr>
          <a:xfrm>
            <a:off x="1987745" y="801979"/>
            <a:ext cx="950825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Integrate critical sensors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monitoring key vehicle components (e.g., engine temperature, tire pressure, oil quality, battery health, and vibration).</a:t>
            </a:r>
            <a:r>
              <a:rPr lang="en-US" sz="2400" b="1" kern="1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Later</a:t>
            </a:r>
            <a:r>
              <a:rPr lang="en-US" sz="2400" b="1" kern="1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transmit data to the cloud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real-time analytics platform that analyzes sensor data and triggers alerts when parts are predicted to fail soon. </a:t>
            </a: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 a ML model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predict remaining useful life (RUL) of components.</a:t>
            </a:r>
          </a:p>
          <a:p>
            <a:pPr marL="342900" indent="-342900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16866F-62A9-A095-3AA1-8B6950A89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745" y="3428997"/>
            <a:ext cx="9501710" cy="329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439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CA4D3827-32CB-C2B9-EEC4-B96E0EDBE24B}"/>
              </a:ext>
            </a:extLst>
          </p:cNvPr>
          <p:cNvSpPr/>
          <p:nvPr/>
        </p:nvSpPr>
        <p:spPr>
          <a:xfrm flipH="1">
            <a:off x="-24000" y="-2"/>
            <a:ext cx="1779058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4483F8D-53BC-E5B4-1CF1-181D179E788D}"/>
              </a:ext>
            </a:extLst>
          </p:cNvPr>
          <p:cNvGrpSpPr/>
          <p:nvPr/>
        </p:nvGrpSpPr>
        <p:grpSpPr>
          <a:xfrm>
            <a:off x="-30545" y="1991040"/>
            <a:ext cx="1779058" cy="2875915"/>
            <a:chOff x="230" y="2624"/>
            <a:chExt cx="3192" cy="4529"/>
          </a:xfrm>
        </p:grpSpPr>
        <p:sp>
          <p:nvSpPr>
            <p:cNvPr id="4" name="Rectangle">
              <a:extLst>
                <a:ext uri="{FF2B5EF4-FFF2-40B4-BE49-F238E27FC236}">
                  <a16:creationId xmlns:a16="http://schemas.microsoft.com/office/drawing/2014/main" id="{4DB048FF-F97A-654F-66DF-3D7B24432F83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5" name="Image" descr="Image">
              <a:extLst>
                <a:ext uri="{FF2B5EF4-FFF2-40B4-BE49-F238E27FC236}">
                  <a16:creationId xmlns:a16="http://schemas.microsoft.com/office/drawing/2014/main" id="{7539F0E4-7EFF-E553-1E75-AAB9BD90E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66D56D0-C70F-C84E-C43E-69E7520B4E1F}"/>
              </a:ext>
            </a:extLst>
          </p:cNvPr>
          <p:cNvSpPr txBox="1"/>
          <p:nvPr/>
        </p:nvSpPr>
        <p:spPr>
          <a:xfrm>
            <a:off x="78600" y="3848967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Dept. of ECE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780C9C-34EA-B4F6-899B-BD0968C58ADE}"/>
              </a:ext>
            </a:extLst>
          </p:cNvPr>
          <p:cNvSpPr txBox="1"/>
          <p:nvPr/>
        </p:nvSpPr>
        <p:spPr>
          <a:xfrm>
            <a:off x="5353664" y="0"/>
            <a:ext cx="34658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dirty="0"/>
              <a:t>Block Diagram</a:t>
            </a:r>
            <a:endParaRPr lang="en-US" sz="4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6A8295-EEA4-F46B-BD5F-B48F5DB94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616" y="1093137"/>
            <a:ext cx="10417384" cy="514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757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86C9447C-2359-6ABB-6418-684E3664EEC8}"/>
              </a:ext>
            </a:extLst>
          </p:cNvPr>
          <p:cNvSpPr/>
          <p:nvPr/>
        </p:nvSpPr>
        <p:spPr>
          <a:xfrm flipH="1">
            <a:off x="-24000" y="-2"/>
            <a:ext cx="2005200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EEB7791-C280-2CD7-124B-1BABA5044BA7}"/>
              </a:ext>
            </a:extLst>
          </p:cNvPr>
          <p:cNvGrpSpPr/>
          <p:nvPr/>
        </p:nvGrpSpPr>
        <p:grpSpPr>
          <a:xfrm>
            <a:off x="-30545" y="1991040"/>
            <a:ext cx="2005200" cy="2875915"/>
            <a:chOff x="230" y="2624"/>
            <a:chExt cx="3192" cy="4529"/>
          </a:xfrm>
        </p:grpSpPr>
        <p:sp>
          <p:nvSpPr>
            <p:cNvPr id="6" name="Rectangle">
              <a:extLst>
                <a:ext uri="{FF2B5EF4-FFF2-40B4-BE49-F238E27FC236}">
                  <a16:creationId xmlns:a16="http://schemas.microsoft.com/office/drawing/2014/main" id="{89AAD20A-751B-B44C-ADDF-C18FC9BDF6B7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7" name="Image" descr="Image">
              <a:extLst>
                <a:ext uri="{FF2B5EF4-FFF2-40B4-BE49-F238E27FC236}">
                  <a16:creationId xmlns:a16="http://schemas.microsoft.com/office/drawing/2014/main" id="{7A181AC6-F6E6-18D9-C1DA-2A48A112E8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27AE467-1039-5D7D-9D2B-2DC629E81FEF}"/>
              </a:ext>
            </a:extLst>
          </p:cNvPr>
          <p:cNvSpPr txBox="1"/>
          <p:nvPr/>
        </p:nvSpPr>
        <p:spPr>
          <a:xfrm>
            <a:off x="78600" y="3848967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Dept. of ECE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2E2DDF-098E-04FA-1506-B4548AF5AAA7}"/>
              </a:ext>
            </a:extLst>
          </p:cNvPr>
          <p:cNvSpPr txBox="1"/>
          <p:nvPr/>
        </p:nvSpPr>
        <p:spPr>
          <a:xfrm>
            <a:off x="2043509" y="-5419"/>
            <a:ext cx="626229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1. Engine Components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Parameters to Monitor: Temperature, vibration, pressure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Temperature Sensor (e.g., LM35)</a:t>
            </a:r>
            <a:r>
              <a:rPr lang="en-US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Vibration Sensor (e.g., MPU-6050)</a:t>
            </a:r>
            <a:r>
              <a:rPr lang="en-US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Pressure Sensor (e.g., BMP280)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MEMS </a:t>
            </a:r>
            <a:r>
              <a:rPr lang="en-US" sz="2000" b="0" i="0" dirty="0">
                <a:effectLst/>
                <a:latin typeface="Inter"/>
              </a:rPr>
              <a:t> (micro-electromechanical systems) </a:t>
            </a:r>
            <a:endParaRPr lang="en-US" sz="2000" dirty="0"/>
          </a:p>
          <a:p>
            <a:endParaRPr lang="en-US" sz="2000" b="1" dirty="0"/>
          </a:p>
          <a:p>
            <a:pPr lvl="1"/>
            <a:endParaRPr lang="en-US" sz="2000" dirty="0"/>
          </a:p>
          <a:p>
            <a:r>
              <a:rPr lang="en-US" sz="2000" b="1" dirty="0"/>
              <a:t>2. Exhaust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Parameters to Monitor: Temperature, gas emissions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Gas Sensor (e.g., MQ-7 for CO detection)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Temperature Sensor (e.g., Thermocouple)</a:t>
            </a:r>
            <a:endParaRPr lang="en-US" sz="2000" dirty="0"/>
          </a:p>
          <a:p>
            <a:endParaRPr lang="en-US" sz="2000" b="1" dirty="0"/>
          </a:p>
          <a:p>
            <a:r>
              <a:rPr lang="en-US" sz="2000" b="1" dirty="0"/>
              <a:t>3. Battery management System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F0F2C2-2D77-A830-C0D0-ADF4B4815FE9}"/>
              </a:ext>
            </a:extLst>
          </p:cNvPr>
          <p:cNvSpPr txBox="1"/>
          <p:nvPr/>
        </p:nvSpPr>
        <p:spPr>
          <a:xfrm>
            <a:off x="0" y="0"/>
            <a:ext cx="195517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</a:rPr>
              <a:t>HARDWARE :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2056" name="Picture 8" descr="MPU-6050 Gyro Sensor Module at Rs 250 | Girgaon | Mumbai | ID: 12778161062">
            <a:extLst>
              <a:ext uri="{FF2B5EF4-FFF2-40B4-BE49-F238E27FC236}">
                <a16:creationId xmlns:a16="http://schemas.microsoft.com/office/drawing/2014/main" id="{823C4D6C-EE7C-9A11-8FD6-E2A2DAA26E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01" t="5200" r="14964" b="6800"/>
          <a:stretch/>
        </p:blipFill>
        <p:spPr bwMode="auto">
          <a:xfrm>
            <a:off x="10599703" y="0"/>
            <a:ext cx="1668543" cy="199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BMP280 Pressure Sensor Module - Wiki">
            <a:extLst>
              <a:ext uri="{FF2B5EF4-FFF2-40B4-BE49-F238E27FC236}">
                <a16:creationId xmlns:a16="http://schemas.microsoft.com/office/drawing/2014/main" id="{6F3F0A63-4CF5-E1EC-7729-E039EBA80D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0" t="5340" r="6800" b="3398"/>
          <a:stretch/>
        </p:blipFill>
        <p:spPr bwMode="auto">
          <a:xfrm>
            <a:off x="8368109" y="-21630"/>
            <a:ext cx="2231594" cy="200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ACS712 - 5A DC Current Sensor Module - eComponentZ">
            <a:extLst>
              <a:ext uri="{FF2B5EF4-FFF2-40B4-BE49-F238E27FC236}">
                <a16:creationId xmlns:a16="http://schemas.microsoft.com/office/drawing/2014/main" id="{364B37E0-9E33-F36D-B3CB-C767824F8E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3" t="15333" r="15333" b="15333"/>
          <a:stretch/>
        </p:blipFill>
        <p:spPr bwMode="auto">
          <a:xfrm>
            <a:off x="2179016" y="4611395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ZMPT101B AC Voltage Sensor Module (Single Phase)">
            <a:extLst>
              <a:ext uri="{FF2B5EF4-FFF2-40B4-BE49-F238E27FC236}">
                <a16:creationId xmlns:a16="http://schemas.microsoft.com/office/drawing/2014/main" id="{09C5FEEF-07FA-2130-7F9B-805D8624EA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4" t="22222" r="14445" b="22222"/>
          <a:stretch/>
        </p:blipFill>
        <p:spPr bwMode="auto">
          <a:xfrm>
            <a:off x="4421000" y="4977630"/>
            <a:ext cx="2067155" cy="1614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ypical Battery Management System">
            <a:extLst>
              <a:ext uri="{FF2B5EF4-FFF2-40B4-BE49-F238E27FC236}">
                <a16:creationId xmlns:a16="http://schemas.microsoft.com/office/drawing/2014/main" id="{DD28D638-0B49-53D1-8A6C-38108EFCB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056" y="2302987"/>
            <a:ext cx="4587945" cy="4437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85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CA4D3827-32CB-C2B9-EEC4-B96E0EDBE24B}"/>
              </a:ext>
            </a:extLst>
          </p:cNvPr>
          <p:cNvSpPr/>
          <p:nvPr/>
        </p:nvSpPr>
        <p:spPr>
          <a:xfrm flipH="1">
            <a:off x="-24000" y="-2"/>
            <a:ext cx="2005200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4483F8D-53BC-E5B4-1CF1-181D179E788D}"/>
              </a:ext>
            </a:extLst>
          </p:cNvPr>
          <p:cNvGrpSpPr/>
          <p:nvPr/>
        </p:nvGrpSpPr>
        <p:grpSpPr>
          <a:xfrm>
            <a:off x="-30545" y="1991040"/>
            <a:ext cx="2026920" cy="2875915"/>
            <a:chOff x="230" y="2624"/>
            <a:chExt cx="3192" cy="4529"/>
          </a:xfrm>
        </p:grpSpPr>
        <p:sp>
          <p:nvSpPr>
            <p:cNvPr id="4" name="Rectangle">
              <a:extLst>
                <a:ext uri="{FF2B5EF4-FFF2-40B4-BE49-F238E27FC236}">
                  <a16:creationId xmlns:a16="http://schemas.microsoft.com/office/drawing/2014/main" id="{4DB048FF-F97A-654F-66DF-3D7B24432F83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5" name="Image" descr="Image">
              <a:extLst>
                <a:ext uri="{FF2B5EF4-FFF2-40B4-BE49-F238E27FC236}">
                  <a16:creationId xmlns:a16="http://schemas.microsoft.com/office/drawing/2014/main" id="{7539F0E4-7EFF-E553-1E75-AAB9BD90E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66D56D0-C70F-C84E-C43E-69E7520B4E1F}"/>
              </a:ext>
            </a:extLst>
          </p:cNvPr>
          <p:cNvSpPr txBox="1"/>
          <p:nvPr/>
        </p:nvSpPr>
        <p:spPr>
          <a:xfrm>
            <a:off x="78600" y="3848967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Dept. of ECE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B3E8EF-6437-F4B2-F835-E1DD0E46B0D4}"/>
              </a:ext>
            </a:extLst>
          </p:cNvPr>
          <p:cNvSpPr txBox="1"/>
          <p:nvPr/>
        </p:nvSpPr>
        <p:spPr>
          <a:xfrm>
            <a:off x="1979177" y="555160"/>
            <a:ext cx="5562600" cy="3954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Acquisition Software: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Platform: Arduino IDE.</a:t>
            </a: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Cloud Platform: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/>
              <a:t>Thing Speak Cloud.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ML and Predictive Analytics: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 IDLE with JUPYTER </a:t>
            </a:r>
            <a:r>
              <a:rPr lang="en-US" sz="2400" dirty="0"/>
              <a:t>Notebook.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Notification System: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Python-script for Alert Mechanism.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15CF29-05A1-0289-06F8-A510D223325A}"/>
              </a:ext>
            </a:extLst>
          </p:cNvPr>
          <p:cNvSpPr txBox="1"/>
          <p:nvPr/>
        </p:nvSpPr>
        <p:spPr>
          <a:xfrm>
            <a:off x="0" y="0"/>
            <a:ext cx="195517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</a:rPr>
              <a:t>SOFTWARE :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241E37-0161-B5A6-0432-D393F4B5F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453" y="0"/>
            <a:ext cx="4290160" cy="2532336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E96E7D5-0CC6-24F2-8EC0-6F0712089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283" y="3642294"/>
            <a:ext cx="5205717" cy="2532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3_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944</Words>
  <Application>Microsoft Office PowerPoint</Application>
  <PresentationFormat>Widescreen</PresentationFormat>
  <Paragraphs>112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Arial</vt:lpstr>
      <vt:lpstr>Calibri</vt:lpstr>
      <vt:lpstr>Calibri Light</vt:lpstr>
      <vt:lpstr>Futura Cyrillic Book</vt:lpstr>
      <vt:lpstr>Inter</vt:lpstr>
      <vt:lpstr>Symbol</vt:lpstr>
      <vt:lpstr>Times New Roman</vt:lpstr>
      <vt:lpstr>Wingdings</vt:lpstr>
      <vt:lpstr>3_Custom Design</vt:lpstr>
      <vt:lpstr>1_Custom Design</vt:lpstr>
      <vt:lpstr>Custom Design</vt:lpstr>
      <vt:lpstr>2_Custom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Kn</cp:lastModifiedBy>
  <cp:revision>4</cp:revision>
  <dcterms:modified xsi:type="dcterms:W3CDTF">2024-11-24T04:16:27Z</dcterms:modified>
</cp:coreProperties>
</file>