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3" r:id="rId6"/>
    <p:sldId id="262" r:id="rId7"/>
    <p:sldId id="264" r:id="rId8"/>
    <p:sldId id="276" r:id="rId9"/>
    <p:sldId id="313" r:id="rId10"/>
    <p:sldId id="269" r:id="rId11"/>
    <p:sldId id="266" r:id="rId12"/>
    <p:sldId id="267" r:id="rId13"/>
    <p:sldId id="265" r:id="rId14"/>
    <p:sldId id="260" r:id="rId15"/>
    <p:sldId id="261" r:id="rId16"/>
    <p:sldId id="274" r:id="rId17"/>
    <p:sldId id="272" r:id="rId18"/>
    <p:sldId id="268" r:id="rId19"/>
    <p:sldId id="270" r:id="rId20"/>
    <p:sldId id="277" r:id="rId21"/>
    <p:sldId id="271" r:id="rId22"/>
    <p:sldId id="275" r:id="rId23"/>
    <p:sldId id="278" r:id="rId24"/>
    <p:sldId id="299"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65" d="100"/>
          <a:sy n="65" d="100"/>
        </p:scale>
        <p:origin x="1422" y="7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531.16821" units="1/cm"/>
          <inkml:channelProperty channel="Y" name="resolution" value="2391.75171" units="1/cm"/>
          <inkml:channelProperty channel="F" name="resolution" value="0" units="1/dev"/>
          <inkml:channelProperty channel="T" name="resolution" value="1" units="1/dev"/>
        </inkml:channelProperties>
      </inkml:inkSource>
      <inkml:timestamp xml:id="ts0" timeString="2021-04-05T09:08:08.831"/>
    </inkml:context>
    <inkml:brush xml:id="br0">
      <inkml:brushProperty name="width" value="0.05292" units="cm"/>
      <inkml:brushProperty name="height" value="0.05292" units="cm"/>
      <inkml:brushProperty name="color" value="#FF0000"/>
    </inkml:brush>
  </inkml:definitions>
  <inkml:trace contextRef="#ctx0" brushRef="#br0">19145 9514 4 0,'-377'-246'2'0,"-130"-69"-2"16,-120-61 1-16,-107-57 1 0,140 63-1 15,32 57 0 1,37 15 0-16,28 1 0 16,31 12 2-16,10 16-3 15,22 12 2-15,11 15 0 16,27 25-1-16,-1 11 0 16,53 14 0-16,25 11 1 15,28 19-1-15,38 12 1 16,58 27-3-16,25 11 1 15,43 25 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BE7249-E71C-43DE-BE25-97753242AE9E}" type="datetimeFigureOut">
              <a:rPr lang="en-IN" smtClean="0"/>
              <a:t>11-04-2023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0D164-05A8-4B60-86E2-53DD87851F20}" type="slidenum">
              <a:rPr lang="en-IN" smtClean="0"/>
              <a:t>‹#›</a:t>
            </a:fld>
            <a:endParaRPr lang="en-IN"/>
          </a:p>
        </p:txBody>
      </p:sp>
    </p:spTree>
    <p:extLst>
      <p:ext uri="{BB962C8B-B14F-4D97-AF65-F5344CB8AC3E}">
        <p14:creationId xmlns:p14="http://schemas.microsoft.com/office/powerpoint/2010/main" val="246721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60D164-05A8-4B60-86E2-53DD87851F20}" type="slidenum">
              <a:rPr lang="en-IN" smtClean="0"/>
              <a:t>5</a:t>
            </a:fld>
            <a:endParaRPr lang="en-IN" dirty="0"/>
          </a:p>
        </p:txBody>
      </p:sp>
    </p:spTree>
    <p:extLst>
      <p:ext uri="{BB962C8B-B14F-4D97-AF65-F5344CB8AC3E}">
        <p14:creationId xmlns:p14="http://schemas.microsoft.com/office/powerpoint/2010/main" val="3327068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60D164-05A8-4B60-86E2-53DD87851F20}" type="slidenum">
              <a:rPr lang="en-IN" smtClean="0"/>
              <a:t>10</a:t>
            </a:fld>
            <a:endParaRPr lang="en-IN"/>
          </a:p>
        </p:txBody>
      </p:sp>
    </p:spTree>
    <p:extLst>
      <p:ext uri="{BB962C8B-B14F-4D97-AF65-F5344CB8AC3E}">
        <p14:creationId xmlns:p14="http://schemas.microsoft.com/office/powerpoint/2010/main" val="2606344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60D164-05A8-4B60-86E2-53DD87851F20}" type="slidenum">
              <a:rPr lang="en-IN" smtClean="0"/>
              <a:t>19</a:t>
            </a:fld>
            <a:endParaRPr lang="en-IN"/>
          </a:p>
        </p:txBody>
      </p:sp>
    </p:spTree>
    <p:extLst>
      <p:ext uri="{BB962C8B-B14F-4D97-AF65-F5344CB8AC3E}">
        <p14:creationId xmlns:p14="http://schemas.microsoft.com/office/powerpoint/2010/main" val="4240496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pPr/>
              <a:t>4/11/2023</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0.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0"/>
            <a:ext cx="5637010" cy="533400"/>
          </a:xfrm>
        </p:spPr>
        <p:txBody>
          <a:bodyPr>
            <a:noAutofit/>
          </a:bodyPr>
          <a:lstStyle/>
          <a:p>
            <a:pPr>
              <a:buClr>
                <a:schemeClr val="accent1"/>
              </a:buClr>
            </a:pPr>
            <a:r>
              <a:rPr lang="en-US" sz="3000" dirty="0">
                <a:solidFill>
                  <a:schemeClr val="tx1"/>
                </a:solidFill>
                <a:latin typeface="Script MT Bold" pitchFamily="66" charset="0"/>
                <a:ea typeface="MS PGothic" pitchFamily="34" charset="-128"/>
              </a:rPr>
              <a:t>Chapter 3</a:t>
            </a:r>
          </a:p>
        </p:txBody>
      </p:sp>
      <p:sp>
        <p:nvSpPr>
          <p:cNvPr id="2" name="Title 1"/>
          <p:cNvSpPr>
            <a:spLocks noGrp="1"/>
          </p:cNvSpPr>
          <p:nvPr>
            <p:ph type="ctrTitle"/>
          </p:nvPr>
        </p:nvSpPr>
        <p:spPr>
          <a:xfrm>
            <a:off x="838200" y="2971801"/>
            <a:ext cx="7175351" cy="838199"/>
          </a:xfrm>
        </p:spPr>
        <p:txBody>
          <a:bodyPr/>
          <a:lstStyle/>
          <a:p>
            <a:pPr marL="182880" indent="0" algn="ctr" fontAlgn="base">
              <a:spcAft>
                <a:spcPct val="0"/>
              </a:spcAft>
              <a:buNone/>
              <a:defRPr/>
            </a:pPr>
            <a:r>
              <a:rPr lang="en-US" sz="3800" spc="-100" dirty="0">
                <a:solidFill>
                  <a:schemeClr val="tx2"/>
                </a:solidFill>
                <a:effectLst/>
                <a:latin typeface="Script MT Bold" pitchFamily="66" charset="0"/>
                <a:ea typeface="MS PGothic" pitchFamily="34" charset="-128"/>
                <a:cs typeface="+mn-cs"/>
              </a:rPr>
              <a:t>Economic Evaluation of Alternatives</a:t>
            </a:r>
          </a:p>
        </p:txBody>
      </p:sp>
      <p:pic>
        <p:nvPicPr>
          <p:cNvPr id="1026" name="Picture 2" descr="C:\Users\ACER\Desktop\Images\images.jpg"/>
          <p:cNvPicPr>
            <a:picLocks noChangeAspect="1" noChangeArrowheads="1"/>
          </p:cNvPicPr>
          <p:nvPr/>
        </p:nvPicPr>
        <p:blipFill rotWithShape="1">
          <a:blip r:embed="rId2">
            <a:extLst>
              <a:ext uri="{28A0092B-C50C-407E-A947-70E740481C1C}">
                <a14:useLocalDpi xmlns:a14="http://schemas.microsoft.com/office/drawing/2010/main" val="0"/>
              </a:ext>
            </a:extLst>
          </a:blip>
          <a:srcRect b="56472"/>
          <a:stretch/>
        </p:blipFill>
        <p:spPr bwMode="auto">
          <a:xfrm>
            <a:off x="304800" y="304772"/>
            <a:ext cx="8229600" cy="18484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CER\Desktop\Images\choice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9245" y="3733800"/>
            <a:ext cx="2743200" cy="2581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64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anim calcmode="lin" valueType="num">
                                      <p:cBhvr>
                                        <p:cTn id="10" dur="500" fill="hold"/>
                                        <p:tgtEl>
                                          <p:spTgt spid="1026"/>
                                        </p:tgtEl>
                                        <p:attrNameLst>
                                          <p:attrName>ppt_x</p:attrName>
                                        </p:attrNameLst>
                                      </p:cBhvr>
                                      <p:tavLst>
                                        <p:tav tm="0">
                                          <p:val>
                                            <p:fltVal val="0.5"/>
                                          </p:val>
                                        </p:tav>
                                        <p:tav tm="100000">
                                          <p:val>
                                            <p:strVal val="#ppt_x"/>
                                          </p:val>
                                        </p:tav>
                                      </p:tavLst>
                                    </p:anim>
                                    <p:anim calcmode="lin" valueType="num">
                                      <p:cBhvr>
                                        <p:cTn id="11" dur="500" fill="hold"/>
                                        <p:tgtEl>
                                          <p:spTgt spid="102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81000" y="731520"/>
            <a:ext cx="8229600" cy="5135880"/>
          </a:xfrm>
        </p:spPr>
        <p:txBody>
          <a:bodyPr>
            <a:normAutofit/>
          </a:bodyPr>
          <a:lstStyle/>
          <a:p>
            <a:pPr marL="45720" lvl="1" indent="0">
              <a:buNone/>
            </a:pPr>
            <a:r>
              <a:rPr lang="en-US" sz="2800" dirty="0" smtClean="0">
                <a:solidFill>
                  <a:schemeClr val="tx1"/>
                </a:solidFill>
                <a:latin typeface="Script MT Bold" pitchFamily="66" charset="0"/>
              </a:rPr>
              <a:t>2. A </a:t>
            </a:r>
            <a:r>
              <a:rPr lang="en-US" sz="2800" dirty="0" err="1">
                <a:solidFill>
                  <a:schemeClr val="tx1"/>
                </a:solidFill>
                <a:latin typeface="Script MT Bold" pitchFamily="66" charset="0"/>
              </a:rPr>
              <a:t>x</a:t>
            </a:r>
            <a:r>
              <a:rPr lang="en-US" sz="2800" dirty="0" err="1" smtClean="0">
                <a:solidFill>
                  <a:schemeClr val="tx1"/>
                </a:solidFill>
                <a:latin typeface="Script MT Bold" pitchFamily="66" charset="0"/>
              </a:rPr>
              <a:t>erox</a:t>
            </a:r>
            <a:r>
              <a:rPr lang="en-US" sz="2800" dirty="0" smtClean="0">
                <a:solidFill>
                  <a:schemeClr val="tx1"/>
                </a:solidFill>
                <a:latin typeface="Script MT Bold" pitchFamily="66" charset="0"/>
              </a:rPr>
              <a:t> </a:t>
            </a:r>
            <a:r>
              <a:rPr lang="en-US" sz="2800" dirty="0">
                <a:solidFill>
                  <a:schemeClr val="tx1"/>
                </a:solidFill>
                <a:latin typeface="Script MT Bold" pitchFamily="66" charset="0"/>
              </a:rPr>
              <a:t>machine in a new locality with an initial outlay of Rs.1,00,000 yields Rs.80,000 during 1st year of its operation and the yield increases by Rs.10,000 from its 2nd year of its </a:t>
            </a:r>
            <a:r>
              <a:rPr lang="en-US" sz="2800" dirty="0" smtClean="0">
                <a:solidFill>
                  <a:schemeClr val="tx1"/>
                </a:solidFill>
                <a:latin typeface="Script MT Bold" pitchFamily="66" charset="0"/>
              </a:rPr>
              <a:t>operation, </a:t>
            </a:r>
            <a:r>
              <a:rPr lang="en-US" sz="2800" dirty="0">
                <a:solidFill>
                  <a:schemeClr val="tx1"/>
                </a:solidFill>
                <a:latin typeface="Script MT Bold" pitchFamily="66" charset="0"/>
              </a:rPr>
              <a:t>for a period of 8years. At the end of life of business, the machine becomes scrap and has zero salvage value. Find the present worth of the business assuming a rate of interest of </a:t>
            </a:r>
            <a:r>
              <a:rPr lang="en-US" sz="2800" dirty="0" smtClean="0">
                <a:solidFill>
                  <a:schemeClr val="tx1"/>
                </a:solidFill>
                <a:latin typeface="Script MT Bold" pitchFamily="66" charset="0"/>
              </a:rPr>
              <a:t>12%, </a:t>
            </a:r>
            <a:r>
              <a:rPr lang="en-US" sz="2800" dirty="0">
                <a:solidFill>
                  <a:schemeClr val="tx1"/>
                </a:solidFill>
                <a:latin typeface="Script MT Bold" pitchFamily="66" charset="0"/>
              </a:rPr>
              <a:t>compounded annually</a:t>
            </a:r>
            <a:r>
              <a:rPr lang="en-US" sz="2800" dirty="0" smtClean="0">
                <a:solidFill>
                  <a:schemeClr val="tx1"/>
                </a:solidFill>
                <a:latin typeface="Script MT Bold" pitchFamily="66" charset="0"/>
              </a:rPr>
              <a:t>. Comment on the feasibility.</a:t>
            </a:r>
            <a:endParaRPr lang="en-US" sz="2800" dirty="0">
              <a:solidFill>
                <a:schemeClr val="tx1"/>
              </a:solidFill>
              <a:latin typeface="Script MT Bold" pitchFamily="66" charset="0"/>
            </a:endParaRPr>
          </a:p>
          <a:p>
            <a:endParaRPr lang="en-US" sz="2800" dirty="0">
              <a:solidFill>
                <a:schemeClr val="tx1"/>
              </a:solidFill>
              <a:latin typeface="Script MT Bold" pitchFamily="66" charset="0"/>
            </a:endParaRPr>
          </a:p>
        </p:txBody>
      </p:sp>
    </p:spTree>
    <p:extLst>
      <p:ext uri="{BB962C8B-B14F-4D97-AF65-F5344CB8AC3E}">
        <p14:creationId xmlns:p14="http://schemas.microsoft.com/office/powerpoint/2010/main" val="371357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4800" y="304800"/>
            <a:ext cx="8507361"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Script MT Bold" pitchFamily="66" charset="0"/>
              </a:rPr>
              <a:t>N</a:t>
            </a:r>
            <a:r>
              <a:rPr lang="en-US" sz="3200" dirty="0" smtClean="0">
                <a:solidFill>
                  <a:schemeClr val="bg1"/>
                </a:solidFill>
                <a:latin typeface="Script MT Bold" pitchFamily="66" charset="0"/>
              </a:rPr>
              <a:t>umerical</a:t>
            </a:r>
            <a:endParaRPr lang="en-US" sz="3200" b="1" dirty="0">
              <a:latin typeface="Script MT Bold" pitchFamily="66" charset="0"/>
            </a:endParaRPr>
          </a:p>
        </p:txBody>
      </p:sp>
      <p:sp>
        <p:nvSpPr>
          <p:cNvPr id="6" name="Rectangle 3"/>
          <p:cNvSpPr txBox="1">
            <a:spLocks noChangeArrowheads="1"/>
          </p:cNvSpPr>
          <p:nvPr/>
        </p:nvSpPr>
        <p:spPr>
          <a:xfrm>
            <a:off x="152399" y="762000"/>
            <a:ext cx="8610599" cy="59436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88315" lvl="1" indent="-342900" algn="just">
              <a:lnSpc>
                <a:spcPct val="150000"/>
              </a:lnSpc>
              <a:buClr>
                <a:schemeClr val="tx1"/>
              </a:buClr>
            </a:pPr>
            <a:endParaRPr lang="en-US" sz="2300" dirty="0" smtClean="0">
              <a:latin typeface="Script MT Bold" pitchFamily="66" charset="0"/>
            </a:endParaRPr>
          </a:p>
          <a:p>
            <a:pPr marL="145415" lvl="1" indent="0" algn="just">
              <a:lnSpc>
                <a:spcPct val="150000"/>
              </a:lnSpc>
              <a:buClr>
                <a:schemeClr val="tx1"/>
              </a:buClr>
              <a:buNone/>
            </a:pPr>
            <a:r>
              <a:rPr lang="en-US" sz="2300" dirty="0" smtClean="0">
                <a:latin typeface="Script MT Bold" pitchFamily="66" charset="0"/>
              </a:rPr>
              <a:t>1. A</a:t>
            </a:r>
            <a:r>
              <a:rPr lang="en-US" dirty="0" smtClean="0">
                <a:latin typeface="Script MT Bold" pitchFamily="66" charset="0"/>
              </a:rPr>
              <a:t> building contractor has 2bids for a refrigeration system to be employed. The details are as follows: </a:t>
            </a:r>
            <a:r>
              <a:rPr lang="en-US" dirty="0" err="1" smtClean="0">
                <a:latin typeface="Script MT Bold" pitchFamily="66" charset="0"/>
              </a:rPr>
              <a:t>i</a:t>
            </a:r>
            <a:r>
              <a:rPr lang="en-US" dirty="0" smtClean="0">
                <a:latin typeface="Script MT Bold" pitchFamily="66" charset="0"/>
              </a:rPr>
              <a:t>=12%</a:t>
            </a:r>
          </a:p>
          <a:p>
            <a:pPr marL="374015" lvl="1" algn="just">
              <a:lnSpc>
                <a:spcPct val="150000"/>
              </a:lnSpc>
              <a:buClr>
                <a:schemeClr val="tx1"/>
              </a:buClr>
            </a:pPr>
            <a:endParaRPr lang="en-US" dirty="0" smtClean="0">
              <a:latin typeface="Script MT Bold" pitchFamily="66" charset="0"/>
            </a:endParaRPr>
          </a:p>
          <a:p>
            <a:pPr marL="374015" lvl="1" algn="just">
              <a:lnSpc>
                <a:spcPct val="150000"/>
              </a:lnSpc>
              <a:buClr>
                <a:schemeClr val="tx1"/>
              </a:buClr>
            </a:pPr>
            <a:endParaRPr lang="en-US" dirty="0">
              <a:latin typeface="Script MT Bold" pitchFamily="66" charset="0"/>
            </a:endParaRPr>
          </a:p>
          <a:p>
            <a:pPr marL="374015" lvl="1" algn="just">
              <a:lnSpc>
                <a:spcPct val="150000"/>
              </a:lnSpc>
              <a:buClr>
                <a:schemeClr val="tx1"/>
              </a:buClr>
            </a:pPr>
            <a:endParaRPr lang="en-US" dirty="0" smtClean="0">
              <a:latin typeface="Script MT Bold" pitchFamily="66" charset="0"/>
            </a:endParaRPr>
          </a:p>
          <a:p>
            <a:pPr marL="374015" lvl="1" algn="just">
              <a:lnSpc>
                <a:spcPct val="150000"/>
              </a:lnSpc>
              <a:buClr>
                <a:schemeClr val="tx1"/>
              </a:buClr>
            </a:pPr>
            <a:endParaRPr lang="en-US" dirty="0">
              <a:latin typeface="Script MT Bold" pitchFamily="66" charset="0"/>
            </a:endParaRPr>
          </a:p>
          <a:p>
            <a:pPr marL="374015" lvl="1" algn="just">
              <a:lnSpc>
                <a:spcPct val="150000"/>
              </a:lnSpc>
              <a:buClr>
                <a:schemeClr val="tx1"/>
              </a:buClr>
            </a:pPr>
            <a:endParaRPr lang="en-US" dirty="0" smtClean="0">
              <a:latin typeface="Script MT Bold" pitchFamily="66" charset="0"/>
            </a:endParaRPr>
          </a:p>
          <a:p>
            <a:pPr marL="374015" lvl="1" algn="just">
              <a:lnSpc>
                <a:spcPct val="150000"/>
              </a:lnSpc>
              <a:buClr>
                <a:schemeClr val="tx1"/>
              </a:buClr>
            </a:pPr>
            <a:endParaRPr lang="en-US" dirty="0" smtClean="0">
              <a:latin typeface="Script MT Bold" pitchFamily="66" charset="0"/>
            </a:endParaRPr>
          </a:p>
          <a:p>
            <a:pPr marL="145415" lvl="1" indent="0" algn="just">
              <a:lnSpc>
                <a:spcPct val="150000"/>
              </a:lnSpc>
              <a:buClr>
                <a:schemeClr val="tx1"/>
              </a:buClr>
              <a:buNone/>
            </a:pPr>
            <a:endParaRPr lang="en-US" dirty="0" smtClean="0">
              <a:latin typeface="Script MT Bold" pitchFamily="66" charset="0"/>
            </a:endParaRPr>
          </a:p>
          <a:p>
            <a:pPr marL="374015" lvl="1" algn="just">
              <a:lnSpc>
                <a:spcPct val="150000"/>
              </a:lnSpc>
              <a:buClr>
                <a:schemeClr val="tx1"/>
              </a:buClr>
            </a:pPr>
            <a:endParaRPr lang="en-US" dirty="0" smtClean="0">
              <a:latin typeface="Script MT Bold" pitchFamily="66" charset="0"/>
            </a:endParaRPr>
          </a:p>
          <a:p>
            <a:pPr marL="511175" lvl="2" indent="0" algn="just">
              <a:lnSpc>
                <a:spcPct val="150000"/>
              </a:lnSpc>
              <a:buClr>
                <a:schemeClr val="tx1"/>
              </a:buClr>
              <a:buNone/>
            </a:pPr>
            <a:endParaRPr lang="en-US" sz="2000" dirty="0" smtClean="0">
              <a:latin typeface="Script MT Bold" pitchFamily="66"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451531836"/>
              </p:ext>
            </p:extLst>
          </p:nvPr>
        </p:nvGraphicFramePr>
        <p:xfrm>
          <a:off x="1447800" y="2590800"/>
          <a:ext cx="6096000" cy="30480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022636">
                <a:tc>
                  <a:txBody>
                    <a:bodyPr/>
                    <a:lstStyle/>
                    <a:p>
                      <a:r>
                        <a:rPr lang="en-US" dirty="0" smtClean="0"/>
                        <a:t>Bidder</a:t>
                      </a:r>
                      <a:endParaRPr lang="en-US" dirty="0"/>
                    </a:p>
                  </a:txBody>
                  <a:tcPr/>
                </a:tc>
                <a:tc>
                  <a:txBody>
                    <a:bodyPr/>
                    <a:lstStyle/>
                    <a:p>
                      <a:r>
                        <a:rPr lang="en-US" dirty="0" smtClean="0"/>
                        <a:t>Initial</a:t>
                      </a:r>
                      <a:r>
                        <a:rPr lang="en-US" baseline="0" dirty="0" smtClean="0"/>
                        <a:t> cost (</a:t>
                      </a:r>
                      <a:r>
                        <a:rPr lang="en-US" baseline="0" dirty="0" err="1" smtClean="0"/>
                        <a:t>Rs</a:t>
                      </a:r>
                      <a:r>
                        <a:rPr lang="en-US" baseline="0" dirty="0" smtClean="0"/>
                        <a:t>)</a:t>
                      </a:r>
                      <a:endParaRPr lang="en-US" dirty="0"/>
                    </a:p>
                  </a:txBody>
                  <a:tcPr/>
                </a:tc>
                <a:tc>
                  <a:txBody>
                    <a:bodyPr/>
                    <a:lstStyle/>
                    <a:p>
                      <a:r>
                        <a:rPr lang="en-US" dirty="0" smtClean="0"/>
                        <a:t>Annual operations &amp; maintenance</a:t>
                      </a:r>
                      <a:r>
                        <a:rPr lang="en-US" baseline="0" dirty="0" smtClean="0"/>
                        <a:t> cost (</a:t>
                      </a:r>
                      <a:r>
                        <a:rPr lang="en-US" baseline="0" dirty="0" err="1" smtClean="0"/>
                        <a:t>Rs</a:t>
                      </a:r>
                      <a:r>
                        <a:rPr lang="en-US" baseline="0" dirty="0" smtClean="0"/>
                        <a:t>)</a:t>
                      </a:r>
                      <a:endParaRPr lang="en-US" dirty="0"/>
                    </a:p>
                  </a:txBody>
                  <a:tcPr/>
                </a:tc>
                <a:tc>
                  <a:txBody>
                    <a:bodyPr/>
                    <a:lstStyle/>
                    <a:p>
                      <a:r>
                        <a:rPr lang="en-US" dirty="0" smtClean="0"/>
                        <a:t>Service life in years</a:t>
                      </a:r>
                      <a:endParaRPr lang="en-US" dirty="0"/>
                    </a:p>
                  </a:txBody>
                  <a:tcPr/>
                </a:tc>
                <a:extLst>
                  <a:ext uri="{0D108BD9-81ED-4DB2-BD59-A6C34878D82A}">
                    <a16:rowId xmlns:a16="http://schemas.microsoft.com/office/drawing/2014/main" val="10000"/>
                  </a:ext>
                </a:extLst>
              </a:tr>
              <a:tr h="512682">
                <a:tc>
                  <a:txBody>
                    <a:bodyPr/>
                    <a:lstStyle/>
                    <a:p>
                      <a:r>
                        <a:rPr lang="en-US" dirty="0" smtClean="0"/>
                        <a:t>Carrier</a:t>
                      </a:r>
                      <a:r>
                        <a:rPr lang="en-US" baseline="0" dirty="0" smtClean="0"/>
                        <a:t> A/c</a:t>
                      </a:r>
                      <a:endParaRPr lang="en-US" dirty="0"/>
                    </a:p>
                  </a:txBody>
                  <a:tcPr/>
                </a:tc>
                <a:tc>
                  <a:txBody>
                    <a:bodyPr/>
                    <a:lstStyle/>
                    <a:p>
                      <a:r>
                        <a:rPr lang="en-US" dirty="0" smtClean="0"/>
                        <a:t>9,00,000</a:t>
                      </a:r>
                      <a:endParaRPr lang="en-US" dirty="0"/>
                    </a:p>
                  </a:txBody>
                  <a:tcPr/>
                </a:tc>
                <a:tc>
                  <a:txBody>
                    <a:bodyPr/>
                    <a:lstStyle/>
                    <a:p>
                      <a:r>
                        <a:rPr lang="en-US" dirty="0" smtClean="0"/>
                        <a:t>40,000</a:t>
                      </a:r>
                      <a:endParaRPr lang="en-US" dirty="0"/>
                    </a:p>
                  </a:txBody>
                  <a:tcPr/>
                </a:tc>
                <a:tc>
                  <a:txBody>
                    <a:bodyPr/>
                    <a:lstStyle/>
                    <a:p>
                      <a:r>
                        <a:rPr lang="en-US" dirty="0" smtClean="0"/>
                        <a:t>20</a:t>
                      </a:r>
                    </a:p>
                  </a:txBody>
                  <a:tcPr/>
                </a:tc>
                <a:extLst>
                  <a:ext uri="{0D108BD9-81ED-4DB2-BD59-A6C34878D82A}">
                    <a16:rowId xmlns:a16="http://schemas.microsoft.com/office/drawing/2014/main" val="10001"/>
                  </a:ext>
                </a:extLst>
              </a:tr>
              <a:tr h="512682">
                <a:tc>
                  <a:txBody>
                    <a:bodyPr/>
                    <a:lstStyle/>
                    <a:p>
                      <a:r>
                        <a:rPr lang="en-US" dirty="0" smtClean="0"/>
                        <a:t>Godrej </a:t>
                      </a:r>
                      <a:endParaRPr lang="en-US" dirty="0"/>
                    </a:p>
                  </a:txBody>
                  <a:tcPr/>
                </a:tc>
                <a:tc>
                  <a:txBody>
                    <a:bodyPr/>
                    <a:lstStyle/>
                    <a:p>
                      <a:r>
                        <a:rPr lang="en-US" dirty="0" smtClean="0"/>
                        <a:t>8,50,000</a:t>
                      </a:r>
                      <a:endParaRPr lang="en-US" dirty="0"/>
                    </a:p>
                  </a:txBody>
                  <a:tcPr/>
                </a:tc>
                <a:tc>
                  <a:txBody>
                    <a:bodyPr/>
                    <a:lstStyle/>
                    <a:p>
                      <a:r>
                        <a:rPr lang="en-US" dirty="0" smtClean="0"/>
                        <a:t>45,000</a:t>
                      </a:r>
                      <a:endParaRPr lang="en-US" dirty="0"/>
                    </a:p>
                  </a:txBody>
                  <a:tcPr/>
                </a:tc>
                <a:tc>
                  <a:txBody>
                    <a:bodyPr/>
                    <a:lstStyle/>
                    <a:p>
                      <a:r>
                        <a:rPr lang="en-US" dirty="0" smtClean="0"/>
                        <a:t>20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8730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371600"/>
            <a:ext cx="8382000" cy="5355312"/>
          </a:xfrm>
          <a:prstGeom prst="rect">
            <a:avLst/>
          </a:prstGeom>
        </p:spPr>
        <p:txBody>
          <a:bodyPr wrap="square">
            <a:spAutoFit/>
          </a:bodyPr>
          <a:lstStyle/>
          <a:p>
            <a:pPr marL="145415" lvl="1" algn="just">
              <a:lnSpc>
                <a:spcPct val="150000"/>
              </a:lnSpc>
              <a:buClr>
                <a:schemeClr val="tx1"/>
              </a:buClr>
            </a:pPr>
            <a:r>
              <a:rPr lang="en-US" dirty="0" smtClean="0">
                <a:latin typeface="Script MT Bold" pitchFamily="66" charset="0"/>
              </a:rPr>
              <a:t>1</a:t>
            </a:r>
            <a:r>
              <a:rPr lang="en-US" sz="2400" dirty="0" smtClean="0">
                <a:latin typeface="Script MT Bold" pitchFamily="66" charset="0"/>
              </a:rPr>
              <a:t>.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company needs a mini-bus. It has 2 alternatives:</a:t>
            </a:r>
          </a:p>
          <a:p>
            <a:pPr marL="145415" lvl="1" indent="0" algn="just">
              <a:lnSpc>
                <a:spcPct val="150000"/>
              </a:lnSpc>
              <a:buClr>
                <a:schemeClr val="tx1"/>
              </a:buClr>
              <a:buNone/>
            </a:pPr>
            <a:r>
              <a:rPr lang="en-US" sz="2400" dirty="0" smtClean="0">
                <a:latin typeface="Times New Roman" panose="02020603050405020304" pitchFamily="18" charset="0"/>
                <a:cs typeface="Times New Roman" panose="02020603050405020304" pitchFamily="18" charset="0"/>
              </a:rPr>
              <a:t>1)  To </a:t>
            </a:r>
            <a:r>
              <a:rPr lang="en-US" sz="2400" dirty="0">
                <a:latin typeface="Times New Roman" panose="02020603050405020304" pitchFamily="18" charset="0"/>
                <a:cs typeface="Times New Roman" panose="02020603050405020304" pitchFamily="18" charset="0"/>
              </a:rPr>
              <a:t>rent a vehicle for a payment of Rs.3 lakhs per year for the next 5years.</a:t>
            </a:r>
          </a:p>
          <a:p>
            <a:pPr marL="145415" lvl="1" indent="0" algn="just">
              <a:lnSpc>
                <a:spcPct val="150000"/>
              </a:lnSpc>
              <a:buClr>
                <a:schemeClr val="tx1"/>
              </a:buClr>
              <a:buNone/>
            </a:pPr>
            <a:r>
              <a:rPr lang="en-US" sz="2400" dirty="0" smtClean="0">
                <a:latin typeface="Times New Roman" panose="02020603050405020304" pitchFamily="18" charset="0"/>
                <a:cs typeface="Times New Roman" panose="02020603050405020304" pitchFamily="18" charset="0"/>
              </a:rPr>
              <a:t>2) To </a:t>
            </a:r>
            <a:r>
              <a:rPr lang="en-US" sz="2400" dirty="0">
                <a:latin typeface="Times New Roman" panose="02020603050405020304" pitchFamily="18" charset="0"/>
                <a:cs typeface="Times New Roman" panose="02020603050405020304" pitchFamily="18" charset="0"/>
              </a:rPr>
              <a:t>buy a second hand vehicle for Rs.3lakhs with an operating and maintenance cost of Rs.2lakhs per year. Salvage value of the vehicle after 5 years would be about 1 </a:t>
            </a:r>
            <a:r>
              <a:rPr lang="en-US" sz="2400" dirty="0" smtClean="0">
                <a:latin typeface="Times New Roman" panose="02020603050405020304" pitchFamily="18" charset="0"/>
                <a:cs typeface="Times New Roman" panose="02020603050405020304" pitchFamily="18" charset="0"/>
              </a:rPr>
              <a:t>lakh. </a:t>
            </a:r>
          </a:p>
          <a:p>
            <a:pPr marL="145415" lvl="1" indent="0" algn="just">
              <a:lnSpc>
                <a:spcPct val="150000"/>
              </a:lnSpc>
              <a:buClr>
                <a:schemeClr val="tx1"/>
              </a:buClr>
              <a:buNone/>
            </a:pPr>
            <a:r>
              <a:rPr lang="en-US" sz="2400" dirty="0" smtClean="0">
                <a:latin typeface="Times New Roman" panose="02020603050405020304" pitchFamily="18" charset="0"/>
                <a:cs typeface="Times New Roman" panose="02020603050405020304" pitchFamily="18" charset="0"/>
              </a:rPr>
              <a:t>Select the best alternative based on the present worth method of comparison using an interest rate of 12% compounded annually.</a:t>
            </a:r>
          </a:p>
          <a:p>
            <a:pPr marL="145415" lvl="1" indent="0" algn="just">
              <a:lnSpc>
                <a:spcPct val="150000"/>
              </a:lnSpc>
              <a:buClr>
                <a:schemeClr val="tx1"/>
              </a:buClr>
              <a:buNone/>
            </a:pPr>
            <a:endParaRPr lang="en-US" dirty="0">
              <a:latin typeface="Script MT Bold" pitchFamily="66" charset="0"/>
            </a:endParaRPr>
          </a:p>
          <a:p>
            <a:pPr marL="145415" lvl="1" algn="just">
              <a:lnSpc>
                <a:spcPct val="150000"/>
              </a:lnSpc>
              <a:buClr>
                <a:schemeClr val="tx1"/>
              </a:buClr>
            </a:pPr>
            <a:endParaRPr lang="en-US" dirty="0">
              <a:latin typeface="Script MT Bold" pitchFamily="66" charset="0"/>
            </a:endParaRPr>
          </a:p>
        </p:txBody>
      </p:sp>
    </p:spTree>
    <p:extLst>
      <p:ext uri="{BB962C8B-B14F-4D97-AF65-F5344CB8AC3E}">
        <p14:creationId xmlns:p14="http://schemas.microsoft.com/office/powerpoint/2010/main" val="802621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a:xfrm>
            <a:off x="255638" y="228600"/>
            <a:ext cx="8507361"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solidFill>
                  <a:schemeClr val="bg1"/>
                </a:solidFill>
                <a:latin typeface="Script MT Bold" pitchFamily="66" charset="0"/>
              </a:rPr>
              <a:t>Numericals</a:t>
            </a:r>
            <a:endParaRPr lang="en-US" dirty="0">
              <a:solidFill>
                <a:schemeClr val="bg1"/>
              </a:solidFill>
              <a:latin typeface="Script MT Bold" pitchFamily="66" charset="0"/>
            </a:endParaRPr>
          </a:p>
        </p:txBody>
      </p:sp>
      <p:sp>
        <p:nvSpPr>
          <p:cNvPr id="3" name="Rectangle 3"/>
          <p:cNvSpPr txBox="1">
            <a:spLocks noChangeArrowheads="1"/>
          </p:cNvSpPr>
          <p:nvPr/>
        </p:nvSpPr>
        <p:spPr>
          <a:xfrm>
            <a:off x="152399" y="762000"/>
            <a:ext cx="8610599" cy="60960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45415" lvl="1" indent="0" algn="just">
              <a:lnSpc>
                <a:spcPct val="150000"/>
              </a:lnSpc>
              <a:buClr>
                <a:schemeClr val="tx1"/>
              </a:buClr>
              <a:buNone/>
            </a:pPr>
            <a:endParaRPr lang="en-US" sz="2000" dirty="0">
              <a:latin typeface="Script MT Bold" pitchFamily="66" charset="0"/>
            </a:endParaRPr>
          </a:p>
          <a:p>
            <a:pPr marL="145415" lvl="1" indent="0" algn="just">
              <a:lnSpc>
                <a:spcPct val="150000"/>
              </a:lnSpc>
              <a:buClr>
                <a:schemeClr val="tx1"/>
              </a:buClr>
              <a:buNone/>
            </a:pPr>
            <a:r>
              <a:rPr lang="en-US" sz="2000" dirty="0" smtClean="0">
                <a:latin typeface="Script MT Bold" pitchFamily="66" charset="0"/>
              </a:rPr>
              <a:t>3. Check the feasibility of the product,  based on present worth method if </a:t>
            </a:r>
            <a:r>
              <a:rPr lang="en-US" dirty="0" err="1" smtClean="0">
                <a:latin typeface="Script MT Bold" pitchFamily="66" charset="0"/>
              </a:rPr>
              <a:t>i</a:t>
            </a:r>
            <a:r>
              <a:rPr lang="en-US" dirty="0" smtClean="0">
                <a:latin typeface="Script MT Bold" pitchFamily="66" charset="0"/>
              </a:rPr>
              <a:t> </a:t>
            </a:r>
            <a:r>
              <a:rPr lang="en-US" sz="2000" dirty="0" smtClean="0">
                <a:latin typeface="Script MT Bold" pitchFamily="66" charset="0"/>
              </a:rPr>
              <a:t>=20%.</a:t>
            </a:r>
          </a:p>
          <a:p>
            <a:pPr marL="145415" lvl="1" indent="0" algn="just">
              <a:lnSpc>
                <a:spcPct val="150000"/>
              </a:lnSpc>
              <a:buClr>
                <a:schemeClr val="tx1"/>
              </a:buClr>
              <a:buNone/>
            </a:pPr>
            <a:r>
              <a:rPr lang="en-US" dirty="0" smtClean="0">
                <a:latin typeface="Script MT Bold" pitchFamily="66" charset="0"/>
              </a:rPr>
              <a:t>Initial outlay= </a:t>
            </a:r>
            <a:r>
              <a:rPr lang="en-US" dirty="0" err="1" smtClean="0">
                <a:latin typeface="Script MT Bold" pitchFamily="66" charset="0"/>
              </a:rPr>
              <a:t>Rs</a:t>
            </a:r>
            <a:r>
              <a:rPr lang="en-US" dirty="0" smtClean="0">
                <a:latin typeface="Script MT Bold" pitchFamily="66" charset="0"/>
              </a:rPr>
              <a:t>. 5,00,000</a:t>
            </a:r>
          </a:p>
          <a:p>
            <a:pPr marL="145415" lvl="1" indent="0" algn="just">
              <a:lnSpc>
                <a:spcPct val="150000"/>
              </a:lnSpc>
              <a:buClr>
                <a:schemeClr val="tx1"/>
              </a:buClr>
              <a:buNone/>
            </a:pPr>
            <a:r>
              <a:rPr lang="en-US" dirty="0" smtClean="0">
                <a:latin typeface="Script MT Bold" pitchFamily="66" charset="0"/>
              </a:rPr>
              <a:t>Life of the project= 20yrs</a:t>
            </a:r>
          </a:p>
          <a:p>
            <a:pPr marL="145415" lvl="1" indent="0" algn="just">
              <a:lnSpc>
                <a:spcPct val="150000"/>
              </a:lnSpc>
              <a:buClr>
                <a:schemeClr val="tx1"/>
              </a:buClr>
              <a:buNone/>
            </a:pPr>
            <a:r>
              <a:rPr lang="en-US" sz="2000" dirty="0" smtClean="0">
                <a:latin typeface="Script MT Bold" pitchFamily="66" charset="0"/>
              </a:rPr>
              <a:t>Annual equivalent revenue= </a:t>
            </a:r>
            <a:r>
              <a:rPr lang="en-US" sz="2000" dirty="0" err="1" smtClean="0">
                <a:latin typeface="Script MT Bold" pitchFamily="66" charset="0"/>
              </a:rPr>
              <a:t>Rs</a:t>
            </a:r>
            <a:r>
              <a:rPr lang="en-US" sz="2000" dirty="0" smtClean="0">
                <a:latin typeface="Script MT Bold" pitchFamily="66" charset="0"/>
              </a:rPr>
              <a:t>. 15,00,000</a:t>
            </a:r>
          </a:p>
          <a:p>
            <a:pPr marL="145415" lvl="1" indent="0" algn="just">
              <a:lnSpc>
                <a:spcPct val="150000"/>
              </a:lnSpc>
              <a:buClr>
                <a:schemeClr val="tx1"/>
              </a:buClr>
              <a:buNone/>
            </a:pPr>
            <a:r>
              <a:rPr lang="en-US" dirty="0" smtClean="0">
                <a:latin typeface="Script MT Bold" pitchFamily="66" charset="0"/>
              </a:rPr>
              <a:t>Modernizing cost at the end of 10</a:t>
            </a:r>
            <a:r>
              <a:rPr lang="en-US" baseline="30000" dirty="0" smtClean="0">
                <a:latin typeface="Script MT Bold" pitchFamily="66" charset="0"/>
              </a:rPr>
              <a:t>th</a:t>
            </a:r>
            <a:r>
              <a:rPr lang="en-US" dirty="0" smtClean="0">
                <a:latin typeface="Script MT Bold" pitchFamily="66" charset="0"/>
              </a:rPr>
              <a:t> year= </a:t>
            </a:r>
            <a:r>
              <a:rPr lang="en-US" dirty="0" err="1" smtClean="0">
                <a:latin typeface="Script MT Bold" pitchFamily="66" charset="0"/>
              </a:rPr>
              <a:t>Rs</a:t>
            </a:r>
            <a:r>
              <a:rPr lang="en-US" dirty="0" smtClean="0">
                <a:latin typeface="Script MT Bold" pitchFamily="66" charset="0"/>
              </a:rPr>
              <a:t>. 20,00,000</a:t>
            </a:r>
          </a:p>
          <a:p>
            <a:pPr marL="145415" lvl="1" indent="0" algn="just">
              <a:lnSpc>
                <a:spcPct val="150000"/>
              </a:lnSpc>
              <a:buClr>
                <a:schemeClr val="tx1"/>
              </a:buClr>
              <a:buNone/>
            </a:pPr>
            <a:r>
              <a:rPr lang="en-US" sz="2000" dirty="0" smtClean="0">
                <a:latin typeface="Script MT Bold" pitchFamily="66" charset="0"/>
              </a:rPr>
              <a:t>Salvage value at the end of 10</a:t>
            </a:r>
            <a:r>
              <a:rPr lang="en-US" sz="2000" baseline="30000" dirty="0" smtClean="0">
                <a:latin typeface="Script MT Bold" pitchFamily="66" charset="0"/>
              </a:rPr>
              <a:t>th</a:t>
            </a:r>
            <a:r>
              <a:rPr lang="en-US" sz="2000" dirty="0" smtClean="0">
                <a:latin typeface="Script MT Bold" pitchFamily="66" charset="0"/>
              </a:rPr>
              <a:t> year= </a:t>
            </a:r>
            <a:r>
              <a:rPr lang="en-US" sz="2000" dirty="0" err="1" smtClean="0">
                <a:latin typeface="Script MT Bold" pitchFamily="66" charset="0"/>
              </a:rPr>
              <a:t>Rs</a:t>
            </a:r>
            <a:r>
              <a:rPr lang="en-US" sz="2000" dirty="0" smtClean="0">
                <a:latin typeface="Script MT Bold" pitchFamily="66" charset="0"/>
              </a:rPr>
              <a:t>. 5,00,000 </a:t>
            </a:r>
          </a:p>
          <a:p>
            <a:pPr marL="145415" lvl="1" indent="0" algn="just">
              <a:lnSpc>
                <a:spcPct val="150000"/>
              </a:lnSpc>
              <a:buClr>
                <a:schemeClr val="tx1"/>
              </a:buClr>
              <a:buNone/>
            </a:pPr>
            <a:endParaRPr lang="en-US" sz="2000" dirty="0" smtClean="0">
              <a:latin typeface="Script MT Bold" pitchFamily="66" charset="0"/>
            </a:endParaRPr>
          </a:p>
        </p:txBody>
      </p:sp>
    </p:spTree>
    <p:extLst>
      <p:ext uri="{BB962C8B-B14F-4D97-AF65-F5344CB8AC3E}">
        <p14:creationId xmlns:p14="http://schemas.microsoft.com/office/powerpoint/2010/main" val="821990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ounded Rectangle 7"/>
          <p:cNvSpPr/>
          <p:nvPr/>
        </p:nvSpPr>
        <p:spPr>
          <a:xfrm>
            <a:off x="255638" y="228600"/>
            <a:ext cx="8507361"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cript MT Bold" pitchFamily="66" charset="0"/>
            </a:endParaRPr>
          </a:p>
        </p:txBody>
      </p:sp>
      <p:sp>
        <p:nvSpPr>
          <p:cNvPr id="9" name="Title 1"/>
          <p:cNvSpPr>
            <a:spLocks noGrp="1"/>
          </p:cNvSpPr>
          <p:nvPr>
            <p:ph type="title"/>
          </p:nvPr>
        </p:nvSpPr>
        <p:spPr>
          <a:xfrm>
            <a:off x="446139" y="304800"/>
            <a:ext cx="8106070" cy="533400"/>
          </a:xfrm>
          <a:effectLst/>
        </p:spPr>
        <p:txBody>
          <a:bodyPr>
            <a:noAutofit/>
          </a:bodyPr>
          <a:lstStyle/>
          <a:p>
            <a:pPr marL="374015" lvl="1" algn="just">
              <a:lnSpc>
                <a:spcPct val="150000"/>
              </a:lnSpc>
              <a:buClr>
                <a:schemeClr val="tx1"/>
              </a:buClr>
            </a:pPr>
            <a:r>
              <a:rPr lang="en-US" sz="2300" dirty="0">
                <a:solidFill>
                  <a:schemeClr val="bg1"/>
                </a:solidFill>
                <a:latin typeface="Script MT Bold" pitchFamily="66" charset="0"/>
              </a:rPr>
              <a:t>Cost dominated cash flow diagram:</a:t>
            </a:r>
          </a:p>
        </p:txBody>
      </p:sp>
      <p:sp>
        <p:nvSpPr>
          <p:cNvPr id="10" name="Rectangle 3"/>
          <p:cNvSpPr txBox="1">
            <a:spLocks noChangeArrowheads="1"/>
          </p:cNvSpPr>
          <p:nvPr/>
        </p:nvSpPr>
        <p:spPr>
          <a:xfrm>
            <a:off x="152399" y="762000"/>
            <a:ext cx="8610599" cy="51054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511175" lvl="2" indent="0" algn="just">
              <a:lnSpc>
                <a:spcPct val="150000"/>
              </a:lnSpc>
              <a:buClr>
                <a:schemeClr val="tx1"/>
              </a:buClr>
              <a:buNone/>
            </a:pPr>
            <a:r>
              <a:rPr lang="en-US" sz="2000" dirty="0" smtClean="0">
                <a:latin typeface="Script MT Bold" pitchFamily="66" charset="0"/>
              </a:rPr>
              <a:t>A generalized cash flow diagram to demonstrate the present worth method of comparison is shown below. </a:t>
            </a:r>
          </a:p>
          <a:p>
            <a:pPr marL="511175" lvl="2" indent="0" algn="just">
              <a:lnSpc>
                <a:spcPct val="150000"/>
              </a:lnSpc>
              <a:buClr>
                <a:schemeClr val="tx1"/>
              </a:buClr>
              <a:buNone/>
            </a:pPr>
            <a:endParaRPr lang="en-US" sz="2000" dirty="0">
              <a:latin typeface="Script MT Bold" pitchFamily="66" charset="0"/>
            </a:endParaRPr>
          </a:p>
          <a:p>
            <a:pPr marL="511175" lvl="2" indent="0" algn="just">
              <a:lnSpc>
                <a:spcPct val="150000"/>
              </a:lnSpc>
              <a:buClr>
                <a:schemeClr val="tx1"/>
              </a:buClr>
              <a:buNone/>
            </a:pPr>
            <a:endParaRPr lang="en-US" sz="2000" dirty="0" smtClean="0">
              <a:latin typeface="Script MT Bold" pitchFamily="66" charset="0"/>
            </a:endParaRPr>
          </a:p>
          <a:p>
            <a:pPr marL="511175" lvl="2" indent="0" algn="just">
              <a:lnSpc>
                <a:spcPct val="150000"/>
              </a:lnSpc>
              <a:buClr>
                <a:schemeClr val="tx1"/>
              </a:buClr>
              <a:buNone/>
            </a:pPr>
            <a:endParaRPr lang="en-US" sz="2000" dirty="0">
              <a:latin typeface="Script MT Bold" pitchFamily="66" charset="0"/>
            </a:endParaRPr>
          </a:p>
          <a:p>
            <a:pPr marL="511175" lvl="2" indent="0" algn="just">
              <a:lnSpc>
                <a:spcPct val="150000"/>
              </a:lnSpc>
              <a:buClr>
                <a:schemeClr val="tx1"/>
              </a:buClr>
              <a:buNone/>
            </a:pPr>
            <a:endParaRPr lang="en-US" sz="2000" dirty="0" smtClean="0">
              <a:latin typeface="Script MT Bold" pitchFamily="66" charset="0"/>
            </a:endParaRPr>
          </a:p>
          <a:p>
            <a:pPr marL="511175" lvl="2" indent="0" algn="just">
              <a:lnSpc>
                <a:spcPct val="150000"/>
              </a:lnSpc>
              <a:buClr>
                <a:schemeClr val="tx1"/>
              </a:buClr>
              <a:buNone/>
            </a:pPr>
            <a:r>
              <a:rPr lang="en-US" sz="2000" dirty="0" smtClean="0">
                <a:latin typeface="Script MT Bold" pitchFamily="66" charset="0"/>
              </a:rPr>
              <a:t>Where,</a:t>
            </a:r>
          </a:p>
          <a:p>
            <a:pPr marL="511175" lvl="2" indent="0" algn="just">
              <a:lnSpc>
                <a:spcPct val="150000"/>
              </a:lnSpc>
              <a:buClr>
                <a:schemeClr val="tx1"/>
              </a:buClr>
              <a:buNone/>
            </a:pPr>
            <a:r>
              <a:rPr lang="en-US" sz="2000" dirty="0" smtClean="0">
                <a:latin typeface="Script MT Bold" pitchFamily="66" charset="0"/>
              </a:rPr>
              <a:t>P – Represents initial investment</a:t>
            </a:r>
          </a:p>
          <a:p>
            <a:pPr marL="511175" lvl="2" indent="0" algn="just">
              <a:lnSpc>
                <a:spcPct val="150000"/>
              </a:lnSpc>
              <a:buClr>
                <a:schemeClr val="tx1"/>
              </a:buClr>
              <a:buNone/>
            </a:pPr>
            <a:r>
              <a:rPr lang="en-US" sz="2000" b="1" dirty="0" err="1" smtClean="0">
                <a:latin typeface="Times New Roman" pitchFamily="18" charset="0"/>
                <a:cs typeface="Times New Roman" pitchFamily="18" charset="0"/>
              </a:rPr>
              <a:t>Cj</a:t>
            </a:r>
            <a:r>
              <a:rPr lang="en-US" sz="2000" dirty="0" smtClean="0">
                <a:latin typeface="Script MT Bold" pitchFamily="66" charset="0"/>
              </a:rPr>
              <a:t> – Net cost of the operation and maintenance at the end of j</a:t>
            </a:r>
            <a:r>
              <a:rPr lang="en-US" sz="2000" baseline="30000" dirty="0" smtClean="0">
                <a:latin typeface="Script MT Bold" pitchFamily="66" charset="0"/>
              </a:rPr>
              <a:t>th</a:t>
            </a:r>
            <a:r>
              <a:rPr lang="en-US" sz="2000" dirty="0" smtClean="0">
                <a:latin typeface="Script MT Bold" pitchFamily="66" charset="0"/>
              </a:rPr>
              <a:t> year.</a:t>
            </a:r>
          </a:p>
          <a:p>
            <a:pPr marL="511175" lvl="2" indent="0" algn="just">
              <a:lnSpc>
                <a:spcPct val="150000"/>
              </a:lnSpc>
              <a:buClr>
                <a:schemeClr val="tx1"/>
              </a:buClr>
              <a:buNone/>
            </a:pPr>
            <a:r>
              <a:rPr lang="en-US" sz="2000" dirty="0" smtClean="0">
                <a:latin typeface="Script MT Bold" pitchFamily="66" charset="0"/>
              </a:rPr>
              <a:t>S – Represent the salvage value at the end of n</a:t>
            </a:r>
            <a:r>
              <a:rPr lang="en-US" sz="2000" baseline="30000" dirty="0" smtClean="0">
                <a:latin typeface="Script MT Bold" pitchFamily="66" charset="0"/>
              </a:rPr>
              <a:t>th</a:t>
            </a:r>
            <a:r>
              <a:rPr lang="en-US" sz="2000" dirty="0" smtClean="0">
                <a:latin typeface="Script MT Bold" pitchFamily="66" charset="0"/>
              </a:rPr>
              <a:t> year</a:t>
            </a:r>
          </a:p>
          <a:p>
            <a:pPr marL="145415" lvl="1" indent="0" algn="just">
              <a:lnSpc>
                <a:spcPct val="150000"/>
              </a:lnSpc>
              <a:buClr>
                <a:schemeClr val="tx1"/>
              </a:buClr>
              <a:buNone/>
            </a:pPr>
            <a:endParaRPr lang="en-US" sz="2300" dirty="0" smtClean="0">
              <a:latin typeface="Script MT Bold" pitchFamily="66" charset="0"/>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4077"/>
          <a:stretch/>
        </p:blipFill>
        <p:spPr bwMode="auto">
          <a:xfrm>
            <a:off x="1130324" y="1752600"/>
            <a:ext cx="6757987" cy="2097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1715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fade">
                                      <p:cBhvr>
                                        <p:cTn id="14" dur="500"/>
                                        <p:tgtEl>
                                          <p:spTgt spid="1027"/>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1000"/>
                                        <p:tgtEl>
                                          <p:spTgt spid="10">
                                            <p:txEl>
                                              <p:pRg st="5" end="5"/>
                                            </p:txEl>
                                          </p:spTgt>
                                        </p:tgtEl>
                                      </p:cBhvr>
                                    </p:animEffect>
                                    <p:anim calcmode="lin" valueType="num">
                                      <p:cBhvr>
                                        <p:cTn id="20"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10">
                                            <p:txEl>
                                              <p:pRg st="6" end="6"/>
                                            </p:txEl>
                                          </p:spTgt>
                                        </p:tgtEl>
                                        <p:attrNameLst>
                                          <p:attrName>style.visibility</p:attrName>
                                        </p:attrNameLst>
                                      </p:cBhvr>
                                      <p:to>
                                        <p:strVal val="visible"/>
                                      </p:to>
                                    </p:set>
                                    <p:animEffect transition="in" filter="fade">
                                      <p:cBhvr>
                                        <p:cTn id="26" dur="1000"/>
                                        <p:tgtEl>
                                          <p:spTgt spid="10">
                                            <p:txEl>
                                              <p:pRg st="6" end="6"/>
                                            </p:txEl>
                                          </p:spTgt>
                                        </p:tgtEl>
                                      </p:cBhvr>
                                    </p:animEffect>
                                    <p:anim calcmode="lin" valueType="num">
                                      <p:cBhvr>
                                        <p:cTn id="27"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10">
                                            <p:txEl>
                                              <p:pRg st="7" end="7"/>
                                            </p:txEl>
                                          </p:spTgt>
                                        </p:tgtEl>
                                        <p:attrNameLst>
                                          <p:attrName>style.visibility</p:attrName>
                                        </p:attrNameLst>
                                      </p:cBhvr>
                                      <p:to>
                                        <p:strVal val="visible"/>
                                      </p:to>
                                    </p:set>
                                    <p:animEffect transition="in" filter="fade">
                                      <p:cBhvr>
                                        <p:cTn id="33" dur="1000"/>
                                        <p:tgtEl>
                                          <p:spTgt spid="10">
                                            <p:txEl>
                                              <p:pRg st="7" end="7"/>
                                            </p:txEl>
                                          </p:spTgt>
                                        </p:tgtEl>
                                      </p:cBhvr>
                                    </p:animEffect>
                                    <p:anim calcmode="lin" valueType="num">
                                      <p:cBhvr>
                                        <p:cTn id="34"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10">
                                            <p:txEl>
                                              <p:pRg st="8" end="8"/>
                                            </p:txEl>
                                          </p:spTgt>
                                        </p:tgtEl>
                                        <p:attrNameLst>
                                          <p:attrName>style.visibility</p:attrName>
                                        </p:attrNameLst>
                                      </p:cBhvr>
                                      <p:to>
                                        <p:strVal val="visible"/>
                                      </p:to>
                                    </p:set>
                                    <p:animEffect transition="in" filter="fade">
                                      <p:cBhvr>
                                        <p:cTn id="40" dur="1000"/>
                                        <p:tgtEl>
                                          <p:spTgt spid="10">
                                            <p:txEl>
                                              <p:pRg st="8" end="8"/>
                                            </p:txEl>
                                          </p:spTgt>
                                        </p:tgtEl>
                                      </p:cBhvr>
                                    </p:animEffect>
                                    <p:anim calcmode="lin" valueType="num">
                                      <p:cBhvr>
                                        <p:cTn id="41"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55638" y="228600"/>
            <a:ext cx="8507361"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cript MT Bold" pitchFamily="66" charset="0"/>
            </a:endParaRPr>
          </a:p>
        </p:txBody>
      </p:sp>
      <p:sp>
        <p:nvSpPr>
          <p:cNvPr id="9" name="Title 1"/>
          <p:cNvSpPr>
            <a:spLocks noGrp="1"/>
          </p:cNvSpPr>
          <p:nvPr>
            <p:ph type="title"/>
          </p:nvPr>
        </p:nvSpPr>
        <p:spPr>
          <a:xfrm>
            <a:off x="446139" y="304800"/>
            <a:ext cx="8106070" cy="533400"/>
          </a:xfrm>
          <a:effectLst/>
        </p:spPr>
        <p:txBody>
          <a:bodyPr>
            <a:noAutofit/>
          </a:bodyPr>
          <a:lstStyle/>
          <a:p>
            <a:pPr marL="374015" lvl="1" algn="just">
              <a:lnSpc>
                <a:spcPct val="150000"/>
              </a:lnSpc>
              <a:buClr>
                <a:schemeClr val="tx1"/>
              </a:buClr>
            </a:pPr>
            <a:r>
              <a:rPr lang="en-US" sz="2300" dirty="0">
                <a:solidFill>
                  <a:schemeClr val="bg1"/>
                </a:solidFill>
                <a:latin typeface="Script MT Bold" pitchFamily="66" charset="0"/>
              </a:rPr>
              <a:t>Cost dominated cash flow diagram:</a:t>
            </a:r>
          </a:p>
        </p:txBody>
      </p:sp>
      <p:sp>
        <p:nvSpPr>
          <p:cNvPr id="10" name="Rectangle 3"/>
          <p:cNvSpPr txBox="1">
            <a:spLocks noChangeArrowheads="1"/>
          </p:cNvSpPr>
          <p:nvPr/>
        </p:nvSpPr>
        <p:spPr>
          <a:xfrm>
            <a:off x="152399" y="762000"/>
            <a:ext cx="8610599" cy="51054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74015" lvl="1" algn="just">
              <a:lnSpc>
                <a:spcPct val="150000"/>
              </a:lnSpc>
              <a:buClr>
                <a:schemeClr val="tx1"/>
              </a:buClr>
            </a:pPr>
            <a:r>
              <a:rPr lang="en-US" sz="2300" dirty="0" smtClean="0">
                <a:latin typeface="Script MT Bold" pitchFamily="66" charset="0"/>
              </a:rPr>
              <a:t>Cost dominated cash flow diagram:</a:t>
            </a:r>
          </a:p>
          <a:p>
            <a:pPr marL="511175" lvl="2" indent="0" algn="just">
              <a:lnSpc>
                <a:spcPct val="150000"/>
              </a:lnSpc>
              <a:buClr>
                <a:schemeClr val="tx1"/>
              </a:buClr>
              <a:buNone/>
            </a:pPr>
            <a:endParaRPr lang="en-US" sz="2000" dirty="0">
              <a:latin typeface="Script MT Bold" pitchFamily="66" charset="0"/>
            </a:endParaRPr>
          </a:p>
          <a:p>
            <a:pPr marL="511175" lvl="2" indent="0" algn="just">
              <a:lnSpc>
                <a:spcPct val="150000"/>
              </a:lnSpc>
              <a:buClr>
                <a:schemeClr val="tx1"/>
              </a:buClr>
              <a:buNone/>
            </a:pPr>
            <a:endParaRPr lang="en-US" sz="2000" dirty="0" smtClean="0">
              <a:latin typeface="Script MT Bold" pitchFamily="66" charset="0"/>
            </a:endParaRPr>
          </a:p>
          <a:p>
            <a:pPr marL="511175" lvl="2" indent="0" algn="just">
              <a:lnSpc>
                <a:spcPct val="150000"/>
              </a:lnSpc>
              <a:buClr>
                <a:schemeClr val="tx1"/>
              </a:buClr>
              <a:buNone/>
            </a:pPr>
            <a:endParaRPr lang="en-US" sz="2000" dirty="0">
              <a:latin typeface="Script MT Bold" pitchFamily="66" charset="0"/>
            </a:endParaRPr>
          </a:p>
          <a:p>
            <a:pPr marL="511175" lvl="2" indent="0" algn="just">
              <a:lnSpc>
                <a:spcPct val="150000"/>
              </a:lnSpc>
              <a:buClr>
                <a:schemeClr val="tx1"/>
              </a:buClr>
              <a:buNone/>
            </a:pPr>
            <a:endParaRPr lang="en-US" sz="2000" dirty="0" smtClean="0">
              <a:latin typeface="Script MT Bold" pitchFamily="66" charset="0"/>
            </a:endParaRPr>
          </a:p>
          <a:p>
            <a:pPr marL="145415" lvl="1" indent="0" algn="just">
              <a:lnSpc>
                <a:spcPct val="150000"/>
              </a:lnSpc>
              <a:buClr>
                <a:schemeClr val="tx1"/>
              </a:buClr>
              <a:buNone/>
            </a:pPr>
            <a:r>
              <a:rPr lang="en-US" dirty="0" smtClean="0">
                <a:latin typeface="Script MT Bold" pitchFamily="66" charset="0"/>
              </a:rPr>
              <a:t>To compute the present worth amount of the above cash flow diagram for a given interest rate i, </a:t>
            </a:r>
          </a:p>
          <a:p>
            <a:pPr marL="145415" lvl="1" indent="0" algn="just">
              <a:lnSpc>
                <a:spcPct val="150000"/>
              </a:lnSpc>
              <a:buClr>
                <a:schemeClr val="tx1"/>
              </a:buClr>
              <a:buNone/>
            </a:pPr>
            <a:endParaRPr lang="en-US" dirty="0">
              <a:latin typeface="Script MT Bold" pitchFamily="66" charset="0"/>
            </a:endParaRPr>
          </a:p>
          <a:p>
            <a:pPr marL="145415" lvl="1" indent="0" algn="just">
              <a:lnSpc>
                <a:spcPct val="150000"/>
              </a:lnSpc>
              <a:buClr>
                <a:schemeClr val="tx1"/>
              </a:buClr>
              <a:buNone/>
            </a:pPr>
            <a:endParaRPr lang="en-US" dirty="0" smtClean="0">
              <a:latin typeface="Script MT Bold" pitchFamily="66" charset="0"/>
            </a:endParaRPr>
          </a:p>
          <a:p>
            <a:pPr marL="145415" lvl="1" indent="0" algn="just">
              <a:lnSpc>
                <a:spcPct val="150000"/>
              </a:lnSpc>
              <a:spcBef>
                <a:spcPts val="0"/>
              </a:spcBef>
              <a:buClr>
                <a:schemeClr val="tx1"/>
              </a:buClr>
              <a:buNone/>
            </a:pPr>
            <a:r>
              <a:rPr lang="en-US" dirty="0" smtClean="0">
                <a:latin typeface="Script MT Bold" pitchFamily="66" charset="0"/>
              </a:rPr>
              <a:t>In the above formula, expenditure is taken as positive sign and revenue as negative. The alternative with minimum present worth amount should be selected as the best alternative.</a:t>
            </a:r>
          </a:p>
          <a:p>
            <a:pPr marL="511175" lvl="2" indent="0" algn="just">
              <a:lnSpc>
                <a:spcPct val="150000"/>
              </a:lnSpc>
              <a:buClr>
                <a:schemeClr val="tx1"/>
              </a:buClr>
              <a:buNone/>
            </a:pPr>
            <a:endParaRPr lang="en-US" sz="2000" dirty="0" smtClean="0">
              <a:latin typeface="Script MT Bold" pitchFamily="66" charset="0"/>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4077"/>
          <a:stretch/>
        </p:blipFill>
        <p:spPr bwMode="auto">
          <a:xfrm>
            <a:off x="1130324" y="1348863"/>
            <a:ext cx="6757987" cy="2097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24" y="4648200"/>
            <a:ext cx="6946876"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531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wipe(down)">
                                      <p:cBhvr>
                                        <p:cTn id="14" dur="500"/>
                                        <p:tgtEl>
                                          <p:spTgt spid="1027"/>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1000"/>
                                        <p:tgtEl>
                                          <p:spTgt spid="10">
                                            <p:txEl>
                                              <p:pRg st="5" end="5"/>
                                            </p:txEl>
                                          </p:spTgt>
                                        </p:tgtEl>
                                      </p:cBhvr>
                                    </p:animEffect>
                                    <p:anim calcmode="lin" valueType="num">
                                      <p:cBhvr>
                                        <p:cTn id="20"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050"/>
                                        </p:tgtEl>
                                        <p:attrNameLst>
                                          <p:attrName>style.visibility</p:attrName>
                                        </p:attrNameLst>
                                      </p:cBhvr>
                                      <p:to>
                                        <p:strVal val="visible"/>
                                      </p:to>
                                    </p:set>
                                    <p:animEffect transition="in" filter="barn(inVertical)">
                                      <p:cBhvr>
                                        <p:cTn id="26" dur="500"/>
                                        <p:tgtEl>
                                          <p:spTgt spid="2050"/>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animEffect transition="in" filter="fade">
                                      <p:cBhvr>
                                        <p:cTn id="31" dur="1000"/>
                                        <p:tgtEl>
                                          <p:spTgt spid="10">
                                            <p:txEl>
                                              <p:pRg st="8" end="8"/>
                                            </p:txEl>
                                          </p:spTgt>
                                        </p:tgtEl>
                                      </p:cBhvr>
                                    </p:animEffect>
                                    <p:anim calcmode="lin" valueType="num">
                                      <p:cBhvr>
                                        <p:cTn id="32"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4800" y="304800"/>
            <a:ext cx="8507361"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Script MT Bold" pitchFamily="66" charset="0"/>
              </a:rPr>
              <a:t>N</a:t>
            </a:r>
            <a:r>
              <a:rPr lang="en-US" sz="3200" dirty="0" smtClean="0">
                <a:solidFill>
                  <a:schemeClr val="bg1"/>
                </a:solidFill>
                <a:latin typeface="Script MT Bold" pitchFamily="66" charset="0"/>
              </a:rPr>
              <a:t>umerical</a:t>
            </a:r>
            <a:endParaRPr lang="en-US" sz="3200" b="1" dirty="0">
              <a:latin typeface="Script MT Bold" pitchFamily="66" charset="0"/>
            </a:endParaRPr>
          </a:p>
        </p:txBody>
      </p:sp>
      <p:sp>
        <p:nvSpPr>
          <p:cNvPr id="6" name="Rectangle 3"/>
          <p:cNvSpPr txBox="1">
            <a:spLocks noChangeArrowheads="1"/>
          </p:cNvSpPr>
          <p:nvPr/>
        </p:nvSpPr>
        <p:spPr>
          <a:xfrm>
            <a:off x="0" y="152400"/>
            <a:ext cx="8610599" cy="70866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88315" lvl="1" indent="-342900" algn="just">
              <a:lnSpc>
                <a:spcPct val="150000"/>
              </a:lnSpc>
              <a:buClr>
                <a:schemeClr val="tx1"/>
              </a:buClr>
            </a:pPr>
            <a:endParaRPr lang="en-US" sz="2300" dirty="0" smtClean="0">
              <a:latin typeface="Script MT Bold" pitchFamily="66" charset="0"/>
            </a:endParaRPr>
          </a:p>
          <a:p>
            <a:pPr marL="145415" lvl="1" indent="0" algn="just">
              <a:lnSpc>
                <a:spcPct val="150000"/>
              </a:lnSpc>
              <a:buClr>
                <a:schemeClr val="tx1"/>
              </a:buClr>
              <a:buNone/>
            </a:pPr>
            <a:r>
              <a:rPr lang="en-US" sz="2300" dirty="0" smtClean="0">
                <a:latin typeface="Script MT Bold" pitchFamily="66" charset="0"/>
              </a:rPr>
              <a:t>2. Your firm is considering purchasing an old office building with an estimated remaining service life of 25years. Recently, your tenants have signed long term leases which leads you to believe that the current rental income of $2,50,000 per year will remain constant for the first 5years.  This will then increase by 10% over the remaining life of the asset for every 5years. The operating expenses including income taxes, will be $85,000 for the first year and then they will increase by $5,000 each year thereafter. The razing the building and selling the lot on which it stands will realize an amount of $50,000 at the end of 25years. if you had an opportunity of investing this money elsewhere at 12%PA, what would be the maximum amount you would be willing to pay for the building now? </a:t>
            </a:r>
            <a:endParaRPr lang="en-US" sz="2000" dirty="0" smtClean="0">
              <a:latin typeface="Script MT Bold" pitchFamily="66" charset="0"/>
            </a:endParaRPr>
          </a:p>
        </p:txBody>
      </p:sp>
    </p:spTree>
    <p:extLst>
      <p:ext uri="{BB962C8B-B14F-4D97-AF65-F5344CB8AC3E}">
        <p14:creationId xmlns:p14="http://schemas.microsoft.com/office/powerpoint/2010/main" val="399973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04800" y="731520"/>
            <a:ext cx="7239000" cy="5364480"/>
          </a:xfrm>
        </p:spPr>
        <p:txBody>
          <a:bodyPr>
            <a:normAutofit/>
          </a:bodyPr>
          <a:lstStyle/>
          <a:p>
            <a:pPr marL="145415" lvl="1" algn="just">
              <a:lnSpc>
                <a:spcPct val="150000"/>
              </a:lnSpc>
              <a:buClr>
                <a:schemeClr val="tx1"/>
              </a:buClr>
            </a:pPr>
            <a:r>
              <a:rPr lang="en-US" dirty="0">
                <a:latin typeface="Script MT Bold" pitchFamily="66" charset="0"/>
              </a:rPr>
              <a:t>What is the worth on December 31,1994 of a series of year end payments of Rs.400 made from the year 2000 through 2004, if the rate of interest is 7%?</a:t>
            </a:r>
          </a:p>
          <a:p>
            <a:pPr marL="431165" lvl="1" indent="-285750" algn="just">
              <a:lnSpc>
                <a:spcPct val="150000"/>
              </a:lnSpc>
              <a:buClr>
                <a:schemeClr val="tx1"/>
              </a:buClr>
              <a:buFont typeface="Arial" panose="020B0604020202020204" pitchFamily="34" charset="0"/>
              <a:buChar char="•"/>
            </a:pPr>
            <a:endParaRPr lang="en-US" dirty="0">
              <a:latin typeface="Script MT Bold" pitchFamily="66" charset="0"/>
            </a:endParaRPr>
          </a:p>
          <a:p>
            <a:pPr marL="145415" lvl="1" algn="just">
              <a:lnSpc>
                <a:spcPct val="150000"/>
              </a:lnSpc>
              <a:buClr>
                <a:schemeClr val="tx1"/>
              </a:buClr>
            </a:pPr>
            <a:r>
              <a:rPr lang="en-US" dirty="0">
                <a:latin typeface="Script MT Bold" pitchFamily="66" charset="0"/>
              </a:rPr>
              <a:t>3. An investor can make 3 end of year payments of Rs.15,000 which are expected to generate receipts of Rs.10,000 at the end of year 4 that will increase annually by </a:t>
            </a:r>
            <a:r>
              <a:rPr lang="en-US" dirty="0" err="1">
                <a:latin typeface="Script MT Bold" pitchFamily="66" charset="0"/>
              </a:rPr>
              <a:t>Rs</a:t>
            </a:r>
            <a:r>
              <a:rPr lang="en-US" dirty="0">
                <a:latin typeface="Script MT Bold" pitchFamily="66" charset="0"/>
              </a:rPr>
              <a:t>. 3000 for the following 4 years. If the investor can earn a rate of return of 10%, is this alternative attractive?</a:t>
            </a:r>
          </a:p>
          <a:p>
            <a:endParaRPr lang="en-US" dirty="0"/>
          </a:p>
        </p:txBody>
      </p:sp>
    </p:spTree>
    <p:extLst>
      <p:ext uri="{BB962C8B-B14F-4D97-AF65-F5344CB8AC3E}">
        <p14:creationId xmlns:p14="http://schemas.microsoft.com/office/powerpoint/2010/main" val="373994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98206"/>
            <a:ext cx="8382000" cy="5078313"/>
          </a:xfrm>
          <a:prstGeom prst="rect">
            <a:avLst/>
          </a:prstGeom>
        </p:spPr>
        <p:txBody>
          <a:bodyPr wrap="square">
            <a:spAutoFit/>
          </a:bodyPr>
          <a:lstStyle/>
          <a:p>
            <a:pPr marL="145415" lvl="1" algn="just">
              <a:lnSpc>
                <a:spcPct val="150000"/>
              </a:lnSpc>
              <a:buClr>
                <a:schemeClr val="tx1"/>
              </a:buClr>
            </a:pPr>
            <a:endParaRPr lang="en-US" dirty="0" smtClean="0">
              <a:latin typeface="Script MT Bold" pitchFamily="66" charset="0"/>
            </a:endParaRPr>
          </a:p>
          <a:p>
            <a:pPr marL="145415" lvl="1" algn="just">
              <a:lnSpc>
                <a:spcPct val="150000"/>
              </a:lnSpc>
              <a:buClr>
                <a:schemeClr val="tx1"/>
              </a:buClr>
            </a:pPr>
            <a:endParaRPr lang="en-US" dirty="0" smtClean="0">
              <a:latin typeface="Script MT Bold" pitchFamily="66" charset="0"/>
            </a:endParaRPr>
          </a:p>
          <a:p>
            <a:pPr marL="145415" lvl="1" algn="just">
              <a:lnSpc>
                <a:spcPct val="150000"/>
              </a:lnSpc>
              <a:buClr>
                <a:schemeClr val="tx1"/>
              </a:buClr>
            </a:pPr>
            <a:endParaRPr lang="en-US" dirty="0">
              <a:latin typeface="Script MT Bold" pitchFamily="66" charset="0"/>
            </a:endParaRPr>
          </a:p>
          <a:p>
            <a:pPr marL="145415" lvl="1" algn="just">
              <a:lnSpc>
                <a:spcPct val="150000"/>
              </a:lnSpc>
              <a:buClr>
                <a:schemeClr val="tx1"/>
              </a:buClr>
            </a:pPr>
            <a:r>
              <a:rPr lang="en-US" dirty="0" smtClean="0">
                <a:latin typeface="Script MT Bold" pitchFamily="66" charset="0"/>
              </a:rPr>
              <a:t>1. Assets </a:t>
            </a:r>
            <a:r>
              <a:rPr lang="en-US" b="1" dirty="0">
                <a:latin typeface="Times New Roman" panose="02020603050405020304" pitchFamily="18" charset="0"/>
                <a:cs typeface="Times New Roman" panose="02020603050405020304" pitchFamily="18" charset="0"/>
              </a:rPr>
              <a:t>A</a:t>
            </a:r>
            <a:r>
              <a:rPr lang="en-US" dirty="0" smtClean="0">
                <a:latin typeface="Script MT Bold" pitchFamily="66" charset="0"/>
              </a:rPr>
              <a:t>1 and </a:t>
            </a:r>
            <a:r>
              <a:rPr lang="en-US" dirty="0" smtClean="0">
                <a:latin typeface="Times New Roman" panose="02020603050405020304" pitchFamily="18" charset="0"/>
                <a:cs typeface="Times New Roman" panose="02020603050405020304" pitchFamily="18" charset="0"/>
              </a:rPr>
              <a:t>A</a:t>
            </a:r>
            <a:r>
              <a:rPr lang="en-US" dirty="0" smtClean="0">
                <a:latin typeface="Script MT Bold" pitchFamily="66" charset="0"/>
              </a:rPr>
              <a:t>2 have the capability of satisfactorily performing a required function. Asset </a:t>
            </a:r>
            <a:r>
              <a:rPr lang="en-US" dirty="0">
                <a:latin typeface="Times New Roman" panose="02020603050405020304" pitchFamily="18" charset="0"/>
                <a:cs typeface="Times New Roman" panose="02020603050405020304" pitchFamily="18" charset="0"/>
              </a:rPr>
              <a:t>A2</a:t>
            </a:r>
            <a:r>
              <a:rPr lang="en-US" dirty="0" smtClean="0">
                <a:latin typeface="Script MT Bold" pitchFamily="66" charset="0"/>
              </a:rPr>
              <a:t> has an initial cost of Rs.32,000 and an expected salvage value of Rs.4000 at the end of its 4year service life. Asset </a:t>
            </a:r>
            <a:r>
              <a:rPr lang="en-US" dirty="0" smtClean="0">
                <a:latin typeface="Times New Roman" panose="02020603050405020304" pitchFamily="18" charset="0"/>
                <a:cs typeface="Times New Roman" panose="02020603050405020304" pitchFamily="18" charset="0"/>
              </a:rPr>
              <a:t>A</a:t>
            </a:r>
            <a:r>
              <a:rPr lang="en-US" dirty="0" smtClean="0">
                <a:latin typeface="Script MT Bold" pitchFamily="66" charset="0"/>
              </a:rPr>
              <a:t>1 costs Rs.9000 less initially, with an economic life 1 year shorter than that of </a:t>
            </a:r>
            <a:r>
              <a:rPr lang="en-US" dirty="0">
                <a:latin typeface="Times New Roman" panose="02020603050405020304" pitchFamily="18" charset="0"/>
                <a:cs typeface="Times New Roman" panose="02020603050405020304" pitchFamily="18" charset="0"/>
              </a:rPr>
              <a:t>A</a:t>
            </a:r>
            <a:r>
              <a:rPr lang="en-US" dirty="0">
                <a:latin typeface="Script MT Bold" pitchFamily="66" charset="0"/>
              </a:rPr>
              <a:t>2</a:t>
            </a:r>
            <a:r>
              <a:rPr lang="en-US" dirty="0" smtClean="0">
                <a:latin typeface="Script MT Bold" pitchFamily="66" charset="0"/>
              </a:rPr>
              <a:t>; but </a:t>
            </a:r>
            <a:r>
              <a:rPr lang="en-US" dirty="0" smtClean="0">
                <a:latin typeface="Times New Roman" panose="02020603050405020304" pitchFamily="18" charset="0"/>
                <a:cs typeface="Times New Roman" panose="02020603050405020304" pitchFamily="18" charset="0"/>
              </a:rPr>
              <a:t>A</a:t>
            </a:r>
            <a:r>
              <a:rPr lang="en-US" dirty="0" smtClean="0">
                <a:latin typeface="Script MT Bold" pitchFamily="66" charset="0"/>
              </a:rPr>
              <a:t>1 has no salvage value, and its annual operating costs exceed those of </a:t>
            </a:r>
            <a:r>
              <a:rPr lang="en-US" dirty="0">
                <a:latin typeface="Times New Roman" panose="02020603050405020304" pitchFamily="18" charset="0"/>
                <a:cs typeface="Times New Roman" panose="02020603050405020304" pitchFamily="18" charset="0"/>
              </a:rPr>
              <a:t>A</a:t>
            </a:r>
            <a:r>
              <a:rPr lang="en-US" dirty="0">
                <a:latin typeface="Script MT Bold" pitchFamily="66" charset="0"/>
              </a:rPr>
              <a:t>2</a:t>
            </a:r>
            <a:r>
              <a:rPr lang="en-US" dirty="0" smtClean="0">
                <a:latin typeface="Script MT Bold" pitchFamily="66" charset="0"/>
              </a:rPr>
              <a:t> by Rs.2500. when its required rate of return is 15% state which is preferred when comparison is by. </a:t>
            </a:r>
          </a:p>
          <a:p>
            <a:pPr marL="431165" lvl="1" indent="-285750" algn="just">
              <a:lnSpc>
                <a:spcPct val="150000"/>
              </a:lnSpc>
              <a:buClr>
                <a:schemeClr val="tx1"/>
              </a:buClr>
              <a:buFontTx/>
              <a:buChar char="-"/>
            </a:pPr>
            <a:r>
              <a:rPr lang="en-US" dirty="0" smtClean="0">
                <a:latin typeface="Script MT Bold" pitchFamily="66" charset="0"/>
              </a:rPr>
              <a:t>LCM method ( the repeated-projects method)</a:t>
            </a:r>
          </a:p>
          <a:p>
            <a:pPr marL="431165" lvl="1" indent="-285750" algn="just">
              <a:lnSpc>
                <a:spcPct val="150000"/>
              </a:lnSpc>
              <a:buClr>
                <a:schemeClr val="tx1"/>
              </a:buClr>
              <a:buFontTx/>
              <a:buChar char="-"/>
            </a:pPr>
            <a:r>
              <a:rPr lang="en-US" dirty="0" smtClean="0">
                <a:latin typeface="Script MT Bold" pitchFamily="66" charset="0"/>
              </a:rPr>
              <a:t>Study period method for 2 years</a:t>
            </a:r>
            <a:endParaRPr lang="en-US" dirty="0">
              <a:latin typeface="Script MT Bold" pitchFamily="66" charset="0"/>
            </a:endParaRPr>
          </a:p>
          <a:p>
            <a:pPr marL="431165" lvl="1" indent="-285750" algn="just">
              <a:lnSpc>
                <a:spcPct val="150000"/>
              </a:lnSpc>
              <a:buClr>
                <a:schemeClr val="tx1"/>
              </a:buClr>
              <a:buFont typeface="Arial" panose="020B0604020202020204" pitchFamily="34" charset="0"/>
              <a:buChar char="•"/>
            </a:pPr>
            <a:endParaRPr lang="en-US" dirty="0" smtClean="0">
              <a:latin typeface="Script MT Bold" pitchFamily="66" charset="0"/>
            </a:endParaRPr>
          </a:p>
        </p:txBody>
      </p:sp>
      <p:sp>
        <p:nvSpPr>
          <p:cNvPr id="3" name="Rounded Rectangle 2"/>
          <p:cNvSpPr/>
          <p:nvPr/>
        </p:nvSpPr>
        <p:spPr>
          <a:xfrm>
            <a:off x="304800" y="304800"/>
            <a:ext cx="8507361"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bg1"/>
                </a:solidFill>
                <a:latin typeface="Script MT Bold" pitchFamily="66" charset="0"/>
              </a:rPr>
              <a:t>Assets having unequal lives</a:t>
            </a:r>
            <a:endParaRPr lang="en-US" sz="3200" b="1" dirty="0">
              <a:latin typeface="Script MT Bold" pitchFamily="66" charset="0"/>
            </a:endParaRPr>
          </a:p>
        </p:txBody>
      </p:sp>
    </p:spTree>
    <p:extLst>
      <p:ext uri="{BB962C8B-B14F-4D97-AF65-F5344CB8AC3E}">
        <p14:creationId xmlns:p14="http://schemas.microsoft.com/office/powerpoint/2010/main" val="841009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IN" sz="3600" dirty="0" smtClean="0">
                <a:cs typeface="Arial" pitchFamily="34" charset="0"/>
              </a:rPr>
              <a:t>Problem</a:t>
            </a:r>
            <a:endParaRPr lang="en-IN" sz="3600" dirty="0">
              <a:cs typeface="Arial" pitchFamily="34" charset="0"/>
            </a:endParaRPr>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601720" y="693012"/>
            <a:ext cx="646930" cy="595176"/>
          </a:xfrm>
          <a:prstGeom prst="rect">
            <a:avLst/>
          </a:prstGeom>
        </p:spPr>
      </p:pic>
      <p:sp>
        <p:nvSpPr>
          <p:cNvPr id="2" name="Content Placeholder 1"/>
          <p:cNvSpPr>
            <a:spLocks noGrp="1"/>
          </p:cNvSpPr>
          <p:nvPr>
            <p:ph idx="4294967295"/>
          </p:nvPr>
        </p:nvSpPr>
        <p:spPr>
          <a:xfrm>
            <a:off x="685800" y="1600200"/>
            <a:ext cx="8001000" cy="1400172"/>
          </a:xfrm>
          <a:prstGeom prst="rect">
            <a:avLst/>
          </a:prstGeom>
        </p:spPr>
        <p:txBody>
          <a:bodyPr>
            <a:normAutofit/>
          </a:bodyPr>
          <a:lstStyle/>
          <a:p>
            <a:pPr marL="0" indent="0" algn="just">
              <a:buNone/>
            </a:pPr>
            <a:r>
              <a:rPr lang="en-US" sz="2400" dirty="0" smtClean="0"/>
              <a:t>2.Two types of trucks are available for transportation use. The details are as given in table:</a:t>
            </a:r>
          </a:p>
          <a:p>
            <a:pPr marL="457200" indent="-457200" algn="just">
              <a:buNone/>
            </a:pPr>
            <a:endParaRPr lang="en-US" sz="2400" dirty="0" smtClean="0"/>
          </a:p>
          <a:p>
            <a:pPr marL="457200" indent="-457200" algn="just">
              <a:buNone/>
            </a:pPr>
            <a:endParaRPr lang="en-US" sz="2400" dirty="0"/>
          </a:p>
        </p:txBody>
      </p:sp>
      <p:sp>
        <p:nvSpPr>
          <p:cNvPr id="4" name="Footer Placeholder 3"/>
          <p:cNvSpPr>
            <a:spLocks noGrp="1"/>
          </p:cNvSpPr>
          <p:nvPr>
            <p:ph type="ftr" sz="quarter" idx="11"/>
          </p:nvPr>
        </p:nvSpPr>
        <p:spPr/>
        <p:txBody>
          <a:bodyPr/>
          <a:lstStyle/>
          <a:p>
            <a:r>
              <a:rPr lang="en-IN" i="1" smtClean="0"/>
              <a:t>Engineering Economics</a:t>
            </a:r>
            <a:endParaRPr lang="en-IN" i="1" dirty="0"/>
          </a:p>
        </p:txBody>
      </p:sp>
      <p:graphicFrame>
        <p:nvGraphicFramePr>
          <p:cNvPr id="8" name="Table 7"/>
          <p:cNvGraphicFramePr>
            <a:graphicFrameLocks noGrp="1"/>
          </p:cNvGraphicFramePr>
          <p:nvPr>
            <p:extLst>
              <p:ext uri="{D42A27DB-BD31-4B8C-83A1-F6EECF244321}">
                <p14:modId xmlns:p14="http://schemas.microsoft.com/office/powerpoint/2010/main" val="556902246"/>
              </p:ext>
            </p:extLst>
          </p:nvPr>
        </p:nvGraphicFramePr>
        <p:xfrm>
          <a:off x="2000232" y="2786060"/>
          <a:ext cx="4929223" cy="1857385"/>
        </p:xfrm>
        <a:graphic>
          <a:graphicData uri="http://schemas.openxmlformats.org/drawingml/2006/table">
            <a:tbl>
              <a:tblPr/>
              <a:tblGrid>
                <a:gridCol w="2826087">
                  <a:extLst>
                    <a:ext uri="{9D8B030D-6E8A-4147-A177-3AD203B41FA5}">
                      <a16:colId xmlns:a16="http://schemas.microsoft.com/office/drawing/2014/main" val="20000"/>
                    </a:ext>
                  </a:extLst>
                </a:gridCol>
                <a:gridCol w="1051568">
                  <a:extLst>
                    <a:ext uri="{9D8B030D-6E8A-4147-A177-3AD203B41FA5}">
                      <a16:colId xmlns:a16="http://schemas.microsoft.com/office/drawing/2014/main" val="20001"/>
                    </a:ext>
                  </a:extLst>
                </a:gridCol>
                <a:gridCol w="1051568">
                  <a:extLst>
                    <a:ext uri="{9D8B030D-6E8A-4147-A177-3AD203B41FA5}">
                      <a16:colId xmlns:a16="http://schemas.microsoft.com/office/drawing/2014/main" val="20002"/>
                    </a:ext>
                  </a:extLst>
                </a:gridCol>
              </a:tblGrid>
              <a:tr h="371477">
                <a:tc>
                  <a:txBody>
                    <a:bodyPr/>
                    <a:lstStyle/>
                    <a:p>
                      <a:pPr algn="l" fontAlgn="b"/>
                      <a:r>
                        <a:rPr lang="en-US" sz="1600" b="1" i="0" u="none" strike="noStrike">
                          <a:solidFill>
                            <a:srgbClr val="000000"/>
                          </a:solidFill>
                          <a:latin typeface="Calibri"/>
                        </a:rPr>
                        <a:t>Costs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Truck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Truck 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1477">
                <a:tc>
                  <a:txBody>
                    <a:bodyPr/>
                    <a:lstStyle/>
                    <a:p>
                      <a:pPr algn="l" fontAlgn="b"/>
                      <a:r>
                        <a:rPr lang="en-US" sz="1600" b="1" i="0" u="none" strike="noStrike">
                          <a:solidFill>
                            <a:srgbClr val="000000"/>
                          </a:solidFill>
                          <a:latin typeface="Calibri"/>
                        </a:rPr>
                        <a:t>First cost (Rs)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10,00,000</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15,00,000</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1477">
                <a:tc>
                  <a:txBody>
                    <a:bodyPr/>
                    <a:lstStyle/>
                    <a:p>
                      <a:pPr algn="l" fontAlgn="b"/>
                      <a:r>
                        <a:rPr lang="en-US" sz="1600" b="1" i="0" u="none" strike="noStrike">
                          <a:solidFill>
                            <a:srgbClr val="000000"/>
                          </a:solidFill>
                          <a:latin typeface="Calibri"/>
                        </a:rPr>
                        <a:t>Annual operating cost (Rs)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20,000</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15,000</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1477">
                <a:tc>
                  <a:txBody>
                    <a:bodyPr/>
                    <a:lstStyle/>
                    <a:p>
                      <a:pPr algn="l" fontAlgn="b"/>
                      <a:r>
                        <a:rPr lang="en-US" sz="1600" b="1" i="0" u="none" strike="noStrike">
                          <a:solidFill>
                            <a:srgbClr val="000000"/>
                          </a:solidFill>
                          <a:latin typeface="Calibri"/>
                        </a:rPr>
                        <a:t>Life (Yrs)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1477">
                <a:tc>
                  <a:txBody>
                    <a:bodyPr/>
                    <a:lstStyle/>
                    <a:p>
                      <a:pPr algn="l" fontAlgn="b"/>
                      <a:r>
                        <a:rPr lang="en-US" sz="1600" b="1" i="0" u="none" strike="noStrike">
                          <a:solidFill>
                            <a:srgbClr val="000000"/>
                          </a:solidFill>
                          <a:latin typeface="Calibri"/>
                        </a:rPr>
                        <a:t>Salvage Value (Rs)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2,00,000</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5,00,000</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8"/>
          <p:cNvSpPr txBox="1"/>
          <p:nvPr/>
        </p:nvSpPr>
        <p:spPr>
          <a:xfrm>
            <a:off x="928662" y="5072074"/>
            <a:ext cx="7215238" cy="1200329"/>
          </a:xfrm>
          <a:prstGeom prst="rect">
            <a:avLst/>
          </a:prstGeom>
          <a:noFill/>
        </p:spPr>
        <p:txBody>
          <a:bodyPr wrap="square" rtlCol="0">
            <a:spAutoFit/>
          </a:bodyPr>
          <a:lstStyle/>
          <a:p>
            <a:pPr algn="just"/>
            <a:r>
              <a:rPr lang="en-US" sz="2400" dirty="0" smtClean="0"/>
              <a:t>Both the truck deliver same amount of work. Assume interest rate of 7%, which truck is to be preferred </a:t>
            </a:r>
            <a:r>
              <a:rPr lang="en-US" sz="2400" smtClean="0"/>
              <a:t>on </a:t>
            </a:r>
            <a:r>
              <a:rPr lang="en-US" sz="2400" smtClean="0"/>
              <a:t>Future</a:t>
            </a:r>
            <a:r>
              <a:rPr lang="en-US" sz="2400" smtClean="0"/>
              <a:t> </a:t>
            </a:r>
            <a:r>
              <a:rPr lang="en-US" sz="2400" dirty="0" smtClean="0"/>
              <a:t>worth basis.</a:t>
            </a:r>
            <a:endParaRPr lang="en-US" sz="2400" dirty="0"/>
          </a:p>
        </p:txBody>
      </p:sp>
    </p:spTree>
    <p:extLst>
      <p:ext uri="{BB962C8B-B14F-4D97-AF65-F5344CB8AC3E}">
        <p14:creationId xmlns:p14="http://schemas.microsoft.com/office/powerpoint/2010/main" val="1438866911"/>
      </p:ext>
    </p:extLst>
  </p:cSld>
  <p:clrMapOvr>
    <a:masterClrMapping/>
  </p:clrMapOvr>
  <p:transition>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CER\Desktop\Images\free web design tools.jpg"/>
          <p:cNvPicPr>
            <a:picLocks noChangeAspect="1" noChangeArrowheads="1"/>
          </p:cNvPicPr>
          <p:nvPr/>
        </p:nvPicPr>
        <p:blipFill rotWithShape="1">
          <a:blip r:embed="rId2">
            <a:extLst>
              <a:ext uri="{28A0092B-C50C-407E-A947-70E740481C1C}">
                <a14:useLocalDpi xmlns:a14="http://schemas.microsoft.com/office/drawing/2010/main" val="0"/>
              </a:ext>
            </a:extLst>
          </a:blip>
          <a:srcRect l="20969" r="16077" b="5229"/>
          <a:stretch/>
        </p:blipFill>
        <p:spPr bwMode="auto">
          <a:xfrm>
            <a:off x="0" y="1143000"/>
            <a:ext cx="3038169" cy="4573639"/>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255638" y="228600"/>
            <a:ext cx="8507361"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cript MT Bold" pitchFamily="66" charset="0"/>
            </a:endParaRPr>
          </a:p>
        </p:txBody>
      </p:sp>
      <p:sp>
        <p:nvSpPr>
          <p:cNvPr id="9" name="Title 1"/>
          <p:cNvSpPr>
            <a:spLocks noGrp="1"/>
          </p:cNvSpPr>
          <p:nvPr>
            <p:ph type="title"/>
          </p:nvPr>
        </p:nvSpPr>
        <p:spPr>
          <a:xfrm>
            <a:off x="446139" y="304800"/>
            <a:ext cx="8106070" cy="533400"/>
          </a:xfrm>
          <a:effectLst/>
        </p:spPr>
        <p:txBody>
          <a:bodyPr>
            <a:noAutofit/>
          </a:bodyPr>
          <a:lstStyle/>
          <a:p>
            <a:pPr marL="0" indent="0" algn="just">
              <a:buNone/>
            </a:pPr>
            <a:r>
              <a:rPr lang="en-US" sz="2400" b="0" dirty="0" smtClean="0">
                <a:solidFill>
                  <a:schemeClr val="bg1"/>
                </a:solidFill>
                <a:latin typeface="Script MT Bold" pitchFamily="66" charset="0"/>
              </a:rPr>
              <a:t>Bases </a:t>
            </a:r>
            <a:r>
              <a:rPr lang="en-US" sz="2400" b="0" dirty="0">
                <a:solidFill>
                  <a:schemeClr val="bg1"/>
                </a:solidFill>
                <a:latin typeface="Script MT Bold" pitchFamily="66" charset="0"/>
              </a:rPr>
              <a:t>for Comparison of Alternatives</a:t>
            </a:r>
          </a:p>
        </p:txBody>
      </p:sp>
      <p:sp>
        <p:nvSpPr>
          <p:cNvPr id="10" name="Rectangle 3"/>
          <p:cNvSpPr txBox="1">
            <a:spLocks noChangeArrowheads="1"/>
          </p:cNvSpPr>
          <p:nvPr/>
        </p:nvSpPr>
        <p:spPr>
          <a:xfrm>
            <a:off x="3048000" y="1143000"/>
            <a:ext cx="5715000" cy="51054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574675" indent="-460375" algn="just">
              <a:lnSpc>
                <a:spcPct val="200000"/>
              </a:lnSpc>
              <a:spcBef>
                <a:spcPts val="1200"/>
              </a:spcBef>
              <a:buClr>
                <a:schemeClr val="tx1"/>
              </a:buClr>
              <a:buFont typeface="Wingdings" pitchFamily="2" charset="2"/>
              <a:buChar char="§"/>
            </a:pPr>
            <a:r>
              <a:rPr lang="en-US" dirty="0">
                <a:latin typeface="Script MT Bold" pitchFamily="66" charset="0"/>
              </a:rPr>
              <a:t>There are several bases for comparing the worthiness of the projects. These bases are</a:t>
            </a:r>
            <a:r>
              <a:rPr lang="en-US" dirty="0" smtClean="0">
                <a:latin typeface="Script MT Bold" pitchFamily="66" charset="0"/>
              </a:rPr>
              <a:t>:</a:t>
            </a:r>
          </a:p>
          <a:p>
            <a:pPr marL="1291590" lvl="2" indent="-514350" algn="just">
              <a:lnSpc>
                <a:spcPct val="200000"/>
              </a:lnSpc>
              <a:spcBef>
                <a:spcPts val="1200"/>
              </a:spcBef>
              <a:buClr>
                <a:schemeClr val="tx1"/>
              </a:buClr>
              <a:buFont typeface="+mj-lt"/>
              <a:buAutoNum type="romanLcPeriod"/>
            </a:pPr>
            <a:r>
              <a:rPr lang="en-US" sz="2100" dirty="0">
                <a:latin typeface="Script MT Bold" pitchFamily="66" charset="0"/>
              </a:rPr>
              <a:t>Present worth method</a:t>
            </a:r>
          </a:p>
          <a:p>
            <a:pPr marL="1291590" lvl="2" indent="-514350" algn="just">
              <a:lnSpc>
                <a:spcPct val="200000"/>
              </a:lnSpc>
              <a:buClr>
                <a:schemeClr val="tx1"/>
              </a:buClr>
              <a:buFont typeface="+mj-lt"/>
              <a:buAutoNum type="romanLcPeriod"/>
            </a:pPr>
            <a:r>
              <a:rPr lang="en-US" sz="2100" dirty="0">
                <a:latin typeface="Script MT Bold" pitchFamily="66" charset="0"/>
              </a:rPr>
              <a:t>Future worth method </a:t>
            </a:r>
          </a:p>
          <a:p>
            <a:pPr marL="1291590" lvl="2" indent="-514350" algn="just">
              <a:lnSpc>
                <a:spcPct val="200000"/>
              </a:lnSpc>
              <a:buClr>
                <a:schemeClr val="tx1"/>
              </a:buClr>
              <a:buFont typeface="+mj-lt"/>
              <a:buAutoNum type="romanLcPeriod"/>
            </a:pPr>
            <a:r>
              <a:rPr lang="en-US" sz="2100" dirty="0">
                <a:latin typeface="Script MT Bold" pitchFamily="66" charset="0"/>
              </a:rPr>
              <a:t>Annual equivalent method</a:t>
            </a:r>
          </a:p>
          <a:p>
            <a:pPr marL="1291590" lvl="2" indent="-514350" algn="just">
              <a:lnSpc>
                <a:spcPct val="200000"/>
              </a:lnSpc>
              <a:buClr>
                <a:schemeClr val="tx1"/>
              </a:buClr>
              <a:buFont typeface="+mj-lt"/>
              <a:buAutoNum type="romanLcPeriod"/>
            </a:pPr>
            <a:r>
              <a:rPr lang="en-US" sz="2100" dirty="0" smtClean="0">
                <a:latin typeface="Script MT Bold" pitchFamily="66" charset="0"/>
              </a:rPr>
              <a:t>Rate </a:t>
            </a:r>
            <a:r>
              <a:rPr lang="en-US" sz="2100" dirty="0">
                <a:latin typeface="Script MT Bold" pitchFamily="66" charset="0"/>
              </a:rPr>
              <a:t>of return </a:t>
            </a:r>
            <a:r>
              <a:rPr lang="en-US" sz="2100" dirty="0" smtClean="0">
                <a:latin typeface="Script MT Bold" pitchFamily="66" charset="0"/>
              </a:rPr>
              <a:t>method</a:t>
            </a:r>
            <a:endParaRPr lang="en-US" sz="2100" dirty="0">
              <a:latin typeface="Script MT Bold" pitchFamily="66" charset="0"/>
            </a:endParaRPr>
          </a:p>
        </p:txBody>
      </p:sp>
    </p:spTree>
    <p:extLst>
      <p:ext uri="{BB962C8B-B14F-4D97-AF65-F5344CB8AC3E}">
        <p14:creationId xmlns:p14="http://schemas.microsoft.com/office/powerpoint/2010/main" val="311509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1000"/>
                                        <p:tgtEl>
                                          <p:spTgt spid="10">
                                            <p:txEl>
                                              <p:pRg st="3" end="3"/>
                                            </p:txEl>
                                          </p:spTgt>
                                        </p:tgtEl>
                                      </p:cBhvr>
                                    </p:animEffect>
                                    <p:anim calcmode="lin" valueType="num">
                                      <p:cBhvr>
                                        <p:cTn id="29"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1000"/>
                                        <p:tgtEl>
                                          <p:spTgt spid="10">
                                            <p:txEl>
                                              <p:pRg st="4" end="4"/>
                                            </p:txEl>
                                          </p:spTgt>
                                        </p:tgtEl>
                                      </p:cBhvr>
                                    </p:animEffect>
                                    <p:anim calcmode="lin" valueType="num">
                                      <p:cBhvr>
                                        <p:cTn id="36"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A local car dealer is advertising a standard 24-month lease plan of $1,150 per month for its new car. Standard lease plan requires a down payment of $4,500 plus $1,000 refundable initial amount now. Another plan offers a single up-front payment of $30,000 + $1,000 initial deposit now. The initial deposit will be refunded at the end of month – 24. At 6%, compounded quarterly, which is preferred? </a:t>
            </a:r>
            <a:endParaRPr lang="en-US" dirty="0"/>
          </a:p>
        </p:txBody>
      </p:sp>
    </p:spTree>
    <p:extLst>
      <p:ext uri="{BB962C8B-B14F-4D97-AF65-F5344CB8AC3E}">
        <p14:creationId xmlns:p14="http://schemas.microsoft.com/office/powerpoint/2010/main" val="4169899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IN" sz="3600" dirty="0">
              <a:latin typeface="Arial" pitchFamily="34" charset="0"/>
              <a:cs typeface="Arial" pitchFamily="34" charset="0"/>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601720" y="693012"/>
            <a:ext cx="646930" cy="595176"/>
          </a:xfrm>
          <a:prstGeom prst="rect">
            <a:avLst/>
          </a:prstGeom>
        </p:spPr>
      </p:pic>
      <p:sp>
        <p:nvSpPr>
          <p:cNvPr id="2" name="Content Placeholder 1"/>
          <p:cNvSpPr>
            <a:spLocks noGrp="1"/>
          </p:cNvSpPr>
          <p:nvPr>
            <p:ph idx="4294967295"/>
          </p:nvPr>
        </p:nvSpPr>
        <p:spPr>
          <a:xfrm>
            <a:off x="685800" y="1600200"/>
            <a:ext cx="8001000" cy="4853136"/>
          </a:xfrm>
          <a:prstGeom prst="rect">
            <a:avLst/>
          </a:prstGeom>
        </p:spPr>
        <p:txBody>
          <a:bodyPr>
            <a:normAutofit/>
          </a:bodyPr>
          <a:lstStyle/>
          <a:p>
            <a:pPr algn="just">
              <a:buNone/>
            </a:pPr>
            <a:r>
              <a:rPr lang="en-US" sz="2800" i="1" dirty="0" smtClean="0"/>
              <a:t>3. </a:t>
            </a:r>
            <a:r>
              <a:rPr lang="en-US" sz="2400" dirty="0" smtClean="0"/>
              <a:t>The details of feasibility report of a project are shown below. Check the feasibility of the project based on present worth if </a:t>
            </a:r>
            <a:r>
              <a:rPr lang="en-US" sz="2400" dirty="0" err="1" smtClean="0"/>
              <a:t>i</a:t>
            </a:r>
            <a:r>
              <a:rPr lang="en-US" sz="2400" dirty="0" smtClean="0"/>
              <a:t>=20%.</a:t>
            </a:r>
          </a:p>
          <a:p>
            <a:pPr lvl="1" algn="just">
              <a:buFont typeface="Courier New" pitchFamily="49" charset="0"/>
              <a:buChar char="o"/>
            </a:pPr>
            <a:r>
              <a:rPr lang="en-US" sz="2400" dirty="0" smtClean="0"/>
              <a:t>Initial outlay:Rs.5000000</a:t>
            </a:r>
          </a:p>
          <a:p>
            <a:pPr lvl="1" algn="just">
              <a:buFont typeface="Courier New" pitchFamily="49" charset="0"/>
              <a:buChar char="o"/>
            </a:pPr>
            <a:r>
              <a:rPr lang="en-US" sz="2400" dirty="0" smtClean="0"/>
              <a:t>Life of Project : 20 years</a:t>
            </a:r>
          </a:p>
          <a:p>
            <a:pPr lvl="1" algn="just">
              <a:buFont typeface="Courier New" pitchFamily="49" charset="0"/>
              <a:buChar char="o"/>
            </a:pPr>
            <a:r>
              <a:rPr lang="en-US" sz="2400" dirty="0" smtClean="0"/>
              <a:t>Annual revenue: Rs.1500000</a:t>
            </a:r>
          </a:p>
          <a:p>
            <a:pPr lvl="1" algn="just">
              <a:buFont typeface="Courier New" pitchFamily="49" charset="0"/>
              <a:buChar char="o"/>
            </a:pPr>
            <a:r>
              <a:rPr lang="en-US" sz="2400" dirty="0" smtClean="0"/>
              <a:t>Modernizing cost at the end of 10</a:t>
            </a:r>
            <a:r>
              <a:rPr lang="en-US" sz="2400" baseline="30000" dirty="0" smtClean="0"/>
              <a:t>th</a:t>
            </a:r>
            <a:r>
              <a:rPr lang="en-US" sz="2400" dirty="0" smtClean="0"/>
              <a:t> year: Rs.2000000</a:t>
            </a:r>
          </a:p>
          <a:p>
            <a:pPr lvl="1" algn="just">
              <a:buFont typeface="Courier New" pitchFamily="49" charset="0"/>
              <a:buChar char="o"/>
            </a:pPr>
            <a:r>
              <a:rPr lang="en-US" sz="2400" dirty="0" smtClean="0"/>
              <a:t>Salvage Value: Rs.500000</a:t>
            </a:r>
            <a:endParaRPr lang="en-US" sz="2400" dirty="0"/>
          </a:p>
        </p:txBody>
      </p:sp>
      <p:sp>
        <p:nvSpPr>
          <p:cNvPr id="4" name="Footer Placeholder 3"/>
          <p:cNvSpPr>
            <a:spLocks noGrp="1"/>
          </p:cNvSpPr>
          <p:nvPr>
            <p:ph type="ftr" sz="quarter" idx="11"/>
          </p:nvPr>
        </p:nvSpPr>
        <p:spPr/>
        <p:txBody>
          <a:bodyPr/>
          <a:lstStyle/>
          <a:p>
            <a:r>
              <a:rPr lang="en-IN" i="1" smtClean="0"/>
              <a:t>Engineering Economics</a:t>
            </a:r>
            <a:endParaRPr lang="en-IN" i="1" dirty="0"/>
          </a:p>
        </p:txBody>
      </p:sp>
    </p:spTree>
    <p:extLst>
      <p:ext uri="{BB962C8B-B14F-4D97-AF65-F5344CB8AC3E}">
        <p14:creationId xmlns:p14="http://schemas.microsoft.com/office/powerpoint/2010/main" val="2893492088"/>
      </p:ext>
    </p:extLst>
  </p:cSld>
  <p:clrMapOvr>
    <a:masterClrMapping/>
  </p:clrMapOvr>
  <p:transition>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533400"/>
            <a:ext cx="7391400" cy="6126480"/>
          </a:xfrm>
        </p:spPr>
        <p:txBody>
          <a:bodyPr>
            <a:normAutofit/>
          </a:bodyPr>
          <a:lstStyle/>
          <a:p>
            <a:pPr marL="45720" lvl="0" indent="0">
              <a:buNone/>
            </a:pPr>
            <a:r>
              <a:rPr lang="en-US" dirty="0" smtClean="0"/>
              <a:t>4) A </a:t>
            </a:r>
            <a:r>
              <a:rPr lang="en-US" dirty="0"/>
              <a:t>new rock pit will be operated for a construction project that will last 5 years. </a:t>
            </a:r>
            <a:endParaRPr lang="en-US" dirty="0" smtClean="0"/>
          </a:p>
          <a:p>
            <a:pPr marL="45720" lvl="0" indent="0">
              <a:buNone/>
            </a:pPr>
            <a:r>
              <a:rPr lang="en-US" dirty="0" smtClean="0"/>
              <a:t>Rock </a:t>
            </a:r>
            <a:r>
              <a:rPr lang="en-US" dirty="0"/>
              <a:t>can be loaded from an elevated box loader served by a conveyor from the pit or by mobile shovel loaders. The box loader and conveyor have an initial cost of Rs.2,64,000 and will have no salvage value at the end of the </a:t>
            </a:r>
            <a:r>
              <a:rPr lang="en-US" dirty="0" smtClean="0"/>
              <a:t>project.</a:t>
            </a:r>
          </a:p>
          <a:p>
            <a:pPr marL="45720" lvl="0" indent="0">
              <a:buNone/>
            </a:pPr>
            <a:r>
              <a:rPr lang="en-US" dirty="0" smtClean="0"/>
              <a:t>Two </a:t>
            </a:r>
            <a:r>
              <a:rPr lang="en-US" dirty="0"/>
              <a:t>shovel loaders each priced Rs.42,000 can provide the same capacity, but their operating costs together will be Rs.36,000 per year more than the box loader. Normal service life for a shovel loader is 3 years with zero salvage value, but a 2 year old machine can likely be sold for Rs.10,000</a:t>
            </a:r>
            <a:r>
              <a:rPr lang="en-US" dirty="0" smtClean="0"/>
              <a:t>.</a:t>
            </a:r>
          </a:p>
          <a:p>
            <a:pPr marL="45720" lvl="0" indent="0">
              <a:buNone/>
            </a:pPr>
            <a:r>
              <a:rPr lang="en-US" dirty="0" smtClean="0"/>
              <a:t> </a:t>
            </a:r>
            <a:r>
              <a:rPr lang="en-US" dirty="0"/>
              <a:t>Which alternative is preferred when the interest rate is </a:t>
            </a:r>
            <a:r>
              <a:rPr lang="en-US" dirty="0" smtClean="0"/>
              <a:t>12%?</a:t>
            </a:r>
            <a:endParaRPr lang="en-US" dirty="0"/>
          </a:p>
          <a:p>
            <a:endParaRPr lang="en-US" dirty="0"/>
          </a:p>
        </p:txBody>
      </p:sp>
    </p:spTree>
    <p:extLst>
      <p:ext uri="{BB962C8B-B14F-4D97-AF65-F5344CB8AC3E}">
        <p14:creationId xmlns:p14="http://schemas.microsoft.com/office/powerpoint/2010/main" val="3934225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848600" cy="5897880"/>
          </a:xfrm>
        </p:spPr>
        <p:txBody>
          <a:bodyPr>
            <a:noAutofit/>
          </a:bodyPr>
          <a:lstStyle/>
          <a:p>
            <a:r>
              <a:rPr lang="en-IN" sz="2000" dirty="0"/>
              <a:t>Three types of </a:t>
            </a:r>
            <a:r>
              <a:rPr lang="en-IN" sz="2000" dirty="0" smtClean="0"/>
              <a:t>products can </a:t>
            </a:r>
            <a:r>
              <a:rPr lang="en-IN" sz="2000" dirty="0"/>
              <a:t>be used in a certain </a:t>
            </a:r>
            <a:r>
              <a:rPr lang="en-IN" sz="2000" dirty="0" smtClean="0"/>
              <a:t>operation.</a:t>
            </a:r>
          </a:p>
          <a:p>
            <a:pPr>
              <a:buFont typeface="Arial" panose="020B0604020202020204" pitchFamily="34" charset="0"/>
              <a:buChar char="•"/>
            </a:pPr>
            <a:r>
              <a:rPr lang="en-IN" sz="2000" dirty="0" smtClean="0"/>
              <a:t>The First product </a:t>
            </a:r>
            <a:r>
              <a:rPr lang="en-IN" sz="2000" dirty="0"/>
              <a:t>will cost $3500 to buy and will last for 3 months under the conditions in which they will be used. The operating cost </a:t>
            </a:r>
            <a:r>
              <a:rPr lang="en-IN" sz="2000" dirty="0" smtClean="0"/>
              <a:t>will </a:t>
            </a:r>
            <a:r>
              <a:rPr lang="en-IN" sz="2000" dirty="0"/>
              <a:t>be $2000 per month and salvage value is $2000. </a:t>
            </a:r>
            <a:endParaRPr lang="en-IN" sz="2000" dirty="0" smtClean="0"/>
          </a:p>
          <a:p>
            <a:pPr>
              <a:buFont typeface="Arial" panose="020B0604020202020204" pitchFamily="34" charset="0"/>
              <a:buChar char="•"/>
            </a:pPr>
            <a:r>
              <a:rPr lang="en-IN" sz="2000" dirty="0" smtClean="0"/>
              <a:t>The </a:t>
            </a:r>
            <a:r>
              <a:rPr lang="en-IN" sz="2000" b="1" dirty="0" smtClean="0"/>
              <a:t>2</a:t>
            </a:r>
            <a:r>
              <a:rPr lang="en-IN" sz="2000" b="1" baseline="30000" dirty="0" smtClean="0"/>
              <a:t>nd</a:t>
            </a:r>
            <a:r>
              <a:rPr lang="en-IN" sz="2000" b="1" dirty="0" smtClean="0"/>
              <a:t> product </a:t>
            </a:r>
            <a:r>
              <a:rPr lang="en-IN" sz="2000" dirty="0" smtClean="0"/>
              <a:t>will </a:t>
            </a:r>
            <a:r>
              <a:rPr lang="en-IN" sz="2000" dirty="0"/>
              <a:t>cost $6500 to buy and will last for 6 months with an operating cost of $1500 per month and salvage value is $4000. </a:t>
            </a:r>
            <a:endParaRPr lang="en-IN" sz="2000" dirty="0" smtClean="0"/>
          </a:p>
          <a:p>
            <a:pPr>
              <a:buFont typeface="Arial" panose="020B0604020202020204" pitchFamily="34" charset="0"/>
              <a:buChar char="•"/>
            </a:pPr>
            <a:r>
              <a:rPr lang="en-IN" sz="2000" dirty="0" smtClean="0"/>
              <a:t>The </a:t>
            </a:r>
            <a:r>
              <a:rPr lang="en-IN" sz="2000" b="1" dirty="0" smtClean="0"/>
              <a:t>3</a:t>
            </a:r>
            <a:r>
              <a:rPr lang="en-IN" sz="2000" b="1" baseline="30000" dirty="0" smtClean="0"/>
              <a:t>rd</a:t>
            </a:r>
            <a:r>
              <a:rPr lang="en-IN" sz="2000" b="1" dirty="0" smtClean="0"/>
              <a:t> product </a:t>
            </a:r>
            <a:r>
              <a:rPr lang="en-IN" sz="2000" dirty="0"/>
              <a:t>will cost $7000 to buy and will last 12 months with an operating cost of $1200 per month with salvage value $3000</a:t>
            </a:r>
            <a:r>
              <a:rPr lang="en-IN" sz="2000" dirty="0" smtClean="0"/>
              <a:t>.</a:t>
            </a:r>
          </a:p>
          <a:p>
            <a:pPr marL="45720" indent="0">
              <a:buNone/>
            </a:pPr>
            <a:r>
              <a:rPr lang="en-IN" sz="2000" dirty="0" smtClean="0"/>
              <a:t> </a:t>
            </a:r>
            <a:r>
              <a:rPr lang="en-IN" sz="2000" dirty="0"/>
              <a:t>At an interest rate of 12% per year, compounded monthly, which type of </a:t>
            </a:r>
            <a:r>
              <a:rPr lang="en-IN" sz="2000" dirty="0" smtClean="0"/>
              <a:t>product should be </a:t>
            </a:r>
            <a:r>
              <a:rPr lang="en-IN" sz="2000" dirty="0"/>
              <a:t>used on the basis of Present Worth analysis?</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762360" y="1577880"/>
              <a:ext cx="3130200" cy="1847520"/>
            </p14:xfrm>
          </p:contentPart>
        </mc:Choice>
        <mc:Fallback xmlns="">
          <p:pic>
            <p:nvPicPr>
              <p:cNvPr id="2" name="Ink 1"/>
              <p:cNvPicPr/>
              <p:nvPr/>
            </p:nvPicPr>
            <p:blipFill>
              <a:blip r:embed="rId3"/>
              <a:stretch>
                <a:fillRect/>
              </a:stretch>
            </p:blipFill>
            <p:spPr>
              <a:xfrm>
                <a:off x="3759840" y="1575360"/>
                <a:ext cx="3135240" cy="1852560"/>
              </a:xfrm>
              <a:prstGeom prst="rect">
                <a:avLst/>
              </a:prstGeom>
            </p:spPr>
          </p:pic>
        </mc:Fallback>
      </mc:AlternateContent>
    </p:spTree>
    <p:extLst>
      <p:ext uri="{BB962C8B-B14F-4D97-AF65-F5344CB8AC3E}">
        <p14:creationId xmlns:p14="http://schemas.microsoft.com/office/powerpoint/2010/main" val="4271840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010400" cy="5516880"/>
          </a:xfrm>
        </p:spPr>
        <p:txBody>
          <a:bodyPr>
            <a:normAutofit fontScale="92500" lnSpcReduction="10000"/>
          </a:bodyPr>
          <a:lstStyle/>
          <a:p>
            <a:r>
              <a:rPr lang="en-IN" dirty="0" err="1"/>
              <a:t>Telefono</a:t>
            </a:r>
            <a:r>
              <a:rPr lang="en-IN" dirty="0"/>
              <a:t> Mexico is expanding its facilities to serve a new manufacturing plant. The new plant will require 2000 telephone lines this year, and another 2000 lines after expansion in 10 years. The plant will be in operation for 30 years. The telephone company is evaluating two options to serve the demand.</a:t>
            </a:r>
          </a:p>
          <a:p>
            <a:r>
              <a:rPr lang="en-IN" dirty="0"/>
              <a:t>Option 1 Provide one cable now with capacity to serve 4000 lines. The cable cost will be $200,000, and annual maintenance costs will be $15,000. </a:t>
            </a:r>
          </a:p>
          <a:p>
            <a:r>
              <a:rPr lang="en-IN" dirty="0"/>
              <a:t>Option 2 Provide a cable with capacity to serve 2000 lines now and a second cable to serve the other 2000 lines in 10 years. The cost of each cable will be $150,000, and each cable will have an annual maintenance of $10,000.</a:t>
            </a:r>
          </a:p>
          <a:p>
            <a:r>
              <a:rPr lang="en-IN" dirty="0"/>
              <a:t>The telephone cables will last at least 30 years, and the cost of removing the cables is offset by their salvage value.  Which alternative should be selected based on a 10% interest rate? </a:t>
            </a:r>
          </a:p>
          <a:p>
            <a:endParaRPr lang="en-IN" dirty="0"/>
          </a:p>
        </p:txBody>
      </p:sp>
    </p:spTree>
    <p:extLst>
      <p:ext uri="{BB962C8B-B14F-4D97-AF65-F5344CB8AC3E}">
        <p14:creationId xmlns:p14="http://schemas.microsoft.com/office/powerpoint/2010/main" val="23510461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3"/>
          </p:nvPr>
        </p:nvSpPr>
        <p:spPr>
          <a:xfrm>
            <a:off x="1143000" y="731520"/>
            <a:ext cx="7162800" cy="5212080"/>
          </a:xfrm>
        </p:spPr>
        <p:txBody>
          <a:bodyPr>
            <a:normAutofit/>
          </a:bodyPr>
          <a:lstStyle/>
          <a:p>
            <a:r>
              <a:rPr lang="en-IN" dirty="0"/>
              <a:t>A remotely located air sampling station can be powered by solar cells or by running an electric line to the site and using conventional power. Solar cells will cost $12,600 to install and will have a useful life of 4 years with no salvage value. Annual costs for inspection, cleaning, etc., are expected to be $1400. A new power line will cost $11,000 to </a:t>
            </a:r>
            <a:r>
              <a:rPr lang="en-IN" dirty="0" smtClean="0"/>
              <a:t>install with 3 years service life, </a:t>
            </a:r>
            <a:r>
              <a:rPr lang="en-IN" dirty="0"/>
              <a:t>with power costs expected to be $800 per </a:t>
            </a:r>
            <a:r>
              <a:rPr lang="en-IN" dirty="0" smtClean="0"/>
              <a:t>year</a:t>
            </a:r>
            <a:r>
              <a:rPr lang="en-IN" dirty="0"/>
              <a:t>.</a:t>
            </a:r>
            <a:r>
              <a:rPr lang="en-IN" dirty="0" smtClean="0"/>
              <a:t> </a:t>
            </a:r>
            <a:r>
              <a:rPr lang="en-IN" dirty="0"/>
              <a:t>T</a:t>
            </a:r>
            <a:r>
              <a:rPr lang="en-IN" dirty="0" smtClean="0"/>
              <a:t>he </a:t>
            </a:r>
            <a:r>
              <a:rPr lang="en-IN" dirty="0"/>
              <a:t>salvage value of the </a:t>
            </a:r>
            <a:r>
              <a:rPr lang="en-IN" dirty="0" smtClean="0"/>
              <a:t>lines are </a:t>
            </a:r>
            <a:r>
              <a:rPr lang="en-IN" dirty="0"/>
              <a:t>considered to be zero. At an interest rate of 10% per year, which alternative should be selected on the basis of a future worth analysis?</a:t>
            </a:r>
          </a:p>
        </p:txBody>
      </p:sp>
    </p:spTree>
    <p:extLst>
      <p:ext uri="{BB962C8B-B14F-4D97-AF65-F5344CB8AC3E}">
        <p14:creationId xmlns:p14="http://schemas.microsoft.com/office/powerpoint/2010/main" val="1508222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6400800" cy="3474720"/>
          </a:xfrm>
        </p:spPr>
        <p:txBody>
          <a:bodyPr>
            <a:normAutofit lnSpcReduction="10000"/>
          </a:bodyPr>
          <a:lstStyle/>
          <a:p>
            <a:r>
              <a:rPr lang="en-IN" dirty="0"/>
              <a:t>Two processes can be used for producing a polymer that reduces friction loss in engines. Process K will have a first cost of $160,000, an operating cost of $7000 per quarter, and a salvage value of $40,000 after its 2-year life. Process L will have a first cost of $210,000, an operating cost of $5000 per quarter, and a $26,000 salvage value after its 4-year life. Which process should be selected on the basis of a present worth analysis at an interest rate of 8% per year, compounded quarterly?</a:t>
            </a:r>
          </a:p>
        </p:txBody>
      </p:sp>
    </p:spTree>
    <p:extLst>
      <p:ext uri="{BB962C8B-B14F-4D97-AF65-F5344CB8AC3E}">
        <p14:creationId xmlns:p14="http://schemas.microsoft.com/office/powerpoint/2010/main" val="398091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55638" y="228600"/>
            <a:ext cx="8507361"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cript MT Bold" pitchFamily="66" charset="0"/>
            </a:endParaRPr>
          </a:p>
        </p:txBody>
      </p:sp>
      <p:sp>
        <p:nvSpPr>
          <p:cNvPr id="9" name="Title 1"/>
          <p:cNvSpPr>
            <a:spLocks noGrp="1"/>
          </p:cNvSpPr>
          <p:nvPr>
            <p:ph type="title"/>
          </p:nvPr>
        </p:nvSpPr>
        <p:spPr>
          <a:xfrm>
            <a:off x="446139" y="304800"/>
            <a:ext cx="8106070" cy="533400"/>
          </a:xfrm>
          <a:effectLst/>
        </p:spPr>
        <p:txBody>
          <a:bodyPr>
            <a:noAutofit/>
          </a:bodyPr>
          <a:lstStyle/>
          <a:p>
            <a:pPr marL="0" indent="0" algn="just">
              <a:buNone/>
            </a:pPr>
            <a:r>
              <a:rPr lang="en-US" sz="2400" b="0" dirty="0" smtClean="0">
                <a:solidFill>
                  <a:schemeClr val="bg1"/>
                </a:solidFill>
                <a:latin typeface="Script MT Bold" pitchFamily="66" charset="0"/>
              </a:rPr>
              <a:t>Bases </a:t>
            </a:r>
            <a:r>
              <a:rPr lang="en-US" sz="2400" b="0" dirty="0">
                <a:solidFill>
                  <a:schemeClr val="bg1"/>
                </a:solidFill>
                <a:latin typeface="Script MT Bold" pitchFamily="66" charset="0"/>
              </a:rPr>
              <a:t>for Comparison of Alternatives</a:t>
            </a:r>
          </a:p>
        </p:txBody>
      </p:sp>
      <p:sp>
        <p:nvSpPr>
          <p:cNvPr id="10" name="Rectangle 3"/>
          <p:cNvSpPr txBox="1">
            <a:spLocks noChangeArrowheads="1"/>
          </p:cNvSpPr>
          <p:nvPr/>
        </p:nvSpPr>
        <p:spPr>
          <a:xfrm>
            <a:off x="152400" y="1143000"/>
            <a:ext cx="8382000" cy="51054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lnSpc>
                <a:spcPct val="150000"/>
              </a:lnSpc>
              <a:spcBef>
                <a:spcPts val="1200"/>
              </a:spcBef>
              <a:buClr>
                <a:schemeClr val="tx1"/>
              </a:buClr>
              <a:buNone/>
            </a:pPr>
            <a:r>
              <a:rPr lang="en-US" sz="2500" u="sng" dirty="0" smtClean="0">
                <a:latin typeface="Script MT Bold" pitchFamily="66" charset="0"/>
              </a:rPr>
              <a:t>Present </a:t>
            </a:r>
            <a:r>
              <a:rPr lang="en-US" sz="2500" u="sng" dirty="0">
                <a:latin typeface="Script MT Bold" pitchFamily="66" charset="0"/>
              </a:rPr>
              <a:t>worth </a:t>
            </a:r>
            <a:r>
              <a:rPr lang="en-US" sz="2500" u="sng" dirty="0" smtClean="0">
                <a:latin typeface="Script MT Bold" pitchFamily="66" charset="0"/>
              </a:rPr>
              <a:t>method:</a:t>
            </a:r>
          </a:p>
          <a:p>
            <a:pPr marL="569913" lvl="2" indent="0" algn="just">
              <a:lnSpc>
                <a:spcPct val="150000"/>
              </a:lnSpc>
              <a:buClr>
                <a:schemeClr val="tx1"/>
              </a:buClr>
              <a:buNone/>
            </a:pPr>
            <a:r>
              <a:rPr lang="en-US" sz="2100" dirty="0" smtClean="0">
                <a:latin typeface="Script MT Bold" pitchFamily="66" charset="0"/>
              </a:rPr>
              <a:t>In this method of comparison the cash flows of each alternatives will be reduced to time zero by assuming an interest rate i. then depending on the type of the decision the best alternatives will be selected by comparing the present worth of both the alternatives. </a:t>
            </a:r>
          </a:p>
          <a:p>
            <a:pPr marL="114300" indent="0" algn="just">
              <a:lnSpc>
                <a:spcPct val="150000"/>
              </a:lnSpc>
              <a:spcBef>
                <a:spcPts val="0"/>
              </a:spcBef>
              <a:buClr>
                <a:schemeClr val="tx1"/>
              </a:buClr>
              <a:buNone/>
            </a:pPr>
            <a:endParaRPr lang="en-US" sz="2500" dirty="0" smtClean="0">
              <a:latin typeface="Script MT Bold" pitchFamily="66" charset="0"/>
            </a:endParaRPr>
          </a:p>
          <a:p>
            <a:pPr marL="114300" indent="0" algn="just">
              <a:lnSpc>
                <a:spcPct val="150000"/>
              </a:lnSpc>
              <a:spcBef>
                <a:spcPts val="0"/>
              </a:spcBef>
              <a:buClr>
                <a:schemeClr val="tx1"/>
              </a:buClr>
              <a:buNone/>
            </a:pPr>
            <a:r>
              <a:rPr lang="en-US" sz="2500" u="sng" dirty="0" smtClean="0">
                <a:latin typeface="Script MT Bold" pitchFamily="66" charset="0"/>
              </a:rPr>
              <a:t>Two methods in calculating the present worth:</a:t>
            </a:r>
          </a:p>
          <a:p>
            <a:pPr marL="739775" lvl="2" algn="just">
              <a:lnSpc>
                <a:spcPct val="150000"/>
              </a:lnSpc>
              <a:buClr>
                <a:schemeClr val="tx1"/>
              </a:buClr>
            </a:pPr>
            <a:r>
              <a:rPr lang="en-US" sz="2100" dirty="0" smtClean="0">
                <a:latin typeface="Script MT Bold" pitchFamily="66" charset="0"/>
              </a:rPr>
              <a:t>Cost dominated cash flow diagram </a:t>
            </a:r>
          </a:p>
          <a:p>
            <a:pPr marL="739775" lvl="2" algn="just">
              <a:lnSpc>
                <a:spcPct val="150000"/>
              </a:lnSpc>
              <a:buClr>
                <a:schemeClr val="tx1"/>
              </a:buClr>
            </a:pPr>
            <a:r>
              <a:rPr lang="en-US" sz="2100" dirty="0" smtClean="0">
                <a:latin typeface="Script MT Bold" pitchFamily="66" charset="0"/>
              </a:rPr>
              <a:t>Revenue dominated cash flow diagram</a:t>
            </a:r>
            <a:endParaRPr lang="en-US" sz="2100" dirty="0">
              <a:latin typeface="Script MT Bold" pitchFamily="66" charset="0"/>
            </a:endParaRPr>
          </a:p>
        </p:txBody>
      </p:sp>
    </p:spTree>
    <p:extLst>
      <p:ext uri="{BB962C8B-B14F-4D97-AF65-F5344CB8AC3E}">
        <p14:creationId xmlns:p14="http://schemas.microsoft.com/office/powerpoint/2010/main" val="334477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fade">
                                      <p:cBhvr>
                                        <p:cTn id="21" dur="1000"/>
                                        <p:tgtEl>
                                          <p:spTgt spid="10">
                                            <p:txEl>
                                              <p:pRg st="3" end="3"/>
                                            </p:txEl>
                                          </p:spTgt>
                                        </p:tgtEl>
                                      </p:cBhvr>
                                    </p:animEffect>
                                    <p:anim calcmode="lin" valueType="num">
                                      <p:cBhvr>
                                        <p:cTn id="22"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fade">
                                      <p:cBhvr>
                                        <p:cTn id="28" dur="1000"/>
                                        <p:tgtEl>
                                          <p:spTgt spid="10">
                                            <p:txEl>
                                              <p:pRg st="4" end="4"/>
                                            </p:txEl>
                                          </p:spTgt>
                                        </p:tgtEl>
                                      </p:cBhvr>
                                    </p:animEffect>
                                    <p:anim calcmode="lin" valueType="num">
                                      <p:cBhvr>
                                        <p:cTn id="29"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animEffect transition="in" filter="fade">
                                      <p:cBhvr>
                                        <p:cTn id="35" dur="1000"/>
                                        <p:tgtEl>
                                          <p:spTgt spid="10">
                                            <p:txEl>
                                              <p:pRg st="5" end="5"/>
                                            </p:txEl>
                                          </p:spTgt>
                                        </p:tgtEl>
                                      </p:cBhvr>
                                    </p:animEffect>
                                    <p:anim calcmode="lin" valueType="num">
                                      <p:cBhvr>
                                        <p:cTn id="36"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55638" y="228600"/>
            <a:ext cx="8507361"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cript MT Bold" pitchFamily="66" charset="0"/>
            </a:endParaRPr>
          </a:p>
        </p:txBody>
      </p:sp>
      <p:sp>
        <p:nvSpPr>
          <p:cNvPr id="9" name="Title 1"/>
          <p:cNvSpPr>
            <a:spLocks noGrp="1"/>
          </p:cNvSpPr>
          <p:nvPr>
            <p:ph type="title"/>
          </p:nvPr>
        </p:nvSpPr>
        <p:spPr>
          <a:xfrm>
            <a:off x="446139" y="304800"/>
            <a:ext cx="8106070" cy="533400"/>
          </a:xfrm>
          <a:effectLst/>
        </p:spPr>
        <p:txBody>
          <a:bodyPr>
            <a:noAutofit/>
          </a:bodyPr>
          <a:lstStyle/>
          <a:p>
            <a:pPr marL="0" indent="0" algn="just">
              <a:buNone/>
            </a:pPr>
            <a:r>
              <a:rPr lang="en-US" sz="2400" b="0" dirty="0" smtClean="0">
                <a:solidFill>
                  <a:schemeClr val="bg1"/>
                </a:solidFill>
                <a:latin typeface="Script MT Bold" pitchFamily="66" charset="0"/>
              </a:rPr>
              <a:t>Bases </a:t>
            </a:r>
            <a:r>
              <a:rPr lang="en-US" sz="2400" b="0" dirty="0">
                <a:solidFill>
                  <a:schemeClr val="bg1"/>
                </a:solidFill>
                <a:latin typeface="Script MT Bold" pitchFamily="66" charset="0"/>
              </a:rPr>
              <a:t>for Comparison of Alternatives</a:t>
            </a:r>
          </a:p>
        </p:txBody>
      </p:sp>
      <p:sp>
        <p:nvSpPr>
          <p:cNvPr id="10" name="Rectangle 3"/>
          <p:cNvSpPr txBox="1">
            <a:spLocks noChangeArrowheads="1"/>
          </p:cNvSpPr>
          <p:nvPr/>
        </p:nvSpPr>
        <p:spPr>
          <a:xfrm>
            <a:off x="152400" y="1143000"/>
            <a:ext cx="8382000" cy="51054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74015" lvl="1" algn="just">
              <a:lnSpc>
                <a:spcPct val="150000"/>
              </a:lnSpc>
              <a:buClr>
                <a:schemeClr val="tx1"/>
              </a:buClr>
            </a:pPr>
            <a:r>
              <a:rPr lang="en-US" sz="2300" u="sng" dirty="0" smtClean="0">
                <a:latin typeface="Script MT Bold" pitchFamily="66" charset="0"/>
              </a:rPr>
              <a:t>Cost dominated cash flow diagram: </a:t>
            </a:r>
          </a:p>
          <a:p>
            <a:pPr marL="511175" lvl="2" indent="0" algn="just">
              <a:lnSpc>
                <a:spcPct val="150000"/>
              </a:lnSpc>
              <a:buClr>
                <a:schemeClr val="tx1"/>
              </a:buClr>
              <a:buNone/>
            </a:pPr>
            <a:r>
              <a:rPr lang="en-US" sz="2100" dirty="0" smtClean="0">
                <a:latin typeface="Script MT Bold" pitchFamily="66" charset="0"/>
              </a:rPr>
              <a:t>In the cost dominated cash flow diagram, the costs (out flows) will be assigned with a positive sign and the profits, revenue and salvage value (inflows) will be assigned with negative sign. </a:t>
            </a:r>
          </a:p>
          <a:p>
            <a:pPr marL="511175" lvl="2" indent="0" algn="just">
              <a:lnSpc>
                <a:spcPct val="150000"/>
              </a:lnSpc>
              <a:buClr>
                <a:schemeClr val="tx1"/>
              </a:buClr>
              <a:buNone/>
            </a:pPr>
            <a:endParaRPr lang="en-US" sz="2100" dirty="0" smtClean="0">
              <a:latin typeface="Script MT Bold" pitchFamily="66" charset="0"/>
            </a:endParaRPr>
          </a:p>
          <a:p>
            <a:pPr marL="488315" lvl="1" indent="-342900" algn="just">
              <a:lnSpc>
                <a:spcPct val="150000"/>
              </a:lnSpc>
              <a:buClr>
                <a:schemeClr val="tx1"/>
              </a:buClr>
            </a:pPr>
            <a:r>
              <a:rPr lang="en-US" sz="2300" u="sng" dirty="0">
                <a:latin typeface="Script MT Bold" pitchFamily="66" charset="0"/>
              </a:rPr>
              <a:t>Revenue dominated cash flow </a:t>
            </a:r>
            <a:r>
              <a:rPr lang="en-US" sz="2300" u="sng" dirty="0" smtClean="0">
                <a:latin typeface="Script MT Bold" pitchFamily="66" charset="0"/>
              </a:rPr>
              <a:t>diagram:</a:t>
            </a:r>
            <a:endParaRPr lang="en-US" sz="2300" u="sng" dirty="0">
              <a:latin typeface="Script MT Bold" pitchFamily="66" charset="0"/>
            </a:endParaRPr>
          </a:p>
          <a:p>
            <a:pPr marL="511175" lvl="2" indent="0" algn="just">
              <a:lnSpc>
                <a:spcPct val="150000"/>
              </a:lnSpc>
              <a:buClr>
                <a:schemeClr val="tx1"/>
              </a:buClr>
              <a:buNone/>
            </a:pPr>
            <a:r>
              <a:rPr lang="en-US" sz="2100" dirty="0" smtClean="0">
                <a:latin typeface="Script MT Bold" pitchFamily="66" charset="0"/>
              </a:rPr>
              <a:t>In a revenue/ profit dominated cash flow diagram, the profit, the revenue salvage value (all inflow to an organization) will be assigned with a positive sign. The costs (outflows) will be assigned with negative sign.	</a:t>
            </a:r>
            <a:endParaRPr lang="en-US" sz="2100" dirty="0">
              <a:latin typeface="Script MT Bold" pitchFamily="66" charset="0"/>
            </a:endParaRPr>
          </a:p>
        </p:txBody>
      </p:sp>
    </p:spTree>
    <p:extLst>
      <p:ext uri="{BB962C8B-B14F-4D97-AF65-F5344CB8AC3E}">
        <p14:creationId xmlns:p14="http://schemas.microsoft.com/office/powerpoint/2010/main" val="4220265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fade">
                                      <p:cBhvr>
                                        <p:cTn id="21" dur="1000"/>
                                        <p:tgtEl>
                                          <p:spTgt spid="10">
                                            <p:txEl>
                                              <p:pRg st="3" end="3"/>
                                            </p:txEl>
                                          </p:spTgt>
                                        </p:tgtEl>
                                      </p:cBhvr>
                                    </p:animEffect>
                                    <p:anim calcmode="lin" valueType="num">
                                      <p:cBhvr>
                                        <p:cTn id="22"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fade">
                                      <p:cBhvr>
                                        <p:cTn id="28" dur="1000"/>
                                        <p:tgtEl>
                                          <p:spTgt spid="10">
                                            <p:txEl>
                                              <p:pRg st="4" end="4"/>
                                            </p:txEl>
                                          </p:spTgt>
                                        </p:tgtEl>
                                      </p:cBhvr>
                                    </p:animEffect>
                                    <p:anim calcmode="lin" valueType="num">
                                      <p:cBhvr>
                                        <p:cTn id="29"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55638" y="228600"/>
            <a:ext cx="8507361"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cript MT Bold" pitchFamily="66" charset="0"/>
            </a:endParaRPr>
          </a:p>
        </p:txBody>
      </p:sp>
      <p:sp>
        <p:nvSpPr>
          <p:cNvPr id="9" name="Title 1"/>
          <p:cNvSpPr>
            <a:spLocks noGrp="1"/>
          </p:cNvSpPr>
          <p:nvPr>
            <p:ph type="title"/>
          </p:nvPr>
        </p:nvSpPr>
        <p:spPr>
          <a:xfrm>
            <a:off x="446139" y="304800"/>
            <a:ext cx="8106070" cy="533400"/>
          </a:xfrm>
          <a:effectLst/>
        </p:spPr>
        <p:txBody>
          <a:bodyPr>
            <a:noAutofit/>
          </a:bodyPr>
          <a:lstStyle/>
          <a:p>
            <a:pPr lvl="1" algn="just" rtl="0">
              <a:spcBef>
                <a:spcPct val="0"/>
              </a:spcBef>
              <a:buClr>
                <a:schemeClr val="accent6">
                  <a:lumMod val="75000"/>
                </a:schemeClr>
              </a:buClr>
              <a:buSzPct val="128000"/>
            </a:pPr>
            <a:r>
              <a:rPr lang="en-US" sz="2300" dirty="0">
                <a:solidFill>
                  <a:schemeClr val="bg1"/>
                </a:solidFill>
                <a:latin typeface="Script MT Bold" pitchFamily="66" charset="0"/>
              </a:rPr>
              <a:t>Revenue dominated cash flow diagram:</a:t>
            </a:r>
            <a:r>
              <a:rPr lang="en-US" sz="2300" dirty="0">
                <a:latin typeface="Script MT Bold" pitchFamily="66" charset="0"/>
              </a:rPr>
              <a:t/>
            </a:r>
            <a:br>
              <a:rPr lang="en-US" sz="2300" dirty="0">
                <a:latin typeface="Script MT Bold" pitchFamily="66" charset="0"/>
              </a:rPr>
            </a:br>
            <a:endParaRPr lang="en-US" sz="2400" b="0" dirty="0">
              <a:solidFill>
                <a:schemeClr val="bg1"/>
              </a:solidFill>
              <a:latin typeface="Script MT Bold" pitchFamily="66" charset="0"/>
            </a:endParaRPr>
          </a:p>
        </p:txBody>
      </p:sp>
      <p:sp>
        <p:nvSpPr>
          <p:cNvPr id="10" name="Rectangle 3"/>
          <p:cNvSpPr txBox="1">
            <a:spLocks noChangeArrowheads="1"/>
          </p:cNvSpPr>
          <p:nvPr/>
        </p:nvSpPr>
        <p:spPr>
          <a:xfrm>
            <a:off x="152399" y="762000"/>
            <a:ext cx="8610599" cy="51054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511175" lvl="2" indent="0" algn="just">
              <a:lnSpc>
                <a:spcPct val="150000"/>
              </a:lnSpc>
              <a:buClr>
                <a:schemeClr val="tx1"/>
              </a:buClr>
              <a:buNone/>
            </a:pPr>
            <a:endParaRPr lang="en-US" sz="2000" dirty="0">
              <a:latin typeface="Script MT Bold" pitchFamily="66" charset="0"/>
            </a:endParaRPr>
          </a:p>
          <a:p>
            <a:pPr marL="511175" lvl="2" indent="0" algn="just">
              <a:lnSpc>
                <a:spcPct val="150000"/>
              </a:lnSpc>
              <a:buClr>
                <a:schemeClr val="tx1"/>
              </a:buClr>
              <a:buNone/>
            </a:pPr>
            <a:endParaRPr lang="en-US" sz="2000" dirty="0" smtClean="0">
              <a:latin typeface="Script MT Bold" pitchFamily="66" charset="0"/>
            </a:endParaRPr>
          </a:p>
          <a:p>
            <a:pPr marL="511175" lvl="2" indent="0" algn="just">
              <a:lnSpc>
                <a:spcPct val="150000"/>
              </a:lnSpc>
              <a:buClr>
                <a:schemeClr val="tx1"/>
              </a:buClr>
              <a:buNone/>
            </a:pPr>
            <a:endParaRPr lang="en-US" sz="2000" dirty="0">
              <a:latin typeface="Script MT Bold" pitchFamily="66" charset="0"/>
            </a:endParaRPr>
          </a:p>
          <a:p>
            <a:pPr marL="511175" lvl="2" indent="0" algn="just">
              <a:lnSpc>
                <a:spcPct val="150000"/>
              </a:lnSpc>
              <a:buClr>
                <a:schemeClr val="tx1"/>
              </a:buClr>
              <a:buNone/>
            </a:pPr>
            <a:endParaRPr lang="en-US" sz="2000" dirty="0" smtClean="0">
              <a:latin typeface="Script MT Bold" pitchFamily="66" charset="0"/>
            </a:endParaRPr>
          </a:p>
          <a:p>
            <a:pPr marL="145415" lvl="1" indent="0" algn="just">
              <a:lnSpc>
                <a:spcPct val="150000"/>
              </a:lnSpc>
              <a:buClr>
                <a:schemeClr val="tx1"/>
              </a:buClr>
              <a:buNone/>
            </a:pPr>
            <a:r>
              <a:rPr lang="en-US" dirty="0" smtClean="0">
                <a:latin typeface="Script MT Bold" pitchFamily="66" charset="0"/>
              </a:rPr>
              <a:t>To compute the present worth amount of the above cash flow diagram for a given interest rate i, </a:t>
            </a:r>
          </a:p>
          <a:p>
            <a:pPr marL="145415" lvl="1" indent="0" algn="just">
              <a:lnSpc>
                <a:spcPct val="150000"/>
              </a:lnSpc>
              <a:buClr>
                <a:schemeClr val="tx1"/>
              </a:buClr>
              <a:buNone/>
            </a:pPr>
            <a:endParaRPr lang="en-US" dirty="0">
              <a:latin typeface="Script MT Bold" pitchFamily="66" charset="0"/>
            </a:endParaRPr>
          </a:p>
          <a:p>
            <a:pPr marL="145415" lvl="1" indent="0" algn="just">
              <a:lnSpc>
                <a:spcPct val="150000"/>
              </a:lnSpc>
              <a:buClr>
                <a:schemeClr val="tx1"/>
              </a:buClr>
              <a:buNone/>
            </a:pPr>
            <a:endParaRPr lang="en-US" dirty="0" smtClean="0">
              <a:latin typeface="Script MT Bold" pitchFamily="66" charset="0"/>
            </a:endParaRPr>
          </a:p>
          <a:p>
            <a:pPr marL="145415" lvl="1" indent="0" algn="just">
              <a:lnSpc>
                <a:spcPct val="150000"/>
              </a:lnSpc>
              <a:spcBef>
                <a:spcPts val="0"/>
              </a:spcBef>
              <a:buClr>
                <a:schemeClr val="tx1"/>
              </a:buClr>
              <a:buNone/>
            </a:pPr>
            <a:r>
              <a:rPr lang="en-US" dirty="0" smtClean="0">
                <a:latin typeface="Script MT Bold" pitchFamily="66" charset="0"/>
              </a:rPr>
              <a:t>In the above formula, expenditure is taken as negative sign and revenue as positive. The alternative with maximum present worth amount should be selected as the best alternative.</a:t>
            </a:r>
          </a:p>
          <a:p>
            <a:pPr marL="511175" lvl="2" indent="0" algn="just">
              <a:lnSpc>
                <a:spcPct val="150000"/>
              </a:lnSpc>
              <a:buClr>
                <a:schemeClr val="tx1"/>
              </a:buClr>
              <a:buNone/>
            </a:pPr>
            <a:endParaRPr lang="en-US" sz="2000" dirty="0" smtClean="0">
              <a:latin typeface="Script MT Bold" pitchFamily="66"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410" y="838200"/>
            <a:ext cx="6642076" cy="2133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548" y="3886200"/>
            <a:ext cx="6019800" cy="798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389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fade">
                                      <p:cBhvr>
                                        <p:cTn id="7" dur="1000"/>
                                        <p:tgtEl>
                                          <p:spTgt spid="10">
                                            <p:txEl>
                                              <p:pRg st="4" end="4"/>
                                            </p:txEl>
                                          </p:spTgt>
                                        </p:tgtEl>
                                      </p:cBhvr>
                                    </p:animEffect>
                                    <p:anim calcmode="lin" valueType="num">
                                      <p:cBhvr>
                                        <p:cTn id="8"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0">
                                            <p:txEl>
                                              <p:pRg st="7" end="7"/>
                                            </p:txEl>
                                          </p:spTgt>
                                        </p:tgtEl>
                                        <p:attrNameLst>
                                          <p:attrName>style.visibility</p:attrName>
                                        </p:attrNameLst>
                                      </p:cBhvr>
                                      <p:to>
                                        <p:strVal val="visible"/>
                                      </p:to>
                                    </p:set>
                                    <p:animEffect transition="in" filter="fade">
                                      <p:cBhvr>
                                        <p:cTn id="14" dur="1000"/>
                                        <p:tgtEl>
                                          <p:spTgt spid="10">
                                            <p:txEl>
                                              <p:pRg st="7" end="7"/>
                                            </p:txEl>
                                          </p:spTgt>
                                        </p:tgtEl>
                                      </p:cBhvr>
                                    </p:animEffect>
                                    <p:anim calcmode="lin" valueType="num">
                                      <p:cBhvr>
                                        <p:cTn id="15"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55638" y="228600"/>
            <a:ext cx="8507361"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cript MT Bold" pitchFamily="66" charset="0"/>
            </a:endParaRPr>
          </a:p>
        </p:txBody>
      </p:sp>
      <p:sp>
        <p:nvSpPr>
          <p:cNvPr id="9" name="Title 1"/>
          <p:cNvSpPr>
            <a:spLocks noGrp="1"/>
          </p:cNvSpPr>
          <p:nvPr>
            <p:ph type="title"/>
          </p:nvPr>
        </p:nvSpPr>
        <p:spPr>
          <a:xfrm>
            <a:off x="446139" y="304800"/>
            <a:ext cx="8106070" cy="533400"/>
          </a:xfrm>
          <a:effectLst/>
        </p:spPr>
        <p:txBody>
          <a:bodyPr>
            <a:noAutofit/>
          </a:bodyPr>
          <a:lstStyle/>
          <a:p>
            <a:pPr marL="0" indent="0" algn="just">
              <a:buNone/>
            </a:pPr>
            <a:r>
              <a:rPr lang="en-US" sz="2400" b="0" dirty="0" smtClean="0">
                <a:solidFill>
                  <a:schemeClr val="bg1"/>
                </a:solidFill>
                <a:latin typeface="Script MT Bold" pitchFamily="66" charset="0"/>
              </a:rPr>
              <a:t>Bases for Comparison of Alternatives</a:t>
            </a:r>
            <a:endParaRPr lang="en-US" sz="2400" b="0" dirty="0">
              <a:solidFill>
                <a:schemeClr val="bg1"/>
              </a:solidFill>
              <a:latin typeface="Script MT Bold" pitchFamily="66" charset="0"/>
            </a:endParaRPr>
          </a:p>
        </p:txBody>
      </p:sp>
      <p:sp>
        <p:nvSpPr>
          <p:cNvPr id="10" name="Rectangle 3"/>
          <p:cNvSpPr txBox="1">
            <a:spLocks noChangeArrowheads="1"/>
          </p:cNvSpPr>
          <p:nvPr/>
        </p:nvSpPr>
        <p:spPr>
          <a:xfrm>
            <a:off x="152399" y="762000"/>
            <a:ext cx="8610599" cy="51054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74015" lvl="1" algn="just">
              <a:lnSpc>
                <a:spcPct val="150000"/>
              </a:lnSpc>
              <a:buClr>
                <a:schemeClr val="tx1"/>
              </a:buClr>
            </a:pPr>
            <a:r>
              <a:rPr lang="en-US" sz="2300" dirty="0">
                <a:latin typeface="Script MT Bold" pitchFamily="66" charset="0"/>
              </a:rPr>
              <a:t>Revenue dominated cash flow diagram:</a:t>
            </a:r>
            <a:endParaRPr lang="en-US" sz="2300" dirty="0" smtClean="0">
              <a:latin typeface="Script MT Bold" pitchFamily="66" charset="0"/>
            </a:endParaRPr>
          </a:p>
          <a:p>
            <a:pPr marL="511175" lvl="2" indent="0" algn="just">
              <a:lnSpc>
                <a:spcPct val="150000"/>
              </a:lnSpc>
              <a:buClr>
                <a:schemeClr val="tx1"/>
              </a:buClr>
              <a:buNone/>
            </a:pPr>
            <a:endParaRPr lang="en-US" sz="2000" dirty="0">
              <a:latin typeface="Script MT Bold" pitchFamily="66" charset="0"/>
            </a:endParaRPr>
          </a:p>
          <a:p>
            <a:pPr marL="511175" lvl="2" indent="0" algn="just">
              <a:lnSpc>
                <a:spcPct val="150000"/>
              </a:lnSpc>
              <a:buClr>
                <a:schemeClr val="tx1"/>
              </a:buClr>
              <a:buNone/>
            </a:pPr>
            <a:endParaRPr lang="en-US" sz="2000" dirty="0" smtClean="0">
              <a:latin typeface="Script MT Bold" pitchFamily="66" charset="0"/>
            </a:endParaRPr>
          </a:p>
          <a:p>
            <a:pPr marL="511175" lvl="2" indent="0" algn="just">
              <a:lnSpc>
                <a:spcPct val="150000"/>
              </a:lnSpc>
              <a:buClr>
                <a:schemeClr val="tx1"/>
              </a:buClr>
              <a:buNone/>
            </a:pPr>
            <a:endParaRPr lang="en-US" sz="2000" dirty="0">
              <a:latin typeface="Script MT Bold" pitchFamily="66" charset="0"/>
            </a:endParaRPr>
          </a:p>
          <a:p>
            <a:pPr marL="511175" lvl="2" indent="0" algn="just">
              <a:lnSpc>
                <a:spcPct val="150000"/>
              </a:lnSpc>
              <a:buClr>
                <a:schemeClr val="tx1"/>
              </a:buClr>
              <a:buNone/>
            </a:pPr>
            <a:endParaRPr lang="en-US" sz="2000" dirty="0" smtClean="0">
              <a:latin typeface="Script MT Bold" pitchFamily="66" charset="0"/>
            </a:endParaRPr>
          </a:p>
          <a:p>
            <a:pPr marL="511175" lvl="2" indent="0" algn="just">
              <a:lnSpc>
                <a:spcPct val="150000"/>
              </a:lnSpc>
              <a:buClr>
                <a:schemeClr val="tx1"/>
              </a:buClr>
              <a:buNone/>
            </a:pPr>
            <a:endParaRPr lang="en-US" sz="2000" dirty="0" smtClean="0">
              <a:latin typeface="Script MT Bold" pitchFamily="66" charset="0"/>
            </a:endParaRPr>
          </a:p>
          <a:p>
            <a:pPr marL="511175" lvl="2" indent="0" algn="just">
              <a:lnSpc>
                <a:spcPct val="150000"/>
              </a:lnSpc>
              <a:buClr>
                <a:schemeClr val="tx1"/>
              </a:buClr>
              <a:buNone/>
            </a:pPr>
            <a:r>
              <a:rPr lang="en-US" sz="2000" dirty="0" smtClean="0">
                <a:latin typeface="Script MT Bold" pitchFamily="66" charset="0"/>
              </a:rPr>
              <a:t>Where</a:t>
            </a:r>
            <a:r>
              <a:rPr lang="en-US" sz="2000" dirty="0">
                <a:latin typeface="Script MT Bold" pitchFamily="66" charset="0"/>
              </a:rPr>
              <a:t>,</a:t>
            </a:r>
          </a:p>
          <a:p>
            <a:pPr marL="511175" lvl="2" indent="0" algn="just">
              <a:lnSpc>
                <a:spcPct val="150000"/>
              </a:lnSpc>
              <a:buClr>
                <a:schemeClr val="tx1"/>
              </a:buClr>
              <a:buNone/>
            </a:pPr>
            <a:r>
              <a:rPr lang="en-US" sz="2000" dirty="0">
                <a:latin typeface="Script MT Bold" pitchFamily="66" charset="0"/>
              </a:rPr>
              <a:t>P – Represents initial investment</a:t>
            </a:r>
          </a:p>
          <a:p>
            <a:pPr marL="511175" lvl="2" indent="0" algn="just">
              <a:lnSpc>
                <a:spcPct val="150000"/>
              </a:lnSpc>
              <a:buClr>
                <a:schemeClr val="tx1"/>
              </a:buClr>
              <a:buNone/>
            </a:pPr>
            <a:r>
              <a:rPr lang="en-US" sz="2000" b="1" dirty="0" err="1" smtClean="0">
                <a:latin typeface="Times New Roman" pitchFamily="18" charset="0"/>
                <a:cs typeface="Times New Roman" pitchFamily="18" charset="0"/>
              </a:rPr>
              <a:t>Rj</a:t>
            </a:r>
            <a:r>
              <a:rPr lang="en-US" sz="2000" dirty="0" smtClean="0">
                <a:latin typeface="Script MT Bold" pitchFamily="66" charset="0"/>
              </a:rPr>
              <a:t> </a:t>
            </a:r>
            <a:r>
              <a:rPr lang="en-US" sz="2000" dirty="0">
                <a:latin typeface="Script MT Bold" pitchFamily="66" charset="0"/>
              </a:rPr>
              <a:t>– Net </a:t>
            </a:r>
            <a:r>
              <a:rPr lang="en-US" sz="2000" dirty="0" smtClean="0">
                <a:latin typeface="Script MT Bold" pitchFamily="66" charset="0"/>
              </a:rPr>
              <a:t>revenue </a:t>
            </a:r>
            <a:r>
              <a:rPr lang="en-US" sz="2000" dirty="0">
                <a:latin typeface="Script MT Bold" pitchFamily="66" charset="0"/>
              </a:rPr>
              <a:t>at the end of j</a:t>
            </a:r>
            <a:r>
              <a:rPr lang="en-US" sz="2000" baseline="30000" dirty="0">
                <a:latin typeface="Script MT Bold" pitchFamily="66" charset="0"/>
              </a:rPr>
              <a:t>th</a:t>
            </a:r>
            <a:r>
              <a:rPr lang="en-US" sz="2000" dirty="0">
                <a:latin typeface="Script MT Bold" pitchFamily="66" charset="0"/>
              </a:rPr>
              <a:t> year.</a:t>
            </a:r>
          </a:p>
          <a:p>
            <a:pPr marL="511175" lvl="2" indent="0" algn="just">
              <a:lnSpc>
                <a:spcPct val="150000"/>
              </a:lnSpc>
              <a:buClr>
                <a:schemeClr val="tx1"/>
              </a:buClr>
              <a:buNone/>
            </a:pPr>
            <a:r>
              <a:rPr lang="en-US" sz="2000" dirty="0">
                <a:latin typeface="Script MT Bold" pitchFamily="66" charset="0"/>
              </a:rPr>
              <a:t>S – Represent the salvage value at the end of n</a:t>
            </a:r>
            <a:r>
              <a:rPr lang="en-US" sz="2000" baseline="30000" dirty="0">
                <a:latin typeface="Script MT Bold" pitchFamily="66" charset="0"/>
              </a:rPr>
              <a:t>th</a:t>
            </a:r>
            <a:r>
              <a:rPr lang="en-US" sz="2000" dirty="0">
                <a:latin typeface="Script MT Bold" pitchFamily="66" charset="0"/>
              </a:rPr>
              <a:t> year</a:t>
            </a:r>
          </a:p>
          <a:p>
            <a:pPr marL="511175" lvl="2" indent="0" algn="just">
              <a:lnSpc>
                <a:spcPct val="150000"/>
              </a:lnSpc>
              <a:buClr>
                <a:schemeClr val="tx1"/>
              </a:buClr>
              <a:buNone/>
            </a:pPr>
            <a:endParaRPr lang="en-US" sz="2000" dirty="0" smtClean="0">
              <a:latin typeface="Script MT Bold" pitchFamily="66"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199"/>
            <a:ext cx="6642076" cy="236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633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0">
                                            <p:txEl>
                                              <p:pRg st="6" end="6"/>
                                            </p:txEl>
                                          </p:spTgt>
                                        </p:tgtEl>
                                        <p:attrNameLst>
                                          <p:attrName>style.visibility</p:attrName>
                                        </p:attrNameLst>
                                      </p:cBhvr>
                                      <p:to>
                                        <p:strVal val="visible"/>
                                      </p:to>
                                    </p:set>
                                    <p:animEffect transition="in" filter="fade">
                                      <p:cBhvr>
                                        <p:cTn id="14" dur="1000"/>
                                        <p:tgtEl>
                                          <p:spTgt spid="10">
                                            <p:txEl>
                                              <p:pRg st="6" end="6"/>
                                            </p:txEl>
                                          </p:spTgt>
                                        </p:tgtEl>
                                      </p:cBhvr>
                                    </p:animEffect>
                                    <p:anim calcmode="lin" valueType="num">
                                      <p:cBhvr>
                                        <p:cTn id="15"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animEffect transition="in" filter="fade">
                                      <p:cBhvr>
                                        <p:cTn id="21" dur="1000"/>
                                        <p:tgtEl>
                                          <p:spTgt spid="10">
                                            <p:txEl>
                                              <p:pRg st="7" end="7"/>
                                            </p:txEl>
                                          </p:spTgt>
                                        </p:tgtEl>
                                      </p:cBhvr>
                                    </p:animEffect>
                                    <p:anim calcmode="lin" valueType="num">
                                      <p:cBhvr>
                                        <p:cTn id="22"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0">
                                            <p:txEl>
                                              <p:pRg st="8" end="8"/>
                                            </p:txEl>
                                          </p:spTgt>
                                        </p:tgtEl>
                                        <p:attrNameLst>
                                          <p:attrName>style.visibility</p:attrName>
                                        </p:attrNameLst>
                                      </p:cBhvr>
                                      <p:to>
                                        <p:strVal val="visible"/>
                                      </p:to>
                                    </p:set>
                                    <p:animEffect transition="in" filter="fade">
                                      <p:cBhvr>
                                        <p:cTn id="28" dur="1000"/>
                                        <p:tgtEl>
                                          <p:spTgt spid="10">
                                            <p:txEl>
                                              <p:pRg st="8" end="8"/>
                                            </p:txEl>
                                          </p:spTgt>
                                        </p:tgtEl>
                                      </p:cBhvr>
                                    </p:animEffect>
                                    <p:anim calcmode="lin" valueType="num">
                                      <p:cBhvr>
                                        <p:cTn id="29"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10">
                                            <p:txEl>
                                              <p:pRg st="9" end="9"/>
                                            </p:txEl>
                                          </p:spTgt>
                                        </p:tgtEl>
                                        <p:attrNameLst>
                                          <p:attrName>style.visibility</p:attrName>
                                        </p:attrNameLst>
                                      </p:cBhvr>
                                      <p:to>
                                        <p:strVal val="visible"/>
                                      </p:to>
                                    </p:set>
                                    <p:animEffect transition="in" filter="fade">
                                      <p:cBhvr>
                                        <p:cTn id="35" dur="1000"/>
                                        <p:tgtEl>
                                          <p:spTgt spid="10">
                                            <p:txEl>
                                              <p:pRg st="9" end="9"/>
                                            </p:txEl>
                                          </p:spTgt>
                                        </p:tgtEl>
                                      </p:cBhvr>
                                    </p:animEffect>
                                    <p:anim calcmode="lin" valueType="num">
                                      <p:cBhvr>
                                        <p:cTn id="36"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55638" y="228600"/>
            <a:ext cx="8507361"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cript MT Bold" pitchFamily="66" charset="0"/>
            </a:endParaRPr>
          </a:p>
        </p:txBody>
      </p:sp>
      <p:sp>
        <p:nvSpPr>
          <p:cNvPr id="6" name="Title 1"/>
          <p:cNvSpPr txBox="1">
            <a:spLocks/>
          </p:cNvSpPr>
          <p:nvPr/>
        </p:nvSpPr>
        <p:spPr>
          <a:xfrm>
            <a:off x="446139" y="304800"/>
            <a:ext cx="8106070" cy="533400"/>
          </a:xfrm>
          <a:prstGeom prst="rect">
            <a:avLst/>
          </a:prstGeom>
          <a:effectLst/>
        </p:spPr>
        <p:txBody>
          <a:bodyPr>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just">
              <a:buFont typeface="Georgia" pitchFamily="18" charset="0"/>
              <a:buNone/>
            </a:pPr>
            <a:r>
              <a:rPr lang="en-US" sz="2400" b="0" dirty="0" smtClean="0">
                <a:solidFill>
                  <a:schemeClr val="bg1"/>
                </a:solidFill>
                <a:latin typeface="Script MT Bold" pitchFamily="66" charset="0"/>
              </a:rPr>
              <a:t>Numerical</a:t>
            </a:r>
            <a:endParaRPr lang="en-US" sz="2400" b="0" dirty="0">
              <a:solidFill>
                <a:schemeClr val="bg1"/>
              </a:solidFill>
              <a:latin typeface="Script MT Bold" pitchFamily="66" charset="0"/>
            </a:endParaRPr>
          </a:p>
        </p:txBody>
      </p:sp>
      <p:sp>
        <p:nvSpPr>
          <p:cNvPr id="7" name="Rectangle 3"/>
          <p:cNvSpPr txBox="1">
            <a:spLocks noChangeArrowheads="1"/>
          </p:cNvSpPr>
          <p:nvPr/>
        </p:nvSpPr>
        <p:spPr>
          <a:xfrm>
            <a:off x="152399" y="762000"/>
            <a:ext cx="8610599" cy="60960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45415" lvl="1" indent="0" algn="just">
              <a:lnSpc>
                <a:spcPct val="150000"/>
              </a:lnSpc>
              <a:buClr>
                <a:schemeClr val="tx1"/>
              </a:buClr>
              <a:buNone/>
            </a:pPr>
            <a:endParaRPr lang="en-US" sz="2000" dirty="0">
              <a:latin typeface="Script MT Bold" pitchFamily="66" charset="0"/>
            </a:endParaRPr>
          </a:p>
          <a:p>
            <a:pPr marL="145415" lvl="1" indent="0" algn="just">
              <a:lnSpc>
                <a:spcPct val="150000"/>
              </a:lnSpc>
              <a:buClr>
                <a:schemeClr val="tx1"/>
              </a:buClr>
              <a:buNone/>
            </a:pPr>
            <a:r>
              <a:rPr lang="en-US" sz="2400" dirty="0" smtClean="0">
                <a:latin typeface="Script MT Bold" pitchFamily="66" charset="0"/>
              </a:rPr>
              <a:t>1. A finance company invites public to invest in their 2 investments schemes. In scheme1,the company pays Rs.100000 after 12yrs for an investment of Rs.10000 now. In scheme2, for the same initial investment the company would pay Rs.25000 at the end of 5</a:t>
            </a:r>
            <a:r>
              <a:rPr lang="en-US" sz="2400" baseline="30000" dirty="0" smtClean="0">
                <a:latin typeface="Script MT Bold" pitchFamily="66" charset="0"/>
              </a:rPr>
              <a:t>th</a:t>
            </a:r>
            <a:r>
              <a:rPr lang="en-US" sz="2400" dirty="0" smtClean="0">
                <a:latin typeface="Script MT Bold" pitchFamily="66" charset="0"/>
              </a:rPr>
              <a:t> year, another Rs.25,000 at the end of 10</a:t>
            </a:r>
            <a:r>
              <a:rPr lang="en-US" sz="2400" baseline="30000" dirty="0" smtClean="0">
                <a:latin typeface="Script MT Bold" pitchFamily="66" charset="0"/>
              </a:rPr>
              <a:t>th</a:t>
            </a:r>
            <a:r>
              <a:rPr lang="en-US" sz="2400" dirty="0" smtClean="0">
                <a:latin typeface="Script MT Bold" pitchFamily="66" charset="0"/>
              </a:rPr>
              <a:t> </a:t>
            </a:r>
            <a:r>
              <a:rPr lang="en-US" sz="2400" dirty="0" err="1" smtClean="0">
                <a:latin typeface="Script MT Bold" pitchFamily="66" charset="0"/>
              </a:rPr>
              <a:t>yr</a:t>
            </a:r>
            <a:r>
              <a:rPr lang="en-US" sz="2400" dirty="0" smtClean="0">
                <a:latin typeface="Script MT Bold" pitchFamily="66" charset="0"/>
              </a:rPr>
              <a:t> . and Rs.25000 at the end of 12</a:t>
            </a:r>
            <a:r>
              <a:rPr lang="en-US" sz="2400" baseline="30000" dirty="0" smtClean="0">
                <a:latin typeface="Script MT Bold" pitchFamily="66" charset="0"/>
              </a:rPr>
              <a:t>th</a:t>
            </a:r>
            <a:r>
              <a:rPr lang="en-US" sz="2400" dirty="0" smtClean="0">
                <a:latin typeface="Script MT Bold" pitchFamily="66" charset="0"/>
              </a:rPr>
              <a:t> </a:t>
            </a:r>
            <a:r>
              <a:rPr lang="en-US" sz="2400" dirty="0" err="1" smtClean="0">
                <a:latin typeface="Script MT Bold" pitchFamily="66" charset="0"/>
              </a:rPr>
              <a:t>yr</a:t>
            </a:r>
            <a:r>
              <a:rPr lang="en-US" sz="2400" dirty="0" smtClean="0">
                <a:latin typeface="Script MT Bold" pitchFamily="66" charset="0"/>
              </a:rPr>
              <a:t> from now. if you would like to invest in the company , which scheme would you go for rate of interest assured is12%, compounded annually?</a:t>
            </a:r>
          </a:p>
        </p:txBody>
      </p:sp>
    </p:spTree>
    <p:extLst>
      <p:ext uri="{BB962C8B-B14F-4D97-AF65-F5344CB8AC3E}">
        <p14:creationId xmlns:p14="http://schemas.microsoft.com/office/powerpoint/2010/main" val="723781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r>
              <a:rPr lang="en-US" dirty="0" smtClean="0"/>
              <a:t>A machine tool company is considering acquiring a new metal cutting machine. The required </a:t>
            </a:r>
            <a:r>
              <a:rPr lang="en-US" dirty="0" err="1" smtClean="0"/>
              <a:t>intial</a:t>
            </a:r>
            <a:r>
              <a:rPr lang="en-US" dirty="0" smtClean="0"/>
              <a:t> investment is $76,000. the cash flows are as follows. Evaluate the economic feasibility at 12%</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95737108"/>
              </p:ext>
            </p:extLst>
          </p:nvPr>
        </p:nvGraphicFramePr>
        <p:xfrm>
          <a:off x="1156648" y="251460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smtClean="0"/>
                        <a:t>                            n </a:t>
                      </a:r>
                      <a:endParaRPr lang="en-US" dirty="0"/>
                    </a:p>
                  </a:txBody>
                  <a:tcPr/>
                </a:tc>
                <a:tc>
                  <a:txBody>
                    <a:bodyPr/>
                    <a:lstStyle/>
                    <a:p>
                      <a:r>
                        <a:rPr lang="en-US" dirty="0" smtClean="0"/>
                        <a:t>  cash flow </a:t>
                      </a:r>
                      <a:endParaRPr lang="en-US" dirty="0"/>
                    </a:p>
                  </a:txBody>
                  <a:tcPr/>
                </a:tc>
                <a:extLst>
                  <a:ext uri="{0D108BD9-81ED-4DB2-BD59-A6C34878D82A}">
                    <a16:rowId xmlns:a16="http://schemas.microsoft.com/office/drawing/2014/main" val="10000"/>
                  </a:ext>
                </a:extLst>
              </a:tr>
              <a:tr h="370840">
                <a:tc>
                  <a:txBody>
                    <a:bodyPr/>
                    <a:lstStyle/>
                    <a:p>
                      <a:r>
                        <a:rPr lang="en-US" dirty="0" smtClean="0"/>
                        <a:t>  0</a:t>
                      </a:r>
                      <a:endParaRPr lang="en-US" dirty="0"/>
                    </a:p>
                  </a:txBody>
                  <a:tcPr/>
                </a:tc>
                <a:tc>
                  <a:txBody>
                    <a:bodyPr/>
                    <a:lstStyle/>
                    <a:p>
                      <a:r>
                        <a:rPr lang="en-US" dirty="0" smtClean="0"/>
                        <a:t>-76,000</a:t>
                      </a:r>
                      <a:endParaRPr lang="en-US" dirty="0"/>
                    </a:p>
                  </a:txBody>
                  <a:tcPr/>
                </a:tc>
                <a:extLst>
                  <a:ext uri="{0D108BD9-81ED-4DB2-BD59-A6C34878D82A}">
                    <a16:rowId xmlns:a16="http://schemas.microsoft.com/office/drawing/2014/main" val="10001"/>
                  </a:ext>
                </a:extLst>
              </a:tr>
              <a:tr h="370840">
                <a:tc>
                  <a:txBody>
                    <a:bodyPr/>
                    <a:lstStyle/>
                    <a:p>
                      <a:r>
                        <a:rPr lang="en-US" baseline="0" dirty="0" smtClean="0"/>
                        <a:t>  1 </a:t>
                      </a:r>
                      <a:endParaRPr lang="en-US" dirty="0"/>
                    </a:p>
                  </a:txBody>
                  <a:tcPr/>
                </a:tc>
                <a:tc>
                  <a:txBody>
                    <a:bodyPr/>
                    <a:lstStyle/>
                    <a:p>
                      <a:r>
                        <a:rPr lang="en-US" dirty="0" smtClean="0"/>
                        <a:t>35,560 </a:t>
                      </a:r>
                      <a:endParaRPr lang="en-US" dirty="0"/>
                    </a:p>
                  </a:txBody>
                  <a:tcPr/>
                </a:tc>
                <a:extLst>
                  <a:ext uri="{0D108BD9-81ED-4DB2-BD59-A6C34878D82A}">
                    <a16:rowId xmlns:a16="http://schemas.microsoft.com/office/drawing/2014/main" val="10002"/>
                  </a:ext>
                </a:extLst>
              </a:tr>
              <a:tr h="370840">
                <a:tc>
                  <a:txBody>
                    <a:bodyPr/>
                    <a:lstStyle/>
                    <a:p>
                      <a:r>
                        <a:rPr lang="en-US" dirty="0" smtClean="0"/>
                        <a:t>  2 </a:t>
                      </a:r>
                      <a:endParaRPr lang="en-US" dirty="0"/>
                    </a:p>
                  </a:txBody>
                  <a:tcPr/>
                </a:tc>
                <a:tc>
                  <a:txBody>
                    <a:bodyPr/>
                    <a:lstStyle/>
                    <a:p>
                      <a:r>
                        <a:rPr lang="en-US" dirty="0" smtClean="0"/>
                        <a:t>37,360</a:t>
                      </a:r>
                      <a:r>
                        <a:rPr lang="en-US" baseline="0" dirty="0" smtClean="0"/>
                        <a:t> </a:t>
                      </a:r>
                    </a:p>
                  </a:txBody>
                  <a:tcPr/>
                </a:tc>
                <a:extLst>
                  <a:ext uri="{0D108BD9-81ED-4DB2-BD59-A6C34878D82A}">
                    <a16:rowId xmlns:a16="http://schemas.microsoft.com/office/drawing/2014/main" val="10003"/>
                  </a:ext>
                </a:extLst>
              </a:tr>
              <a:tr h="370840">
                <a:tc>
                  <a:txBody>
                    <a:bodyPr/>
                    <a:lstStyle/>
                    <a:p>
                      <a:r>
                        <a:rPr lang="en-US" dirty="0" smtClean="0"/>
                        <a:t>  3</a:t>
                      </a:r>
                      <a:endParaRPr lang="en-US" dirty="0"/>
                    </a:p>
                  </a:txBody>
                  <a:tcPr/>
                </a:tc>
                <a:tc>
                  <a:txBody>
                    <a:bodyPr/>
                    <a:lstStyle/>
                    <a:p>
                      <a:r>
                        <a:rPr lang="en-US" dirty="0" smtClean="0"/>
                        <a:t>31,850</a:t>
                      </a:r>
                      <a:endParaRPr lang="en-US" dirty="0"/>
                    </a:p>
                  </a:txBody>
                  <a:tcPr/>
                </a:tc>
                <a:extLst>
                  <a:ext uri="{0D108BD9-81ED-4DB2-BD59-A6C34878D82A}">
                    <a16:rowId xmlns:a16="http://schemas.microsoft.com/office/drawing/2014/main" val="10004"/>
                  </a:ext>
                </a:extLst>
              </a:tr>
              <a:tr h="370840">
                <a:tc>
                  <a:txBody>
                    <a:bodyPr/>
                    <a:lstStyle/>
                    <a:p>
                      <a:r>
                        <a:rPr lang="en-US" dirty="0" smtClean="0"/>
                        <a:t>  4 </a:t>
                      </a:r>
                      <a:endParaRPr lang="en-US" dirty="0"/>
                    </a:p>
                  </a:txBody>
                  <a:tcPr/>
                </a:tc>
                <a:tc>
                  <a:txBody>
                    <a:bodyPr/>
                    <a:lstStyle/>
                    <a:p>
                      <a:r>
                        <a:rPr lang="en-US" dirty="0" smtClean="0"/>
                        <a:t>34,400 </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19642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r>
              <a:rPr lang="en-US" dirty="0" smtClean="0"/>
              <a:t>A machine tool company is considering acquiring a new metal cutting machine. The required </a:t>
            </a:r>
            <a:r>
              <a:rPr lang="en-US" dirty="0" err="1" smtClean="0"/>
              <a:t>intial</a:t>
            </a:r>
            <a:r>
              <a:rPr lang="en-US" dirty="0" smtClean="0"/>
              <a:t> investment is $76,000. the cash flows are as follows. Evaluate the economic feasibility at 12%</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95737108"/>
              </p:ext>
            </p:extLst>
          </p:nvPr>
        </p:nvGraphicFramePr>
        <p:xfrm>
          <a:off x="1156648" y="251460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smtClean="0"/>
                        <a:t>                            n </a:t>
                      </a:r>
                      <a:endParaRPr lang="en-US" dirty="0"/>
                    </a:p>
                  </a:txBody>
                  <a:tcPr/>
                </a:tc>
                <a:tc>
                  <a:txBody>
                    <a:bodyPr/>
                    <a:lstStyle/>
                    <a:p>
                      <a:r>
                        <a:rPr lang="en-US" dirty="0" smtClean="0"/>
                        <a:t>  cash flow </a:t>
                      </a:r>
                      <a:endParaRPr lang="en-US" dirty="0"/>
                    </a:p>
                  </a:txBody>
                  <a:tcPr/>
                </a:tc>
                <a:extLst>
                  <a:ext uri="{0D108BD9-81ED-4DB2-BD59-A6C34878D82A}">
                    <a16:rowId xmlns:a16="http://schemas.microsoft.com/office/drawing/2014/main" val="10000"/>
                  </a:ext>
                </a:extLst>
              </a:tr>
              <a:tr h="370840">
                <a:tc>
                  <a:txBody>
                    <a:bodyPr/>
                    <a:lstStyle/>
                    <a:p>
                      <a:r>
                        <a:rPr lang="en-US" dirty="0" smtClean="0"/>
                        <a:t>  0</a:t>
                      </a:r>
                      <a:endParaRPr lang="en-US" dirty="0"/>
                    </a:p>
                  </a:txBody>
                  <a:tcPr/>
                </a:tc>
                <a:tc>
                  <a:txBody>
                    <a:bodyPr/>
                    <a:lstStyle/>
                    <a:p>
                      <a:r>
                        <a:rPr lang="en-US" dirty="0" smtClean="0"/>
                        <a:t>-76,000</a:t>
                      </a:r>
                      <a:endParaRPr lang="en-US" dirty="0"/>
                    </a:p>
                  </a:txBody>
                  <a:tcPr/>
                </a:tc>
                <a:extLst>
                  <a:ext uri="{0D108BD9-81ED-4DB2-BD59-A6C34878D82A}">
                    <a16:rowId xmlns:a16="http://schemas.microsoft.com/office/drawing/2014/main" val="10001"/>
                  </a:ext>
                </a:extLst>
              </a:tr>
              <a:tr h="370840">
                <a:tc>
                  <a:txBody>
                    <a:bodyPr/>
                    <a:lstStyle/>
                    <a:p>
                      <a:r>
                        <a:rPr lang="en-US" baseline="0" dirty="0" smtClean="0"/>
                        <a:t>  1 </a:t>
                      </a:r>
                      <a:endParaRPr lang="en-US" dirty="0"/>
                    </a:p>
                  </a:txBody>
                  <a:tcPr/>
                </a:tc>
                <a:tc>
                  <a:txBody>
                    <a:bodyPr/>
                    <a:lstStyle/>
                    <a:p>
                      <a:r>
                        <a:rPr lang="en-US" dirty="0" smtClean="0"/>
                        <a:t>35,560 </a:t>
                      </a:r>
                      <a:endParaRPr lang="en-US" dirty="0"/>
                    </a:p>
                  </a:txBody>
                  <a:tcPr/>
                </a:tc>
                <a:extLst>
                  <a:ext uri="{0D108BD9-81ED-4DB2-BD59-A6C34878D82A}">
                    <a16:rowId xmlns:a16="http://schemas.microsoft.com/office/drawing/2014/main" val="10002"/>
                  </a:ext>
                </a:extLst>
              </a:tr>
              <a:tr h="370840">
                <a:tc>
                  <a:txBody>
                    <a:bodyPr/>
                    <a:lstStyle/>
                    <a:p>
                      <a:r>
                        <a:rPr lang="en-US" dirty="0" smtClean="0"/>
                        <a:t>  2 </a:t>
                      </a:r>
                      <a:endParaRPr lang="en-US" dirty="0"/>
                    </a:p>
                  </a:txBody>
                  <a:tcPr/>
                </a:tc>
                <a:tc>
                  <a:txBody>
                    <a:bodyPr/>
                    <a:lstStyle/>
                    <a:p>
                      <a:r>
                        <a:rPr lang="en-US" dirty="0" smtClean="0"/>
                        <a:t>37,360</a:t>
                      </a:r>
                      <a:r>
                        <a:rPr lang="en-US" baseline="0" dirty="0" smtClean="0"/>
                        <a:t> </a:t>
                      </a:r>
                    </a:p>
                  </a:txBody>
                  <a:tcPr/>
                </a:tc>
                <a:extLst>
                  <a:ext uri="{0D108BD9-81ED-4DB2-BD59-A6C34878D82A}">
                    <a16:rowId xmlns:a16="http://schemas.microsoft.com/office/drawing/2014/main" val="10003"/>
                  </a:ext>
                </a:extLst>
              </a:tr>
              <a:tr h="370840">
                <a:tc>
                  <a:txBody>
                    <a:bodyPr/>
                    <a:lstStyle/>
                    <a:p>
                      <a:r>
                        <a:rPr lang="en-US" dirty="0" smtClean="0"/>
                        <a:t>  3</a:t>
                      </a:r>
                      <a:endParaRPr lang="en-US" dirty="0"/>
                    </a:p>
                  </a:txBody>
                  <a:tcPr/>
                </a:tc>
                <a:tc>
                  <a:txBody>
                    <a:bodyPr/>
                    <a:lstStyle/>
                    <a:p>
                      <a:r>
                        <a:rPr lang="en-US" dirty="0" smtClean="0"/>
                        <a:t>31,850</a:t>
                      </a:r>
                      <a:endParaRPr lang="en-US" dirty="0"/>
                    </a:p>
                  </a:txBody>
                  <a:tcPr/>
                </a:tc>
                <a:extLst>
                  <a:ext uri="{0D108BD9-81ED-4DB2-BD59-A6C34878D82A}">
                    <a16:rowId xmlns:a16="http://schemas.microsoft.com/office/drawing/2014/main" val="10004"/>
                  </a:ext>
                </a:extLst>
              </a:tr>
              <a:tr h="370840">
                <a:tc>
                  <a:txBody>
                    <a:bodyPr/>
                    <a:lstStyle/>
                    <a:p>
                      <a:r>
                        <a:rPr lang="en-US" dirty="0" smtClean="0"/>
                        <a:t>  4 </a:t>
                      </a:r>
                      <a:endParaRPr lang="en-US" dirty="0"/>
                    </a:p>
                  </a:txBody>
                  <a:tcPr/>
                </a:tc>
                <a:tc>
                  <a:txBody>
                    <a:bodyPr/>
                    <a:lstStyle/>
                    <a:p>
                      <a:r>
                        <a:rPr lang="en-US" dirty="0" smtClean="0"/>
                        <a:t>34,400 </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54193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39064</TotalTime>
  <Words>2180</Words>
  <Application>Microsoft Office PowerPoint</Application>
  <PresentationFormat>On-screen Show (4:3)</PresentationFormat>
  <Paragraphs>183</Paragraphs>
  <Slides>26</Slides>
  <Notes>3</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MS PGothic</vt:lpstr>
      <vt:lpstr>Arial</vt:lpstr>
      <vt:lpstr>Calibri</vt:lpstr>
      <vt:lpstr>Courier New</vt:lpstr>
      <vt:lpstr>Georgia</vt:lpstr>
      <vt:lpstr>Script MT Bold</vt:lpstr>
      <vt:lpstr>Times New Roman</vt:lpstr>
      <vt:lpstr>Trebuchet MS</vt:lpstr>
      <vt:lpstr>Wingdings</vt:lpstr>
      <vt:lpstr>Slipstream</vt:lpstr>
      <vt:lpstr>Economic Evaluation of Alternatives</vt:lpstr>
      <vt:lpstr>Bases for Comparison of Alternatives</vt:lpstr>
      <vt:lpstr>Bases for Comparison of Alternatives</vt:lpstr>
      <vt:lpstr>Bases for Comparison of Alternatives</vt:lpstr>
      <vt:lpstr>Revenue dominated cash flow diagram: </vt:lpstr>
      <vt:lpstr>Bases for Comparison of Alternatives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dominated cash flow diagram:</vt:lpstr>
      <vt:lpstr>Cost dominated cash 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Evaluation of Alternatives</dc:title>
  <dc:creator>ACER</dc:creator>
  <cp:lastModifiedBy>Maitri Manjunath [MAHE-MIT]</cp:lastModifiedBy>
  <cp:revision>112</cp:revision>
  <dcterms:created xsi:type="dcterms:W3CDTF">2006-08-16T00:00:00Z</dcterms:created>
  <dcterms:modified xsi:type="dcterms:W3CDTF">2023-04-11T04:00:11Z</dcterms:modified>
</cp:coreProperties>
</file>