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65" r:id="rId2"/>
    <p:sldId id="266" r:id="rId3"/>
    <p:sldId id="274" r:id="rId4"/>
    <p:sldId id="280" r:id="rId5"/>
    <p:sldId id="267" r:id="rId6"/>
    <p:sldId id="269" r:id="rId7"/>
    <p:sldId id="272" r:id="rId8"/>
    <p:sldId id="270" r:id="rId9"/>
    <p:sldId id="273" r:id="rId10"/>
    <p:sldId id="275" r:id="rId11"/>
    <p:sldId id="276" r:id="rId12"/>
    <p:sldId id="278" r:id="rId13"/>
    <p:sldId id="292" r:id="rId14"/>
    <p:sldId id="281" r:id="rId15"/>
    <p:sldId id="279" r:id="rId16"/>
    <p:sldId id="282" r:id="rId17"/>
    <p:sldId id="283" r:id="rId18"/>
    <p:sldId id="294" r:id="rId19"/>
    <p:sldId id="29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1516.99072" units="1/cm"/>
          <inkml:channelProperty channel="Y" name="resolution" value="2427.1853" units="1/cm"/>
          <inkml:channelProperty channel="F" name="resolution" value="5.68611" units="1/deg"/>
          <inkml:channelProperty channel="T" name="resolution" value="1" units="1/dev"/>
        </inkml:channelProperties>
      </inkml:inkSource>
      <inkml:timestamp xml:id="ts0" timeString="2023-09-11T07:44:45.233"/>
    </inkml:context>
    <inkml:brush xml:id="br0">
      <inkml:brushProperty name="width" value="0.05292" units="cm"/>
      <inkml:brushProperty name="height" value="0.05292" units="cm"/>
      <inkml:brushProperty name="color" value="#FF0000"/>
    </inkml:brush>
  </inkml:definitions>
  <inkml:trace contextRef="#ctx0" brushRef="#br0">6878 7892 11 0,'0'0'27'15,"0"0"28"-15,0 0 6 0,0 0-5 16,0 0-14-16,0 0 0 16,0 0-5-16,0 0 4 15,0 0 3-15,0 0-1 16,0 0-8-16,0 0-10 0,0 0 1 15,0 0-2-15,0 0 14 16,0 0 0-16,0 0 13 16,0 0-6-16,0 0-10 15,0 0-10-15,0 0-6 16,0 0 0-16,0 0-4 16,0 0-8-16,0 0-4 15,0 0-1-15,0 0 0 16,0 0-4-16,0 0 1 15,0 0-1-15,0 0-16 0,3 0-98 16,8 0-44-16,-4 0-94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BD218B-6BF9-4F59-9472-B7D9287ED6EA}" type="datetimeFigureOut">
              <a:rPr lang="en-IN" smtClean="0"/>
              <a:t>15-09-2024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ADFDEB-C548-4053-A291-D112D390ACAE}" type="slidenum">
              <a:rPr lang="en-IN" smtClean="0"/>
              <a:t>‹#›</a:t>
            </a:fld>
            <a:endParaRPr lang="en-IN"/>
          </a:p>
        </p:txBody>
      </p:sp>
    </p:spTree>
    <p:extLst>
      <p:ext uri="{BB962C8B-B14F-4D97-AF65-F5344CB8AC3E}">
        <p14:creationId xmlns:p14="http://schemas.microsoft.com/office/powerpoint/2010/main" val="30645489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dirty="0"/>
          </a:p>
        </p:txBody>
      </p:sp>
      <p:sp>
        <p:nvSpPr>
          <p:cNvPr id="4" name="Slide Number Placeholder 3"/>
          <p:cNvSpPr>
            <a:spLocks noGrp="1"/>
          </p:cNvSpPr>
          <p:nvPr>
            <p:ph type="sldNum" sz="quarter" idx="10"/>
          </p:nvPr>
        </p:nvSpPr>
        <p:spPr/>
        <p:txBody>
          <a:bodyPr/>
          <a:lstStyle/>
          <a:p>
            <a:fld id="{BCE0DD93-AB57-4844-BEF6-9642E1A99DA7}" type="slidenum">
              <a:rPr lang="en-IN" smtClean="0"/>
              <a:pPr/>
              <a:t>2</a:t>
            </a:fld>
            <a:endParaRPr lang="en-IN" dirty="0"/>
          </a:p>
        </p:txBody>
      </p:sp>
    </p:spTree>
    <p:extLst>
      <p:ext uri="{BB962C8B-B14F-4D97-AF65-F5344CB8AC3E}">
        <p14:creationId xmlns:p14="http://schemas.microsoft.com/office/powerpoint/2010/main" val="812364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494D6-96F3-469E-C0DF-5B5B477323D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4B5483B-7959-FA28-1C02-6AC8FDDEEA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5A93EAF-5CD6-D0F7-DB49-4BF11459A675}"/>
              </a:ext>
            </a:extLst>
          </p:cNvPr>
          <p:cNvSpPr>
            <a:spLocks noGrp="1"/>
          </p:cNvSpPr>
          <p:nvPr>
            <p:ph type="dt" sz="half" idx="10"/>
          </p:nvPr>
        </p:nvSpPr>
        <p:spPr/>
        <p:txBody>
          <a:bodyPr/>
          <a:lstStyle/>
          <a:p>
            <a:fld id="{F0B25401-04A5-4A50-9541-BEFD02D09C7D}" type="datetimeFigureOut">
              <a:rPr lang="en-IN" smtClean="0"/>
              <a:t>15-09-2024</a:t>
            </a:fld>
            <a:endParaRPr lang="en-IN"/>
          </a:p>
        </p:txBody>
      </p:sp>
      <p:sp>
        <p:nvSpPr>
          <p:cNvPr id="5" name="Footer Placeholder 4">
            <a:extLst>
              <a:ext uri="{FF2B5EF4-FFF2-40B4-BE49-F238E27FC236}">
                <a16:creationId xmlns:a16="http://schemas.microsoft.com/office/drawing/2014/main" id="{07C9134C-9E97-2E90-3032-2E9F3B1966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D17D4A-C3F6-FCE8-FAA5-D00E7227E76E}"/>
              </a:ext>
            </a:extLst>
          </p:cNvPr>
          <p:cNvSpPr>
            <a:spLocks noGrp="1"/>
          </p:cNvSpPr>
          <p:nvPr>
            <p:ph type="sldNum" sz="quarter" idx="12"/>
          </p:nvPr>
        </p:nvSpPr>
        <p:spPr/>
        <p:txBody>
          <a:bodyPr/>
          <a:lstStyle/>
          <a:p>
            <a:fld id="{74DDFAAA-CC34-428A-ABE0-0414AD008F48}" type="slidenum">
              <a:rPr lang="en-IN" smtClean="0"/>
              <a:t>‹#›</a:t>
            </a:fld>
            <a:endParaRPr lang="en-IN"/>
          </a:p>
        </p:txBody>
      </p:sp>
    </p:spTree>
    <p:extLst>
      <p:ext uri="{BB962C8B-B14F-4D97-AF65-F5344CB8AC3E}">
        <p14:creationId xmlns:p14="http://schemas.microsoft.com/office/powerpoint/2010/main" val="31450436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80122-7177-852F-A0AF-FB12CF3F4F9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DCCC7C-E23C-B968-6B27-22183798DAC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3C1AC03-0904-5C1F-73F9-9C614B6260DD}"/>
              </a:ext>
            </a:extLst>
          </p:cNvPr>
          <p:cNvSpPr>
            <a:spLocks noGrp="1"/>
          </p:cNvSpPr>
          <p:nvPr>
            <p:ph type="dt" sz="half" idx="10"/>
          </p:nvPr>
        </p:nvSpPr>
        <p:spPr/>
        <p:txBody>
          <a:bodyPr/>
          <a:lstStyle/>
          <a:p>
            <a:fld id="{F0B25401-04A5-4A50-9541-BEFD02D09C7D}" type="datetimeFigureOut">
              <a:rPr lang="en-IN" smtClean="0"/>
              <a:t>15-09-2024</a:t>
            </a:fld>
            <a:endParaRPr lang="en-IN"/>
          </a:p>
        </p:txBody>
      </p:sp>
      <p:sp>
        <p:nvSpPr>
          <p:cNvPr id="5" name="Footer Placeholder 4">
            <a:extLst>
              <a:ext uri="{FF2B5EF4-FFF2-40B4-BE49-F238E27FC236}">
                <a16:creationId xmlns:a16="http://schemas.microsoft.com/office/drawing/2014/main" id="{1EA3E12F-84EC-2913-163F-A76576C96C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13BD76-EB6E-FEDC-550A-75E345277F7D}"/>
              </a:ext>
            </a:extLst>
          </p:cNvPr>
          <p:cNvSpPr>
            <a:spLocks noGrp="1"/>
          </p:cNvSpPr>
          <p:nvPr>
            <p:ph type="sldNum" sz="quarter" idx="12"/>
          </p:nvPr>
        </p:nvSpPr>
        <p:spPr/>
        <p:txBody>
          <a:bodyPr/>
          <a:lstStyle/>
          <a:p>
            <a:fld id="{74DDFAAA-CC34-428A-ABE0-0414AD008F48}" type="slidenum">
              <a:rPr lang="en-IN" smtClean="0"/>
              <a:t>‹#›</a:t>
            </a:fld>
            <a:endParaRPr lang="en-IN"/>
          </a:p>
        </p:txBody>
      </p:sp>
    </p:spTree>
    <p:extLst>
      <p:ext uri="{BB962C8B-B14F-4D97-AF65-F5344CB8AC3E}">
        <p14:creationId xmlns:p14="http://schemas.microsoft.com/office/powerpoint/2010/main" val="2726143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0929831-0A52-6F00-A944-838B3755D87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168673-20F2-94E9-D5C1-5C17AF71AD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AD11699-CA4F-7B7F-D4A9-2D6CA942790F}"/>
              </a:ext>
            </a:extLst>
          </p:cNvPr>
          <p:cNvSpPr>
            <a:spLocks noGrp="1"/>
          </p:cNvSpPr>
          <p:nvPr>
            <p:ph type="dt" sz="half" idx="10"/>
          </p:nvPr>
        </p:nvSpPr>
        <p:spPr/>
        <p:txBody>
          <a:bodyPr/>
          <a:lstStyle/>
          <a:p>
            <a:fld id="{F0B25401-04A5-4A50-9541-BEFD02D09C7D}" type="datetimeFigureOut">
              <a:rPr lang="en-IN" smtClean="0"/>
              <a:t>15-09-2024</a:t>
            </a:fld>
            <a:endParaRPr lang="en-IN"/>
          </a:p>
        </p:txBody>
      </p:sp>
      <p:sp>
        <p:nvSpPr>
          <p:cNvPr id="5" name="Footer Placeholder 4">
            <a:extLst>
              <a:ext uri="{FF2B5EF4-FFF2-40B4-BE49-F238E27FC236}">
                <a16:creationId xmlns:a16="http://schemas.microsoft.com/office/drawing/2014/main" id="{F228000C-720A-7875-464D-C238B24349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2ADE39-0862-E31C-0FC9-DED09DC61622}"/>
              </a:ext>
            </a:extLst>
          </p:cNvPr>
          <p:cNvSpPr>
            <a:spLocks noGrp="1"/>
          </p:cNvSpPr>
          <p:nvPr>
            <p:ph type="sldNum" sz="quarter" idx="12"/>
          </p:nvPr>
        </p:nvSpPr>
        <p:spPr/>
        <p:txBody>
          <a:bodyPr/>
          <a:lstStyle/>
          <a:p>
            <a:fld id="{74DDFAAA-CC34-428A-ABE0-0414AD008F48}" type="slidenum">
              <a:rPr lang="en-IN" smtClean="0"/>
              <a:t>‹#›</a:t>
            </a:fld>
            <a:endParaRPr lang="en-IN"/>
          </a:p>
        </p:txBody>
      </p:sp>
    </p:spTree>
    <p:extLst>
      <p:ext uri="{BB962C8B-B14F-4D97-AF65-F5344CB8AC3E}">
        <p14:creationId xmlns:p14="http://schemas.microsoft.com/office/powerpoint/2010/main" val="1141385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1434F-EABC-0684-F36F-3750C83299D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7C56986-4682-042B-EB24-209D84B489E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2FE7D7-8D34-DDAE-2B7D-3F755F9EF3B5}"/>
              </a:ext>
            </a:extLst>
          </p:cNvPr>
          <p:cNvSpPr>
            <a:spLocks noGrp="1"/>
          </p:cNvSpPr>
          <p:nvPr>
            <p:ph type="dt" sz="half" idx="10"/>
          </p:nvPr>
        </p:nvSpPr>
        <p:spPr/>
        <p:txBody>
          <a:bodyPr/>
          <a:lstStyle/>
          <a:p>
            <a:fld id="{F0B25401-04A5-4A50-9541-BEFD02D09C7D}" type="datetimeFigureOut">
              <a:rPr lang="en-IN" smtClean="0"/>
              <a:t>15-09-2024</a:t>
            </a:fld>
            <a:endParaRPr lang="en-IN"/>
          </a:p>
        </p:txBody>
      </p:sp>
      <p:sp>
        <p:nvSpPr>
          <p:cNvPr id="5" name="Footer Placeholder 4">
            <a:extLst>
              <a:ext uri="{FF2B5EF4-FFF2-40B4-BE49-F238E27FC236}">
                <a16:creationId xmlns:a16="http://schemas.microsoft.com/office/drawing/2014/main" id="{415A3299-70B0-5974-7A31-52B2B5BC1A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A92AF4-EA5D-F767-CEB7-5B6AD728F64E}"/>
              </a:ext>
            </a:extLst>
          </p:cNvPr>
          <p:cNvSpPr>
            <a:spLocks noGrp="1"/>
          </p:cNvSpPr>
          <p:nvPr>
            <p:ph type="sldNum" sz="quarter" idx="12"/>
          </p:nvPr>
        </p:nvSpPr>
        <p:spPr/>
        <p:txBody>
          <a:bodyPr/>
          <a:lstStyle/>
          <a:p>
            <a:fld id="{74DDFAAA-CC34-428A-ABE0-0414AD008F48}" type="slidenum">
              <a:rPr lang="en-IN" smtClean="0"/>
              <a:t>‹#›</a:t>
            </a:fld>
            <a:endParaRPr lang="en-IN"/>
          </a:p>
        </p:txBody>
      </p:sp>
    </p:spTree>
    <p:extLst>
      <p:ext uri="{BB962C8B-B14F-4D97-AF65-F5344CB8AC3E}">
        <p14:creationId xmlns:p14="http://schemas.microsoft.com/office/powerpoint/2010/main" val="1154599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2B5FA-4294-9E7A-09D5-232F938570B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315C4F7-F961-5400-B241-D29EEF93AD7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ABFA81-A133-0918-F90C-11E65CA90D6D}"/>
              </a:ext>
            </a:extLst>
          </p:cNvPr>
          <p:cNvSpPr>
            <a:spLocks noGrp="1"/>
          </p:cNvSpPr>
          <p:nvPr>
            <p:ph type="dt" sz="half" idx="10"/>
          </p:nvPr>
        </p:nvSpPr>
        <p:spPr/>
        <p:txBody>
          <a:bodyPr/>
          <a:lstStyle/>
          <a:p>
            <a:fld id="{F0B25401-04A5-4A50-9541-BEFD02D09C7D}" type="datetimeFigureOut">
              <a:rPr lang="en-IN" smtClean="0"/>
              <a:t>15-09-2024</a:t>
            </a:fld>
            <a:endParaRPr lang="en-IN"/>
          </a:p>
        </p:txBody>
      </p:sp>
      <p:sp>
        <p:nvSpPr>
          <p:cNvPr id="5" name="Footer Placeholder 4">
            <a:extLst>
              <a:ext uri="{FF2B5EF4-FFF2-40B4-BE49-F238E27FC236}">
                <a16:creationId xmlns:a16="http://schemas.microsoft.com/office/drawing/2014/main" id="{12BE2A8B-5F60-D71F-C749-D4B9657BE2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90D47EF-D453-A0EE-6EDE-C4144C20469E}"/>
              </a:ext>
            </a:extLst>
          </p:cNvPr>
          <p:cNvSpPr>
            <a:spLocks noGrp="1"/>
          </p:cNvSpPr>
          <p:nvPr>
            <p:ph type="sldNum" sz="quarter" idx="12"/>
          </p:nvPr>
        </p:nvSpPr>
        <p:spPr/>
        <p:txBody>
          <a:bodyPr/>
          <a:lstStyle/>
          <a:p>
            <a:fld id="{74DDFAAA-CC34-428A-ABE0-0414AD008F48}" type="slidenum">
              <a:rPr lang="en-IN" smtClean="0"/>
              <a:t>‹#›</a:t>
            </a:fld>
            <a:endParaRPr lang="en-IN"/>
          </a:p>
        </p:txBody>
      </p:sp>
    </p:spTree>
    <p:extLst>
      <p:ext uri="{BB962C8B-B14F-4D97-AF65-F5344CB8AC3E}">
        <p14:creationId xmlns:p14="http://schemas.microsoft.com/office/powerpoint/2010/main" val="2207437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BCD76-F088-7B58-9F2D-15174FA07F0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5F877F8-F4F1-442B-9A22-166EC4491F5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EEF39B5-A36C-8D42-851E-95EA37F03B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0156621-D014-0DD2-BAF7-3F47411A1A59}"/>
              </a:ext>
            </a:extLst>
          </p:cNvPr>
          <p:cNvSpPr>
            <a:spLocks noGrp="1"/>
          </p:cNvSpPr>
          <p:nvPr>
            <p:ph type="dt" sz="half" idx="10"/>
          </p:nvPr>
        </p:nvSpPr>
        <p:spPr/>
        <p:txBody>
          <a:bodyPr/>
          <a:lstStyle/>
          <a:p>
            <a:fld id="{F0B25401-04A5-4A50-9541-BEFD02D09C7D}" type="datetimeFigureOut">
              <a:rPr lang="en-IN" smtClean="0"/>
              <a:t>15-09-2024</a:t>
            </a:fld>
            <a:endParaRPr lang="en-IN"/>
          </a:p>
        </p:txBody>
      </p:sp>
      <p:sp>
        <p:nvSpPr>
          <p:cNvPr id="6" name="Footer Placeholder 5">
            <a:extLst>
              <a:ext uri="{FF2B5EF4-FFF2-40B4-BE49-F238E27FC236}">
                <a16:creationId xmlns:a16="http://schemas.microsoft.com/office/drawing/2014/main" id="{E83F0A27-E9D6-A061-EF1F-E52F76C3A32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ED14B2-1066-6535-9873-2633BB19FEB1}"/>
              </a:ext>
            </a:extLst>
          </p:cNvPr>
          <p:cNvSpPr>
            <a:spLocks noGrp="1"/>
          </p:cNvSpPr>
          <p:nvPr>
            <p:ph type="sldNum" sz="quarter" idx="12"/>
          </p:nvPr>
        </p:nvSpPr>
        <p:spPr/>
        <p:txBody>
          <a:bodyPr/>
          <a:lstStyle/>
          <a:p>
            <a:fld id="{74DDFAAA-CC34-428A-ABE0-0414AD008F48}" type="slidenum">
              <a:rPr lang="en-IN" smtClean="0"/>
              <a:t>‹#›</a:t>
            </a:fld>
            <a:endParaRPr lang="en-IN"/>
          </a:p>
        </p:txBody>
      </p:sp>
    </p:spTree>
    <p:extLst>
      <p:ext uri="{BB962C8B-B14F-4D97-AF65-F5344CB8AC3E}">
        <p14:creationId xmlns:p14="http://schemas.microsoft.com/office/powerpoint/2010/main" val="164558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4D1A-94BF-2DD8-65EF-D9CE39DBD4D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98E083-3971-9C20-E089-BFF4C0B27B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2BCFF2-BD36-7F9D-2538-8A709DDB140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D84BE2D-4146-8580-AA93-DAC1EBCDF48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BF67E73-F331-3C8D-A57E-A239ED7BA3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71CDD93-8B4C-1D0B-B2AC-8701CEB7F81E}"/>
              </a:ext>
            </a:extLst>
          </p:cNvPr>
          <p:cNvSpPr>
            <a:spLocks noGrp="1"/>
          </p:cNvSpPr>
          <p:nvPr>
            <p:ph type="dt" sz="half" idx="10"/>
          </p:nvPr>
        </p:nvSpPr>
        <p:spPr/>
        <p:txBody>
          <a:bodyPr/>
          <a:lstStyle/>
          <a:p>
            <a:fld id="{F0B25401-04A5-4A50-9541-BEFD02D09C7D}" type="datetimeFigureOut">
              <a:rPr lang="en-IN" smtClean="0"/>
              <a:t>15-09-2024</a:t>
            </a:fld>
            <a:endParaRPr lang="en-IN"/>
          </a:p>
        </p:txBody>
      </p:sp>
      <p:sp>
        <p:nvSpPr>
          <p:cNvPr id="8" name="Footer Placeholder 7">
            <a:extLst>
              <a:ext uri="{FF2B5EF4-FFF2-40B4-BE49-F238E27FC236}">
                <a16:creationId xmlns:a16="http://schemas.microsoft.com/office/drawing/2014/main" id="{821346B7-3A54-E294-D418-9316DF2E14F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1E4E2CB-21A7-C02F-9586-38A4F274730E}"/>
              </a:ext>
            </a:extLst>
          </p:cNvPr>
          <p:cNvSpPr>
            <a:spLocks noGrp="1"/>
          </p:cNvSpPr>
          <p:nvPr>
            <p:ph type="sldNum" sz="quarter" idx="12"/>
          </p:nvPr>
        </p:nvSpPr>
        <p:spPr/>
        <p:txBody>
          <a:bodyPr/>
          <a:lstStyle/>
          <a:p>
            <a:fld id="{74DDFAAA-CC34-428A-ABE0-0414AD008F48}" type="slidenum">
              <a:rPr lang="en-IN" smtClean="0"/>
              <a:t>‹#›</a:t>
            </a:fld>
            <a:endParaRPr lang="en-IN"/>
          </a:p>
        </p:txBody>
      </p:sp>
    </p:spTree>
    <p:extLst>
      <p:ext uri="{BB962C8B-B14F-4D97-AF65-F5344CB8AC3E}">
        <p14:creationId xmlns:p14="http://schemas.microsoft.com/office/powerpoint/2010/main" val="21065125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50B6BD-5576-221C-56CD-5DB282C5075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E2ED1C3-59E9-2211-2B7A-8AD874128A80}"/>
              </a:ext>
            </a:extLst>
          </p:cNvPr>
          <p:cNvSpPr>
            <a:spLocks noGrp="1"/>
          </p:cNvSpPr>
          <p:nvPr>
            <p:ph type="dt" sz="half" idx="10"/>
          </p:nvPr>
        </p:nvSpPr>
        <p:spPr/>
        <p:txBody>
          <a:bodyPr/>
          <a:lstStyle/>
          <a:p>
            <a:fld id="{F0B25401-04A5-4A50-9541-BEFD02D09C7D}" type="datetimeFigureOut">
              <a:rPr lang="en-IN" smtClean="0"/>
              <a:t>15-09-2024</a:t>
            </a:fld>
            <a:endParaRPr lang="en-IN"/>
          </a:p>
        </p:txBody>
      </p:sp>
      <p:sp>
        <p:nvSpPr>
          <p:cNvPr id="4" name="Footer Placeholder 3">
            <a:extLst>
              <a:ext uri="{FF2B5EF4-FFF2-40B4-BE49-F238E27FC236}">
                <a16:creationId xmlns:a16="http://schemas.microsoft.com/office/drawing/2014/main" id="{D3C24D1F-318A-691F-6E86-769EFF3AD9A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4283616-2B0D-F12D-0845-C89FEDC576FD}"/>
              </a:ext>
            </a:extLst>
          </p:cNvPr>
          <p:cNvSpPr>
            <a:spLocks noGrp="1"/>
          </p:cNvSpPr>
          <p:nvPr>
            <p:ph type="sldNum" sz="quarter" idx="12"/>
          </p:nvPr>
        </p:nvSpPr>
        <p:spPr/>
        <p:txBody>
          <a:bodyPr/>
          <a:lstStyle/>
          <a:p>
            <a:fld id="{74DDFAAA-CC34-428A-ABE0-0414AD008F48}" type="slidenum">
              <a:rPr lang="en-IN" smtClean="0"/>
              <a:t>‹#›</a:t>
            </a:fld>
            <a:endParaRPr lang="en-IN"/>
          </a:p>
        </p:txBody>
      </p:sp>
    </p:spTree>
    <p:extLst>
      <p:ext uri="{BB962C8B-B14F-4D97-AF65-F5344CB8AC3E}">
        <p14:creationId xmlns:p14="http://schemas.microsoft.com/office/powerpoint/2010/main" val="4176424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24665D-0E36-C5B1-7751-19C3C4FCA02A}"/>
              </a:ext>
            </a:extLst>
          </p:cNvPr>
          <p:cNvSpPr>
            <a:spLocks noGrp="1"/>
          </p:cNvSpPr>
          <p:nvPr>
            <p:ph type="dt" sz="half" idx="10"/>
          </p:nvPr>
        </p:nvSpPr>
        <p:spPr/>
        <p:txBody>
          <a:bodyPr/>
          <a:lstStyle/>
          <a:p>
            <a:fld id="{F0B25401-04A5-4A50-9541-BEFD02D09C7D}" type="datetimeFigureOut">
              <a:rPr lang="en-IN" smtClean="0"/>
              <a:t>15-09-2024</a:t>
            </a:fld>
            <a:endParaRPr lang="en-IN"/>
          </a:p>
        </p:txBody>
      </p:sp>
      <p:sp>
        <p:nvSpPr>
          <p:cNvPr id="3" name="Footer Placeholder 2">
            <a:extLst>
              <a:ext uri="{FF2B5EF4-FFF2-40B4-BE49-F238E27FC236}">
                <a16:creationId xmlns:a16="http://schemas.microsoft.com/office/drawing/2014/main" id="{EE0BAA80-3D27-4DA1-D06B-672D55437090}"/>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16A3C68-34BC-1C9B-D26B-7AD00BF0F4F3}"/>
              </a:ext>
            </a:extLst>
          </p:cNvPr>
          <p:cNvSpPr>
            <a:spLocks noGrp="1"/>
          </p:cNvSpPr>
          <p:nvPr>
            <p:ph type="sldNum" sz="quarter" idx="12"/>
          </p:nvPr>
        </p:nvSpPr>
        <p:spPr/>
        <p:txBody>
          <a:bodyPr/>
          <a:lstStyle/>
          <a:p>
            <a:fld id="{74DDFAAA-CC34-428A-ABE0-0414AD008F48}" type="slidenum">
              <a:rPr lang="en-IN" smtClean="0"/>
              <a:t>‹#›</a:t>
            </a:fld>
            <a:endParaRPr lang="en-IN"/>
          </a:p>
        </p:txBody>
      </p:sp>
    </p:spTree>
    <p:extLst>
      <p:ext uri="{BB962C8B-B14F-4D97-AF65-F5344CB8AC3E}">
        <p14:creationId xmlns:p14="http://schemas.microsoft.com/office/powerpoint/2010/main" val="3664447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BFEC6-D095-F902-69B9-34794D45ED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FC0458E-C634-CDFF-33BE-8D18B8A85A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A1AF7A7-2302-6E6A-8CC5-381FD110DE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B463984-C673-A3EF-3AD1-B714B5CA2DE7}"/>
              </a:ext>
            </a:extLst>
          </p:cNvPr>
          <p:cNvSpPr>
            <a:spLocks noGrp="1"/>
          </p:cNvSpPr>
          <p:nvPr>
            <p:ph type="dt" sz="half" idx="10"/>
          </p:nvPr>
        </p:nvSpPr>
        <p:spPr/>
        <p:txBody>
          <a:bodyPr/>
          <a:lstStyle/>
          <a:p>
            <a:fld id="{F0B25401-04A5-4A50-9541-BEFD02D09C7D}" type="datetimeFigureOut">
              <a:rPr lang="en-IN" smtClean="0"/>
              <a:t>15-09-2024</a:t>
            </a:fld>
            <a:endParaRPr lang="en-IN"/>
          </a:p>
        </p:txBody>
      </p:sp>
      <p:sp>
        <p:nvSpPr>
          <p:cNvPr id="6" name="Footer Placeholder 5">
            <a:extLst>
              <a:ext uri="{FF2B5EF4-FFF2-40B4-BE49-F238E27FC236}">
                <a16:creationId xmlns:a16="http://schemas.microsoft.com/office/drawing/2014/main" id="{BD4DA370-1FB4-5D2D-9ADA-7497D67E334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5DBC150-E07B-A88B-E9F3-8DCD6846D26F}"/>
              </a:ext>
            </a:extLst>
          </p:cNvPr>
          <p:cNvSpPr>
            <a:spLocks noGrp="1"/>
          </p:cNvSpPr>
          <p:nvPr>
            <p:ph type="sldNum" sz="quarter" idx="12"/>
          </p:nvPr>
        </p:nvSpPr>
        <p:spPr/>
        <p:txBody>
          <a:bodyPr/>
          <a:lstStyle/>
          <a:p>
            <a:fld id="{74DDFAAA-CC34-428A-ABE0-0414AD008F48}" type="slidenum">
              <a:rPr lang="en-IN" smtClean="0"/>
              <a:t>‹#›</a:t>
            </a:fld>
            <a:endParaRPr lang="en-IN"/>
          </a:p>
        </p:txBody>
      </p:sp>
    </p:spTree>
    <p:extLst>
      <p:ext uri="{BB962C8B-B14F-4D97-AF65-F5344CB8AC3E}">
        <p14:creationId xmlns:p14="http://schemas.microsoft.com/office/powerpoint/2010/main" val="1436066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A1125-B654-866C-B536-ED3C139036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CD470DF-66D5-05EB-94A2-89AD601242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7F4C23A-B8C7-4A23-AD39-B8FE26F4CE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7921D4-DF35-38C4-CE4F-1760D69E0E2D}"/>
              </a:ext>
            </a:extLst>
          </p:cNvPr>
          <p:cNvSpPr>
            <a:spLocks noGrp="1"/>
          </p:cNvSpPr>
          <p:nvPr>
            <p:ph type="dt" sz="half" idx="10"/>
          </p:nvPr>
        </p:nvSpPr>
        <p:spPr/>
        <p:txBody>
          <a:bodyPr/>
          <a:lstStyle/>
          <a:p>
            <a:fld id="{F0B25401-04A5-4A50-9541-BEFD02D09C7D}" type="datetimeFigureOut">
              <a:rPr lang="en-IN" smtClean="0"/>
              <a:t>15-09-2024</a:t>
            </a:fld>
            <a:endParaRPr lang="en-IN"/>
          </a:p>
        </p:txBody>
      </p:sp>
      <p:sp>
        <p:nvSpPr>
          <p:cNvPr id="6" name="Footer Placeholder 5">
            <a:extLst>
              <a:ext uri="{FF2B5EF4-FFF2-40B4-BE49-F238E27FC236}">
                <a16:creationId xmlns:a16="http://schemas.microsoft.com/office/drawing/2014/main" id="{2982FEA3-3C0E-89BE-7D1F-6EBB00332F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CDB5A2E-52FD-7537-B606-3955E6D787C2}"/>
              </a:ext>
            </a:extLst>
          </p:cNvPr>
          <p:cNvSpPr>
            <a:spLocks noGrp="1"/>
          </p:cNvSpPr>
          <p:nvPr>
            <p:ph type="sldNum" sz="quarter" idx="12"/>
          </p:nvPr>
        </p:nvSpPr>
        <p:spPr/>
        <p:txBody>
          <a:bodyPr/>
          <a:lstStyle/>
          <a:p>
            <a:fld id="{74DDFAAA-CC34-428A-ABE0-0414AD008F48}" type="slidenum">
              <a:rPr lang="en-IN" smtClean="0"/>
              <a:t>‹#›</a:t>
            </a:fld>
            <a:endParaRPr lang="en-IN"/>
          </a:p>
        </p:txBody>
      </p:sp>
    </p:spTree>
    <p:extLst>
      <p:ext uri="{BB962C8B-B14F-4D97-AF65-F5344CB8AC3E}">
        <p14:creationId xmlns:p14="http://schemas.microsoft.com/office/powerpoint/2010/main" val="27793017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4CBF86-E8A8-C7A4-E705-8EE5AE57DF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A483D0-D43A-8A18-6BA1-C6ECA341A62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FABD93E-4C2B-BBA2-3EC7-96564F520F9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0B25401-04A5-4A50-9541-BEFD02D09C7D}" type="datetimeFigureOut">
              <a:rPr lang="en-IN" smtClean="0"/>
              <a:t>15-09-2024</a:t>
            </a:fld>
            <a:endParaRPr lang="en-IN"/>
          </a:p>
        </p:txBody>
      </p:sp>
      <p:sp>
        <p:nvSpPr>
          <p:cNvPr id="5" name="Footer Placeholder 4">
            <a:extLst>
              <a:ext uri="{FF2B5EF4-FFF2-40B4-BE49-F238E27FC236}">
                <a16:creationId xmlns:a16="http://schemas.microsoft.com/office/drawing/2014/main" id="{F8B6E07D-B470-A3BE-5AFE-7DA04C48D60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FB5EC4FE-68B1-9ED1-C804-8C1723AFDA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DDFAAA-CC34-428A-ABE0-0414AD008F48}" type="slidenum">
              <a:rPr lang="en-IN" smtClean="0"/>
              <a:t>‹#›</a:t>
            </a:fld>
            <a:endParaRPr lang="en-IN"/>
          </a:p>
        </p:txBody>
      </p:sp>
    </p:spTree>
    <p:extLst>
      <p:ext uri="{BB962C8B-B14F-4D97-AF65-F5344CB8AC3E}">
        <p14:creationId xmlns:p14="http://schemas.microsoft.com/office/powerpoint/2010/main" val="662959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981200" y="1676400"/>
            <a:ext cx="8122769" cy="1828800"/>
          </a:xfrm>
          <a:prstGeom prst="rect">
            <a:avLst/>
          </a:prstGeom>
          <a:ln/>
        </p:spPr>
        <p:style>
          <a:lnRef idx="0">
            <a:schemeClr val="accent1"/>
          </a:lnRef>
          <a:fillRef idx="3">
            <a:schemeClr val="accent1"/>
          </a:fillRef>
          <a:effectRef idx="3">
            <a:schemeClr val="accent1"/>
          </a:effectRef>
          <a:fontRef idx="minor">
            <a:schemeClr val="lt1"/>
          </a:fontRef>
        </p:style>
        <p:txBody>
          <a:bodyPr rtlCol="0" anchor="ctr"/>
          <a:lstStyle/>
          <a:p>
            <a:pPr algn="r"/>
            <a:endParaRPr lang="en-US" sz="2400" b="1" dirty="0">
              <a:solidFill>
                <a:prstClr val="white"/>
              </a:solidFill>
              <a:latin typeface="Arial" pitchFamily="34" charset="0"/>
              <a:cs typeface="Arial" pitchFamily="34" charset="0"/>
            </a:endParaRPr>
          </a:p>
          <a:p>
            <a:pPr algn="r"/>
            <a:endParaRPr lang="en-US" sz="2400" b="1" dirty="0">
              <a:solidFill>
                <a:prstClr val="white"/>
              </a:solidFill>
              <a:latin typeface="Arial" pitchFamily="34" charset="0"/>
              <a:cs typeface="Arial" pitchFamily="34" charset="0"/>
            </a:endParaRPr>
          </a:p>
          <a:p>
            <a:pPr algn="r"/>
            <a:r>
              <a:rPr lang="en-US" sz="2400" b="1" dirty="0">
                <a:solidFill>
                  <a:prstClr val="white"/>
                </a:solidFill>
                <a:latin typeface="Arial" pitchFamily="34" charset="0"/>
                <a:cs typeface="Arial" pitchFamily="34" charset="0"/>
              </a:rPr>
              <a:t>Engineering Economics</a:t>
            </a:r>
          </a:p>
          <a:p>
            <a:pPr algn="r"/>
            <a:r>
              <a:rPr lang="en-US" sz="2400" b="1" dirty="0">
                <a:solidFill>
                  <a:prstClr val="white"/>
                </a:solidFill>
                <a:latin typeface="Arial" pitchFamily="34" charset="0"/>
                <a:cs typeface="Arial" pitchFamily="34" charset="0"/>
              </a:rPr>
              <a:t>EVALUATION OF ALTERNATIVES </a:t>
            </a:r>
          </a:p>
          <a:p>
            <a:pPr algn="r"/>
            <a:r>
              <a:rPr lang="en-US" sz="2400" b="1" dirty="0">
                <a:solidFill>
                  <a:prstClr val="white"/>
                </a:solidFill>
                <a:latin typeface="Arial" pitchFamily="34" charset="0"/>
                <a:cs typeface="Arial" pitchFamily="34" charset="0"/>
              </a:rPr>
              <a:t>PRESENT WORTH  METHOD</a:t>
            </a:r>
          </a:p>
          <a:p>
            <a:pPr algn="r"/>
            <a:endParaRPr lang="en-IN" b="1" dirty="0">
              <a:solidFill>
                <a:prstClr val="white"/>
              </a:solidFill>
            </a:endParaRPr>
          </a:p>
        </p:txBody>
      </p:sp>
    </p:spTree>
    <p:extLst>
      <p:ext uri="{BB962C8B-B14F-4D97-AF65-F5344CB8AC3E}">
        <p14:creationId xmlns:p14="http://schemas.microsoft.com/office/powerpoint/2010/main" val="33564249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209800" y="468085"/>
            <a:ext cx="7772400" cy="9144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r>
              <a:rPr lang="en-IN" sz="2400" dirty="0">
                <a:latin typeface="+mj-lt"/>
                <a:cs typeface="Arial" pitchFamily="34" charset="0"/>
              </a:rPr>
              <a:t>COMPARISON OF ASSETS THAT HAVE </a:t>
            </a:r>
            <a:r>
              <a:rPr lang="en-IN" sz="2400" b="1" i="1" dirty="0">
                <a:latin typeface="+mj-lt"/>
                <a:cs typeface="Arial" pitchFamily="34" charset="0"/>
              </a:rPr>
              <a:t>UNEQUAL</a:t>
            </a:r>
            <a:r>
              <a:rPr lang="en-IN" sz="2400" b="1" dirty="0">
                <a:latin typeface="+mj-lt"/>
                <a:cs typeface="Arial" pitchFamily="34" charset="0"/>
              </a:rPr>
              <a:t> LIVES</a:t>
            </a:r>
          </a:p>
        </p:txBody>
      </p:sp>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9125720" y="693012"/>
            <a:ext cx="646930" cy="595176"/>
          </a:xfrm>
          <a:prstGeom prst="rect">
            <a:avLst/>
          </a:prstGeom>
        </p:spPr>
      </p:pic>
      <p:sp>
        <p:nvSpPr>
          <p:cNvPr id="2" name="Content Placeholder 1"/>
          <p:cNvSpPr>
            <a:spLocks noGrp="1"/>
          </p:cNvSpPr>
          <p:nvPr>
            <p:ph idx="1"/>
          </p:nvPr>
        </p:nvSpPr>
        <p:spPr>
          <a:xfrm>
            <a:off x="2209800" y="1600200"/>
            <a:ext cx="8001000" cy="4853136"/>
          </a:xfrm>
        </p:spPr>
        <p:txBody>
          <a:bodyPr>
            <a:normAutofit/>
          </a:bodyPr>
          <a:lstStyle/>
          <a:p>
            <a:pPr algn="just">
              <a:buNone/>
            </a:pPr>
            <a:r>
              <a:rPr lang="en-US" sz="2400" dirty="0"/>
              <a:t>When the assets have </a:t>
            </a:r>
            <a:r>
              <a:rPr lang="en-US" sz="2400" b="1" i="1" dirty="0"/>
              <a:t>unequal</a:t>
            </a:r>
            <a:r>
              <a:rPr lang="en-US" sz="2400" dirty="0"/>
              <a:t> lives, there must be comparison between the alternatives based on equivalent outcomes.</a:t>
            </a:r>
          </a:p>
          <a:p>
            <a:pPr algn="just">
              <a:buNone/>
            </a:pPr>
            <a:endParaRPr lang="en-US" sz="2400" dirty="0"/>
          </a:p>
          <a:p>
            <a:pPr algn="just">
              <a:buNone/>
            </a:pPr>
            <a:r>
              <a:rPr lang="en-US" sz="2400" dirty="0"/>
              <a:t>Two methods used for comparison are:</a:t>
            </a:r>
          </a:p>
          <a:p>
            <a:pPr marL="457200" indent="-457200" algn="just">
              <a:buAutoNum type="arabicPeriod"/>
            </a:pPr>
            <a:r>
              <a:rPr lang="en-US" sz="2400" dirty="0"/>
              <a:t>Common multiple method.</a:t>
            </a:r>
          </a:p>
          <a:p>
            <a:pPr marL="457200" indent="-457200" algn="just">
              <a:buAutoNum type="arabicPeriod"/>
            </a:pPr>
            <a:r>
              <a:rPr lang="en-US" sz="2400" dirty="0"/>
              <a:t>Study period method.</a:t>
            </a:r>
          </a:p>
        </p:txBody>
      </p:sp>
      <p:sp>
        <p:nvSpPr>
          <p:cNvPr id="4" name="Footer Placeholder 3"/>
          <p:cNvSpPr>
            <a:spLocks noGrp="1"/>
          </p:cNvSpPr>
          <p:nvPr>
            <p:ph type="ftr" sz="quarter" idx="11"/>
          </p:nvPr>
        </p:nvSpPr>
        <p:spPr/>
        <p:txBody>
          <a:bodyPr/>
          <a:lstStyle/>
          <a:p>
            <a:r>
              <a:rPr lang="en-IN" i="1"/>
              <a:t>Engineering Economics</a:t>
            </a:r>
            <a:endParaRPr lang="en-IN" i="1" dirty="0"/>
          </a:p>
        </p:txBody>
      </p:sp>
    </p:spTree>
    <p:extLst>
      <p:ext uri="{BB962C8B-B14F-4D97-AF65-F5344CB8AC3E}">
        <p14:creationId xmlns:p14="http://schemas.microsoft.com/office/powerpoint/2010/main" val="209148495"/>
      </p:ext>
    </p:extLst>
  </p:cSld>
  <p:clrMapOvr>
    <a:masterClrMapping/>
  </p:clrMapOvr>
  <p:transition>
    <p:wipe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209800" y="533400"/>
            <a:ext cx="7772400" cy="9144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endParaRPr lang="en-IN" sz="3600" dirty="0">
              <a:latin typeface="Arial" pitchFamily="34" charset="0"/>
              <a:cs typeface="Arial" pitchFamily="34" charset="0"/>
            </a:endParaRPr>
          </a:p>
        </p:txBody>
      </p:sp>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9125720" y="693012"/>
            <a:ext cx="646930" cy="595176"/>
          </a:xfrm>
          <a:prstGeom prst="rect">
            <a:avLst/>
          </a:prstGeom>
        </p:spPr>
      </p:pic>
      <p:sp>
        <p:nvSpPr>
          <p:cNvPr id="2" name="Content Placeholder 1"/>
          <p:cNvSpPr>
            <a:spLocks noGrp="1"/>
          </p:cNvSpPr>
          <p:nvPr>
            <p:ph idx="1"/>
          </p:nvPr>
        </p:nvSpPr>
        <p:spPr>
          <a:xfrm>
            <a:off x="2209800" y="1600200"/>
            <a:ext cx="8001000" cy="4853136"/>
          </a:xfrm>
        </p:spPr>
        <p:txBody>
          <a:bodyPr>
            <a:normAutofit/>
          </a:bodyPr>
          <a:lstStyle/>
          <a:p>
            <a:pPr marL="514350" indent="-514350">
              <a:buAutoNum type="arabicPeriod"/>
            </a:pPr>
            <a:r>
              <a:rPr lang="en-US" i="1" dirty="0"/>
              <a:t>Common Multiple Method : (LCM)</a:t>
            </a:r>
          </a:p>
          <a:p>
            <a:pPr marL="514350" indent="-514350">
              <a:buNone/>
            </a:pPr>
            <a:endParaRPr lang="en-US" i="1" dirty="0"/>
          </a:p>
          <a:p>
            <a:pPr marL="514350" indent="-514350"/>
            <a:r>
              <a:rPr lang="en-US" sz="2400" dirty="0"/>
              <a:t>In this method alternatives are co-terminated by selecting an analysis period which is the least common multiple (LCM) of the lives of the involved assets.</a:t>
            </a:r>
          </a:p>
          <a:p>
            <a:pPr marL="514350" indent="-514350"/>
            <a:r>
              <a:rPr lang="en-US" sz="2400" dirty="0"/>
              <a:t>Here the assumption is that the assets will be replaced by successors having identical cost characteristics.</a:t>
            </a:r>
          </a:p>
          <a:p>
            <a:pPr marL="514350" indent="-514350">
              <a:buNone/>
            </a:pPr>
            <a:endParaRPr lang="en-US" sz="2400" dirty="0"/>
          </a:p>
          <a:p>
            <a:pPr marL="514350" indent="-514350">
              <a:buNone/>
            </a:pPr>
            <a:r>
              <a:rPr lang="en-US" sz="2400" dirty="0"/>
              <a:t>Ex: If the assets have life 3 and 4 years, the comparison period is 12 years. </a:t>
            </a:r>
          </a:p>
          <a:p>
            <a:pPr marL="514350" indent="-514350">
              <a:buNone/>
            </a:pPr>
            <a:endParaRPr lang="en-US" sz="2400" dirty="0"/>
          </a:p>
          <a:p>
            <a:pPr>
              <a:buNone/>
            </a:pPr>
            <a:endParaRPr lang="en-US" i="1" dirty="0"/>
          </a:p>
          <a:p>
            <a:pPr>
              <a:buNone/>
            </a:pPr>
            <a:endParaRPr lang="en-US" dirty="0"/>
          </a:p>
        </p:txBody>
      </p:sp>
      <p:sp>
        <p:nvSpPr>
          <p:cNvPr id="4" name="Footer Placeholder 3"/>
          <p:cNvSpPr>
            <a:spLocks noGrp="1"/>
          </p:cNvSpPr>
          <p:nvPr>
            <p:ph type="ftr" sz="quarter" idx="11"/>
          </p:nvPr>
        </p:nvSpPr>
        <p:spPr/>
        <p:txBody>
          <a:bodyPr/>
          <a:lstStyle/>
          <a:p>
            <a:r>
              <a:rPr lang="en-IN" i="1"/>
              <a:t>Engineering Economics</a:t>
            </a:r>
            <a:endParaRPr lang="en-IN" i="1" dirty="0"/>
          </a:p>
        </p:txBody>
      </p:sp>
    </p:spTree>
    <p:extLst>
      <p:ext uri="{BB962C8B-B14F-4D97-AF65-F5344CB8AC3E}">
        <p14:creationId xmlns:p14="http://schemas.microsoft.com/office/powerpoint/2010/main" val="1790424301"/>
      </p:ext>
    </p:extLst>
  </p:cSld>
  <p:clrMapOvr>
    <a:masterClrMapping/>
  </p:clrMapOvr>
  <p:transition>
    <p:wipe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209800" y="533400"/>
            <a:ext cx="7772400" cy="9144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endParaRPr lang="en-IN" sz="3600" dirty="0">
              <a:latin typeface="Arial" pitchFamily="34" charset="0"/>
              <a:cs typeface="Arial" pitchFamily="34" charset="0"/>
            </a:endParaRPr>
          </a:p>
        </p:txBody>
      </p:sp>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9125720" y="693012"/>
            <a:ext cx="646930" cy="595176"/>
          </a:xfrm>
          <a:prstGeom prst="rect">
            <a:avLst/>
          </a:prstGeom>
        </p:spPr>
      </p:pic>
      <p:sp>
        <p:nvSpPr>
          <p:cNvPr id="2" name="Content Placeholder 1"/>
          <p:cNvSpPr>
            <a:spLocks noGrp="1"/>
          </p:cNvSpPr>
          <p:nvPr>
            <p:ph idx="1"/>
          </p:nvPr>
        </p:nvSpPr>
        <p:spPr>
          <a:xfrm>
            <a:off x="2209800" y="1600200"/>
            <a:ext cx="8001000" cy="4853136"/>
          </a:xfrm>
        </p:spPr>
        <p:txBody>
          <a:bodyPr>
            <a:normAutofit/>
          </a:bodyPr>
          <a:lstStyle/>
          <a:p>
            <a:pPr>
              <a:buNone/>
            </a:pPr>
            <a:r>
              <a:rPr lang="en-US" i="1" dirty="0"/>
              <a:t>2. Study period method :</a:t>
            </a:r>
          </a:p>
          <a:p>
            <a:pPr>
              <a:buNone/>
            </a:pPr>
            <a:endParaRPr lang="en-US" i="1" dirty="0"/>
          </a:p>
          <a:p>
            <a:pPr algn="just"/>
            <a:r>
              <a:rPr lang="en-US" sz="2400" dirty="0"/>
              <a:t>Here the analysis is based on a specified duration corresponding to length of the project or the time during which the assets are in service.</a:t>
            </a:r>
          </a:p>
          <a:p>
            <a:pPr algn="just">
              <a:buNone/>
            </a:pPr>
            <a:endParaRPr lang="en-US" sz="2400" dirty="0"/>
          </a:p>
          <a:p>
            <a:pPr algn="just">
              <a:buNone/>
            </a:pPr>
            <a:r>
              <a:rPr lang="en-US" sz="2400" dirty="0"/>
              <a:t>Following options are available to select the study period:</a:t>
            </a:r>
          </a:p>
          <a:p>
            <a:pPr lvl="1" algn="just">
              <a:buFont typeface="Wingdings" pitchFamily="2" charset="2"/>
              <a:buChar char="ü"/>
            </a:pPr>
            <a:r>
              <a:rPr lang="en-US" sz="2000" dirty="0"/>
              <a:t>The known duration of required services.</a:t>
            </a:r>
          </a:p>
          <a:p>
            <a:pPr lvl="1" algn="just">
              <a:buFont typeface="Wingdings" pitchFamily="2" charset="2"/>
              <a:buChar char="ü"/>
            </a:pPr>
            <a:r>
              <a:rPr lang="en-US" sz="2000" dirty="0"/>
              <a:t>The shortest life of all competing alternatives.</a:t>
            </a:r>
          </a:p>
          <a:p>
            <a:pPr lvl="1" algn="just">
              <a:buFont typeface="Wingdings" pitchFamily="2" charset="2"/>
              <a:buChar char="ü"/>
            </a:pPr>
            <a:r>
              <a:rPr lang="en-US" sz="2000" dirty="0"/>
              <a:t>The time before a better replacement becomes available.</a:t>
            </a:r>
          </a:p>
        </p:txBody>
      </p:sp>
      <p:sp>
        <p:nvSpPr>
          <p:cNvPr id="4" name="Footer Placeholder 3"/>
          <p:cNvSpPr>
            <a:spLocks noGrp="1"/>
          </p:cNvSpPr>
          <p:nvPr>
            <p:ph type="ftr" sz="quarter" idx="11"/>
          </p:nvPr>
        </p:nvSpPr>
        <p:spPr/>
        <p:txBody>
          <a:bodyPr/>
          <a:lstStyle/>
          <a:p>
            <a:r>
              <a:rPr lang="en-IN" i="1"/>
              <a:t>Engineering Economics</a:t>
            </a:r>
            <a:endParaRPr lang="en-IN" i="1" dirty="0"/>
          </a:p>
        </p:txBody>
      </p:sp>
    </p:spTree>
    <p:extLst>
      <p:ext uri="{BB962C8B-B14F-4D97-AF65-F5344CB8AC3E}">
        <p14:creationId xmlns:p14="http://schemas.microsoft.com/office/powerpoint/2010/main" val="2927232361"/>
      </p:ext>
    </p:extLst>
  </p:cSld>
  <p:clrMapOvr>
    <a:masterClrMapping/>
  </p:clrMapOvr>
  <p:transition>
    <p:wipe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0AB06A4-B2C1-FDCF-6683-9CC08C0D77A6}"/>
              </a:ext>
            </a:extLst>
          </p:cNvPr>
          <p:cNvSpPr>
            <a:spLocks noGrp="1"/>
          </p:cNvSpPr>
          <p:nvPr>
            <p:ph type="ftr" sz="quarter" idx="11"/>
          </p:nvPr>
        </p:nvSpPr>
        <p:spPr/>
        <p:txBody>
          <a:bodyPr/>
          <a:lstStyle/>
          <a:p>
            <a:r>
              <a:rPr lang="en-IN"/>
              <a:t>Engineering Economics</a:t>
            </a:r>
            <a:endParaRPr lang="en-IN" dirty="0"/>
          </a:p>
        </p:txBody>
      </p:sp>
      <p:pic>
        <p:nvPicPr>
          <p:cNvPr id="4" name="Picture 3">
            <a:extLst>
              <a:ext uri="{FF2B5EF4-FFF2-40B4-BE49-F238E27FC236}">
                <a16:creationId xmlns:a16="http://schemas.microsoft.com/office/drawing/2014/main" id="{BA95B6A7-E162-F543-04A6-EE66B1F4A64B}"/>
              </a:ext>
            </a:extLst>
          </p:cNvPr>
          <p:cNvPicPr>
            <a:picLocks noChangeAspect="1"/>
          </p:cNvPicPr>
          <p:nvPr/>
        </p:nvPicPr>
        <p:blipFill>
          <a:blip r:embed="rId2"/>
          <a:stretch>
            <a:fillRect/>
          </a:stretch>
        </p:blipFill>
        <p:spPr>
          <a:xfrm>
            <a:off x="1694924" y="980728"/>
            <a:ext cx="8973076" cy="2177752"/>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a:extLst>
                  <a:ext uri="{FF2B5EF4-FFF2-40B4-BE49-F238E27FC236}">
                    <a16:creationId xmlns:a16="http://schemas.microsoft.com/office/drawing/2014/main" id="{04080374-CCC6-783F-0258-7C1A41013F63}"/>
                  </a:ext>
                </a:extLst>
              </p14:cNvPr>
              <p14:cNvContentPartPr/>
              <p14:nvPr/>
            </p14:nvContentPartPr>
            <p14:xfrm>
              <a:off x="4000080" y="2841120"/>
              <a:ext cx="7920" cy="360"/>
            </p14:xfrm>
          </p:contentPart>
        </mc:Choice>
        <mc:Fallback>
          <p:pic>
            <p:nvPicPr>
              <p:cNvPr id="3" name="Ink 2">
                <a:extLst>
                  <a:ext uri="{FF2B5EF4-FFF2-40B4-BE49-F238E27FC236}">
                    <a16:creationId xmlns:a16="http://schemas.microsoft.com/office/drawing/2014/main" id="{04080374-CCC6-783F-0258-7C1A41013F63}"/>
                  </a:ext>
                </a:extLst>
              </p:cNvPr>
              <p:cNvPicPr/>
              <p:nvPr/>
            </p:nvPicPr>
            <p:blipFill>
              <a:blip r:embed="rId4"/>
              <a:stretch>
                <a:fillRect/>
              </a:stretch>
            </p:blipFill>
            <p:spPr>
              <a:xfrm>
                <a:off x="3990720" y="2831760"/>
                <a:ext cx="26640" cy="19080"/>
              </a:xfrm>
              <a:prstGeom prst="rect">
                <a:avLst/>
              </a:prstGeom>
            </p:spPr>
          </p:pic>
        </mc:Fallback>
      </mc:AlternateContent>
    </p:spTree>
    <p:extLst>
      <p:ext uri="{BB962C8B-B14F-4D97-AF65-F5344CB8AC3E}">
        <p14:creationId xmlns:p14="http://schemas.microsoft.com/office/powerpoint/2010/main" val="33224955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3A160-81FB-39D5-EFC8-60792F35139A}"/>
              </a:ext>
            </a:extLst>
          </p:cNvPr>
          <p:cNvSpPr>
            <a:spLocks noGrp="1"/>
          </p:cNvSpPr>
          <p:nvPr>
            <p:ph type="title"/>
          </p:nvPr>
        </p:nvSpPr>
        <p:spPr/>
        <p:txBody>
          <a:bodyPr/>
          <a:lstStyle/>
          <a:p>
            <a:endParaRPr lang="en-IN"/>
          </a:p>
        </p:txBody>
      </p:sp>
      <p:sp>
        <p:nvSpPr>
          <p:cNvPr id="4" name="Footer Placeholder 3">
            <a:extLst>
              <a:ext uri="{FF2B5EF4-FFF2-40B4-BE49-F238E27FC236}">
                <a16:creationId xmlns:a16="http://schemas.microsoft.com/office/drawing/2014/main" id="{EB48D751-832D-0501-075C-19264A45DCD8}"/>
              </a:ext>
            </a:extLst>
          </p:cNvPr>
          <p:cNvSpPr>
            <a:spLocks noGrp="1"/>
          </p:cNvSpPr>
          <p:nvPr>
            <p:ph type="ftr" sz="quarter" idx="11"/>
          </p:nvPr>
        </p:nvSpPr>
        <p:spPr/>
        <p:txBody>
          <a:bodyPr/>
          <a:lstStyle/>
          <a:p>
            <a:r>
              <a:rPr lang="en-IN"/>
              <a:t>Engineering Economics</a:t>
            </a:r>
            <a:endParaRPr lang="en-IN" dirty="0"/>
          </a:p>
        </p:txBody>
      </p:sp>
      <p:sp>
        <p:nvSpPr>
          <p:cNvPr id="8" name="Content Placeholder 7">
            <a:extLst>
              <a:ext uri="{FF2B5EF4-FFF2-40B4-BE49-F238E27FC236}">
                <a16:creationId xmlns:a16="http://schemas.microsoft.com/office/drawing/2014/main" id="{80378189-D1E1-8A7D-53E4-8DD6400690F8}"/>
              </a:ext>
            </a:extLst>
          </p:cNvPr>
          <p:cNvSpPr>
            <a:spLocks noGrp="1"/>
          </p:cNvSpPr>
          <p:nvPr>
            <p:ph idx="1"/>
          </p:nvPr>
        </p:nvSpPr>
        <p:spPr/>
        <p:txBody>
          <a:bodyPr/>
          <a:lstStyle/>
          <a:p>
            <a:endParaRPr lang="en-IN" dirty="0"/>
          </a:p>
        </p:txBody>
      </p:sp>
      <p:pic>
        <p:nvPicPr>
          <p:cNvPr id="10" name="Picture 9">
            <a:extLst>
              <a:ext uri="{FF2B5EF4-FFF2-40B4-BE49-F238E27FC236}">
                <a16:creationId xmlns:a16="http://schemas.microsoft.com/office/drawing/2014/main" id="{8920E0E3-E38E-096E-61EF-B99060DEB4C4}"/>
              </a:ext>
            </a:extLst>
          </p:cNvPr>
          <p:cNvPicPr>
            <a:picLocks noChangeAspect="1"/>
          </p:cNvPicPr>
          <p:nvPr/>
        </p:nvPicPr>
        <p:blipFill>
          <a:blip r:embed="rId2"/>
          <a:stretch>
            <a:fillRect/>
          </a:stretch>
        </p:blipFill>
        <p:spPr>
          <a:xfrm>
            <a:off x="1656912" y="1052737"/>
            <a:ext cx="8878177" cy="3521371"/>
          </a:xfrm>
          <a:prstGeom prst="rect">
            <a:avLst/>
          </a:prstGeom>
        </p:spPr>
      </p:pic>
    </p:spTree>
    <p:extLst>
      <p:ext uri="{BB962C8B-B14F-4D97-AF65-F5344CB8AC3E}">
        <p14:creationId xmlns:p14="http://schemas.microsoft.com/office/powerpoint/2010/main" val="42172275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p:txBody>
          <a:bodyPr/>
          <a:lstStyle/>
          <a:p>
            <a:r>
              <a:rPr lang="en-IN" i="1"/>
              <a:t>Engineering Economics</a:t>
            </a:r>
            <a:endParaRPr lang="en-IN" i="1" dirty="0"/>
          </a:p>
        </p:txBody>
      </p:sp>
      <p:sp>
        <p:nvSpPr>
          <p:cNvPr id="11" name="Content Placeholder 10">
            <a:extLst>
              <a:ext uri="{FF2B5EF4-FFF2-40B4-BE49-F238E27FC236}">
                <a16:creationId xmlns:a16="http://schemas.microsoft.com/office/drawing/2014/main" id="{9658F625-4746-0C95-76F4-D94BAC63A438}"/>
              </a:ext>
            </a:extLst>
          </p:cNvPr>
          <p:cNvSpPr>
            <a:spLocks noGrp="1"/>
          </p:cNvSpPr>
          <p:nvPr>
            <p:ph idx="1"/>
          </p:nvPr>
        </p:nvSpPr>
        <p:spPr/>
        <p:txBody>
          <a:bodyPr/>
          <a:lstStyle/>
          <a:p>
            <a:endParaRPr lang="en-IN"/>
          </a:p>
        </p:txBody>
      </p:sp>
      <p:pic>
        <p:nvPicPr>
          <p:cNvPr id="13" name="Picture 12">
            <a:extLst>
              <a:ext uri="{FF2B5EF4-FFF2-40B4-BE49-F238E27FC236}">
                <a16:creationId xmlns:a16="http://schemas.microsoft.com/office/drawing/2014/main" id="{5081FCB3-93FC-C9B5-267D-15A08A7380AC}"/>
              </a:ext>
            </a:extLst>
          </p:cNvPr>
          <p:cNvPicPr>
            <a:picLocks noChangeAspect="1"/>
          </p:cNvPicPr>
          <p:nvPr/>
        </p:nvPicPr>
        <p:blipFill>
          <a:blip r:embed="rId2"/>
          <a:stretch>
            <a:fillRect/>
          </a:stretch>
        </p:blipFill>
        <p:spPr>
          <a:xfrm>
            <a:off x="1524001" y="1370014"/>
            <a:ext cx="9125677" cy="3139106"/>
          </a:xfrm>
          <a:prstGeom prst="rect">
            <a:avLst/>
          </a:prstGeom>
        </p:spPr>
      </p:pic>
    </p:spTree>
    <p:extLst>
      <p:ext uri="{BB962C8B-B14F-4D97-AF65-F5344CB8AC3E}">
        <p14:creationId xmlns:p14="http://schemas.microsoft.com/office/powerpoint/2010/main" val="621141351"/>
      </p:ext>
    </p:extLst>
  </p:cSld>
  <p:clrMapOvr>
    <a:masterClrMapping/>
  </p:clrMapOvr>
  <p:transition>
    <p:wipe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70F21AB-A83F-5A60-A5E1-00A00E62CA20}"/>
              </a:ext>
            </a:extLst>
          </p:cNvPr>
          <p:cNvPicPr>
            <a:picLocks noGrp="1" noChangeAspect="1"/>
          </p:cNvPicPr>
          <p:nvPr>
            <p:ph idx="1"/>
          </p:nvPr>
        </p:nvPicPr>
        <p:blipFill>
          <a:blip r:embed="rId2"/>
          <a:stretch>
            <a:fillRect/>
          </a:stretch>
        </p:blipFill>
        <p:spPr>
          <a:xfrm>
            <a:off x="1649760" y="711250"/>
            <a:ext cx="8892480" cy="4013894"/>
          </a:xfrm>
        </p:spPr>
      </p:pic>
      <p:sp>
        <p:nvSpPr>
          <p:cNvPr id="4" name="Footer Placeholder 3">
            <a:extLst>
              <a:ext uri="{FF2B5EF4-FFF2-40B4-BE49-F238E27FC236}">
                <a16:creationId xmlns:a16="http://schemas.microsoft.com/office/drawing/2014/main" id="{F7ADA141-EF97-A077-3198-8E74F03BAC25}"/>
              </a:ext>
            </a:extLst>
          </p:cNvPr>
          <p:cNvSpPr>
            <a:spLocks noGrp="1"/>
          </p:cNvSpPr>
          <p:nvPr>
            <p:ph type="ftr" sz="quarter" idx="11"/>
          </p:nvPr>
        </p:nvSpPr>
        <p:spPr/>
        <p:txBody>
          <a:bodyPr/>
          <a:lstStyle/>
          <a:p>
            <a:r>
              <a:rPr lang="en-IN"/>
              <a:t>Engineering Economics</a:t>
            </a:r>
            <a:endParaRPr lang="en-IN" dirty="0"/>
          </a:p>
        </p:txBody>
      </p:sp>
      <p:sp>
        <p:nvSpPr>
          <p:cNvPr id="7" name="TextBox 6">
            <a:extLst>
              <a:ext uri="{FF2B5EF4-FFF2-40B4-BE49-F238E27FC236}">
                <a16:creationId xmlns:a16="http://schemas.microsoft.com/office/drawing/2014/main" id="{75D70393-5DB4-0450-69D8-0BA26D835777}"/>
              </a:ext>
            </a:extLst>
          </p:cNvPr>
          <p:cNvSpPr txBox="1"/>
          <p:nvPr/>
        </p:nvSpPr>
        <p:spPr>
          <a:xfrm>
            <a:off x="2387588" y="4725145"/>
            <a:ext cx="7056784" cy="584775"/>
          </a:xfrm>
          <a:prstGeom prst="rect">
            <a:avLst/>
          </a:prstGeom>
          <a:noFill/>
        </p:spPr>
        <p:txBody>
          <a:bodyPr wrap="square" rtlCol="0">
            <a:spAutoFit/>
          </a:bodyPr>
          <a:lstStyle/>
          <a:p>
            <a:r>
              <a:rPr lang="en-US" sz="1600" dirty="0"/>
              <a:t>1 unit of Model A’s salvage value at EOY2 = $45,000; 1 unit of Model B = $125,000 </a:t>
            </a:r>
            <a:endParaRPr lang="en-IN" sz="1600" dirty="0"/>
          </a:p>
        </p:txBody>
      </p:sp>
      <p:sp>
        <p:nvSpPr>
          <p:cNvPr id="8" name="TextBox 7">
            <a:extLst>
              <a:ext uri="{FF2B5EF4-FFF2-40B4-BE49-F238E27FC236}">
                <a16:creationId xmlns:a16="http://schemas.microsoft.com/office/drawing/2014/main" id="{F030D35E-221A-EEE2-8162-CEAC105CEB4F}"/>
              </a:ext>
            </a:extLst>
          </p:cNvPr>
          <p:cNvSpPr txBox="1"/>
          <p:nvPr/>
        </p:nvSpPr>
        <p:spPr>
          <a:xfrm>
            <a:off x="1847528" y="136525"/>
            <a:ext cx="8136904" cy="369332"/>
          </a:xfrm>
          <a:prstGeom prst="rect">
            <a:avLst/>
          </a:prstGeom>
          <a:noFill/>
        </p:spPr>
        <p:txBody>
          <a:bodyPr wrap="square" rtlCol="0">
            <a:spAutoFit/>
          </a:bodyPr>
          <a:lstStyle/>
          <a:p>
            <a:r>
              <a:rPr lang="en-US" b="1" dirty="0"/>
              <a:t>Project lives longer than the analysis period</a:t>
            </a:r>
            <a:endParaRPr lang="en-IN" b="1" dirty="0"/>
          </a:p>
        </p:txBody>
      </p:sp>
    </p:spTree>
    <p:extLst>
      <p:ext uri="{BB962C8B-B14F-4D97-AF65-F5344CB8AC3E}">
        <p14:creationId xmlns:p14="http://schemas.microsoft.com/office/powerpoint/2010/main" val="1135878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A7A2393-3616-13BA-B7E1-7BAECC2B99B3}"/>
              </a:ext>
            </a:extLst>
          </p:cNvPr>
          <p:cNvPicPr>
            <a:picLocks noGrp="1" noChangeAspect="1"/>
          </p:cNvPicPr>
          <p:nvPr>
            <p:ph idx="1"/>
          </p:nvPr>
        </p:nvPicPr>
        <p:blipFill>
          <a:blip r:embed="rId2"/>
          <a:stretch>
            <a:fillRect/>
          </a:stretch>
        </p:blipFill>
        <p:spPr>
          <a:xfrm>
            <a:off x="1709650" y="764704"/>
            <a:ext cx="8772701" cy="4594522"/>
          </a:xfrm>
          <a:prstGeom prst="rect">
            <a:avLst/>
          </a:prstGeom>
        </p:spPr>
      </p:pic>
      <p:sp>
        <p:nvSpPr>
          <p:cNvPr id="4" name="Footer Placeholder 3">
            <a:extLst>
              <a:ext uri="{FF2B5EF4-FFF2-40B4-BE49-F238E27FC236}">
                <a16:creationId xmlns:a16="http://schemas.microsoft.com/office/drawing/2014/main" id="{B4A33AE1-8681-17ED-A1FD-38CBEFEAC25B}"/>
              </a:ext>
            </a:extLst>
          </p:cNvPr>
          <p:cNvSpPr>
            <a:spLocks noGrp="1"/>
          </p:cNvSpPr>
          <p:nvPr>
            <p:ph type="ftr" sz="quarter" idx="11"/>
          </p:nvPr>
        </p:nvSpPr>
        <p:spPr/>
        <p:txBody>
          <a:bodyPr/>
          <a:lstStyle/>
          <a:p>
            <a:r>
              <a:rPr lang="en-IN"/>
              <a:t>Engineering Economics</a:t>
            </a:r>
            <a:endParaRPr lang="en-IN" dirty="0"/>
          </a:p>
        </p:txBody>
      </p:sp>
      <p:sp>
        <p:nvSpPr>
          <p:cNvPr id="3" name="TextBox 2">
            <a:extLst>
              <a:ext uri="{FF2B5EF4-FFF2-40B4-BE49-F238E27FC236}">
                <a16:creationId xmlns:a16="http://schemas.microsoft.com/office/drawing/2014/main" id="{CBD3293F-A4B8-DBCF-F02F-DCD54B84586D}"/>
              </a:ext>
            </a:extLst>
          </p:cNvPr>
          <p:cNvSpPr txBox="1"/>
          <p:nvPr/>
        </p:nvSpPr>
        <p:spPr>
          <a:xfrm>
            <a:off x="2135560" y="5517233"/>
            <a:ext cx="7992888" cy="646331"/>
          </a:xfrm>
          <a:prstGeom prst="rect">
            <a:avLst/>
          </a:prstGeom>
          <a:noFill/>
        </p:spPr>
        <p:txBody>
          <a:bodyPr wrap="square" rtlCol="0">
            <a:spAutoFit/>
          </a:bodyPr>
          <a:lstStyle/>
          <a:p>
            <a:r>
              <a:rPr lang="en-US" dirty="0"/>
              <a:t>The company considers leasing equipment comparable to Model A at an annual payment of $</a:t>
            </a:r>
            <a:r>
              <a:rPr lang="en-US"/>
              <a:t>6,000 payable at EOY</a:t>
            </a:r>
            <a:endParaRPr lang="en-IN" dirty="0"/>
          </a:p>
        </p:txBody>
      </p:sp>
      <p:sp>
        <p:nvSpPr>
          <p:cNvPr id="6" name="TextBox 5">
            <a:extLst>
              <a:ext uri="{FF2B5EF4-FFF2-40B4-BE49-F238E27FC236}">
                <a16:creationId xmlns:a16="http://schemas.microsoft.com/office/drawing/2014/main" id="{591C0518-5192-473C-EF81-8C91D901885E}"/>
              </a:ext>
            </a:extLst>
          </p:cNvPr>
          <p:cNvSpPr txBox="1"/>
          <p:nvPr/>
        </p:nvSpPr>
        <p:spPr>
          <a:xfrm>
            <a:off x="1847528" y="136525"/>
            <a:ext cx="8136904" cy="369332"/>
          </a:xfrm>
          <a:prstGeom prst="rect">
            <a:avLst/>
          </a:prstGeom>
          <a:noFill/>
        </p:spPr>
        <p:txBody>
          <a:bodyPr wrap="square" rtlCol="0">
            <a:spAutoFit/>
          </a:bodyPr>
          <a:lstStyle/>
          <a:p>
            <a:r>
              <a:rPr lang="en-US" b="1" dirty="0"/>
              <a:t>Project lives shorter than the analysis period</a:t>
            </a:r>
            <a:endParaRPr lang="en-IN" b="1" dirty="0"/>
          </a:p>
        </p:txBody>
      </p:sp>
    </p:spTree>
    <p:extLst>
      <p:ext uri="{BB962C8B-B14F-4D97-AF65-F5344CB8AC3E}">
        <p14:creationId xmlns:p14="http://schemas.microsoft.com/office/powerpoint/2010/main" val="4125368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5B78B39-65F1-E955-B7EF-958F59B9ACCC}"/>
              </a:ext>
            </a:extLst>
          </p:cNvPr>
          <p:cNvSpPr>
            <a:spLocks noGrp="1"/>
          </p:cNvSpPr>
          <p:nvPr>
            <p:ph idx="1"/>
          </p:nvPr>
        </p:nvSpPr>
        <p:spPr>
          <a:xfrm>
            <a:off x="1981200" y="404665"/>
            <a:ext cx="8229600" cy="5721499"/>
          </a:xfrm>
        </p:spPr>
        <p:txBody>
          <a:bodyPr>
            <a:normAutofit fontScale="92500" lnSpcReduction="20000"/>
          </a:bodyPr>
          <a:lstStyle/>
          <a:p>
            <a:pPr marL="0" indent="0" algn="just">
              <a:lnSpc>
                <a:spcPct val="170000"/>
              </a:lnSpc>
              <a:spcBef>
                <a:spcPts val="0"/>
              </a:spcBef>
              <a:buNone/>
            </a:pPr>
            <a:r>
              <a:rPr lang="en-US" sz="2000" dirty="0">
                <a:latin typeface="Times New Roman" panose="02020603050405020304" pitchFamily="18" charset="0"/>
                <a:cs typeface="Times New Roman" panose="02020603050405020304" pitchFamily="18" charset="0"/>
              </a:rPr>
              <a:t>A British food distribution conglomerate purchased a Canadian food store chain for £75 million 3 years ago. There was a net loss of £10 million at the end of year 1 of ownership. Net cash flow is increasing with an arithmetic gradient of £_5 million per year starting the second year, and this pattern is expected to continue for the foreseeable future. This means that breakeven net cash flow was achieved this year. Because of the heavy debt financing used to purchase the Canadian chain, the international board of directors expects a MARR of 25% per year from any sale. (a) The British conglomerate has just been offered £159.5 million by a French company wishing to get a foothold in Canada. Use FW analysis to determine if the MARR will be realized at this selling price. (b) If the British conglomerate continues to own the chain, what selling price must be obtained at the end of 5 years of ownership to just make the MARR? </a:t>
            </a:r>
          </a:p>
          <a:p>
            <a:pPr marL="0" indent="0" algn="just">
              <a:lnSpc>
                <a:spcPct val="170000"/>
              </a:lnSpc>
              <a:spcBef>
                <a:spcPts val="0"/>
              </a:spcBef>
              <a:buNone/>
            </a:pPr>
            <a:r>
              <a:rPr lang="en-US" sz="2000" dirty="0">
                <a:latin typeface="Times New Roman" panose="02020603050405020304" pitchFamily="18" charset="0"/>
                <a:cs typeface="Times New Roman" panose="02020603050405020304" pitchFamily="18" charset="0"/>
              </a:rPr>
              <a:t>(FUTURE WORTH METHOD)</a:t>
            </a:r>
            <a:endParaRPr lang="en-IN" sz="20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58B92A44-2D90-418F-3397-7E2D22FDA3C8}"/>
              </a:ext>
            </a:extLst>
          </p:cNvPr>
          <p:cNvSpPr>
            <a:spLocks noGrp="1"/>
          </p:cNvSpPr>
          <p:nvPr>
            <p:ph type="ftr" sz="quarter" idx="11"/>
          </p:nvPr>
        </p:nvSpPr>
        <p:spPr/>
        <p:txBody>
          <a:bodyPr/>
          <a:lstStyle/>
          <a:p>
            <a:r>
              <a:rPr lang="en-IN" dirty="0"/>
              <a:t>Engineering Economics</a:t>
            </a:r>
          </a:p>
        </p:txBody>
      </p:sp>
    </p:spTree>
    <p:extLst>
      <p:ext uri="{BB962C8B-B14F-4D97-AF65-F5344CB8AC3E}">
        <p14:creationId xmlns:p14="http://schemas.microsoft.com/office/powerpoint/2010/main" val="3644929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42245B7B-982E-2F60-87AB-D79DAD337D5C}"/>
              </a:ext>
            </a:extLst>
          </p:cNvPr>
          <p:cNvSpPr>
            <a:spLocks noGrp="1"/>
          </p:cNvSpPr>
          <p:nvPr>
            <p:ph type="ftr" sz="quarter" idx="11"/>
          </p:nvPr>
        </p:nvSpPr>
        <p:spPr/>
        <p:txBody>
          <a:bodyPr/>
          <a:lstStyle/>
          <a:p>
            <a:r>
              <a:rPr lang="en-IN" dirty="0"/>
              <a:t>Engineering Economics</a:t>
            </a:r>
          </a:p>
        </p:txBody>
      </p:sp>
      <p:pic>
        <p:nvPicPr>
          <p:cNvPr id="8" name="Picture 7">
            <a:extLst>
              <a:ext uri="{FF2B5EF4-FFF2-40B4-BE49-F238E27FC236}">
                <a16:creationId xmlns:a16="http://schemas.microsoft.com/office/drawing/2014/main" id="{CE821C25-59F8-3A7F-AF6A-7765FC0660BE}"/>
              </a:ext>
            </a:extLst>
          </p:cNvPr>
          <p:cNvPicPr>
            <a:picLocks noChangeAspect="1"/>
          </p:cNvPicPr>
          <p:nvPr/>
        </p:nvPicPr>
        <p:blipFill>
          <a:blip r:embed="rId2"/>
          <a:stretch>
            <a:fillRect/>
          </a:stretch>
        </p:blipFill>
        <p:spPr>
          <a:xfrm>
            <a:off x="1757772" y="764704"/>
            <a:ext cx="8676456" cy="4032448"/>
          </a:xfrm>
          <a:prstGeom prst="rect">
            <a:avLst/>
          </a:prstGeom>
        </p:spPr>
      </p:pic>
    </p:spTree>
    <p:extLst>
      <p:ext uri="{BB962C8B-B14F-4D97-AF65-F5344CB8AC3E}">
        <p14:creationId xmlns:p14="http://schemas.microsoft.com/office/powerpoint/2010/main" val="3666731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209800" y="533400"/>
            <a:ext cx="7772400" cy="9144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r>
              <a:rPr lang="en-IN" sz="3600" dirty="0">
                <a:cs typeface="Arial" pitchFamily="34" charset="0"/>
              </a:rPr>
              <a:t>Economic Evaluation of Alternatives</a:t>
            </a:r>
          </a:p>
        </p:txBody>
      </p:sp>
      <p:pic>
        <p:nvPicPr>
          <p:cNvPr id="7" name="Picture 6"/>
          <p:cNvPicPr>
            <a:picLocks noChangeAspect="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tretch>
            <a:fillRect/>
          </a:stretch>
        </p:blipFill>
        <p:spPr>
          <a:xfrm>
            <a:off x="9125720" y="693012"/>
            <a:ext cx="646930" cy="595176"/>
          </a:xfrm>
          <a:prstGeom prst="rect">
            <a:avLst/>
          </a:prstGeom>
        </p:spPr>
      </p:pic>
      <p:sp>
        <p:nvSpPr>
          <p:cNvPr id="2" name="Content Placeholder 1"/>
          <p:cNvSpPr>
            <a:spLocks noGrp="1"/>
          </p:cNvSpPr>
          <p:nvPr>
            <p:ph idx="1"/>
          </p:nvPr>
        </p:nvSpPr>
        <p:spPr>
          <a:xfrm>
            <a:off x="2209800" y="1600200"/>
            <a:ext cx="8001000" cy="4853136"/>
          </a:xfrm>
        </p:spPr>
        <p:txBody>
          <a:bodyPr>
            <a:normAutofit/>
          </a:bodyPr>
          <a:lstStyle/>
          <a:p>
            <a:pPr>
              <a:buNone/>
            </a:pPr>
            <a:r>
              <a:rPr lang="en-US" dirty="0"/>
              <a:t>Objectives:</a:t>
            </a:r>
          </a:p>
          <a:p>
            <a:pPr lvl="1">
              <a:buFont typeface="Wingdings" pitchFamily="2" charset="2"/>
              <a:buChar char="ü"/>
            </a:pPr>
            <a:r>
              <a:rPr lang="en-US" dirty="0"/>
              <a:t>To select the best alternative economically.</a:t>
            </a:r>
          </a:p>
          <a:p>
            <a:pPr lvl="1">
              <a:buFont typeface="Wingdings" pitchFamily="2" charset="2"/>
              <a:buChar char="ü"/>
            </a:pPr>
            <a:r>
              <a:rPr lang="en-US" dirty="0"/>
              <a:t>Understand the various bases for comparison of alternatives.</a:t>
            </a:r>
          </a:p>
          <a:p>
            <a:pPr lvl="1">
              <a:buNone/>
            </a:pPr>
            <a:endParaRPr lang="en-US" dirty="0"/>
          </a:p>
          <a:p>
            <a:pPr>
              <a:buNone/>
            </a:pPr>
            <a:r>
              <a:rPr lang="en-US" dirty="0"/>
              <a:t>Bases for Evaluation of Alternatives:</a:t>
            </a:r>
          </a:p>
          <a:p>
            <a:pPr lvl="1">
              <a:buFont typeface="Wingdings" pitchFamily="2" charset="2"/>
              <a:buChar char="ü"/>
            </a:pPr>
            <a:r>
              <a:rPr lang="en-US" dirty="0"/>
              <a:t>Present worth method </a:t>
            </a:r>
          </a:p>
          <a:p>
            <a:pPr lvl="1">
              <a:buFont typeface="Wingdings" pitchFamily="2" charset="2"/>
              <a:buChar char="ü"/>
            </a:pPr>
            <a:r>
              <a:rPr lang="en-US" dirty="0"/>
              <a:t>Future worth method</a:t>
            </a:r>
          </a:p>
          <a:p>
            <a:pPr lvl="1">
              <a:buFont typeface="Wingdings" pitchFamily="2" charset="2"/>
              <a:buChar char="ü"/>
            </a:pPr>
            <a:r>
              <a:rPr lang="en-US" dirty="0"/>
              <a:t>Annual equivalent method</a:t>
            </a:r>
          </a:p>
          <a:p>
            <a:pPr lvl="1">
              <a:buFont typeface="Wingdings" pitchFamily="2" charset="2"/>
              <a:buChar char="ü"/>
            </a:pPr>
            <a:r>
              <a:rPr lang="en-US" dirty="0"/>
              <a:t>Capitalized cost method</a:t>
            </a:r>
          </a:p>
          <a:p>
            <a:pPr lvl="1">
              <a:buFont typeface="Wingdings" pitchFamily="2" charset="2"/>
              <a:buChar char="ü"/>
            </a:pPr>
            <a:r>
              <a:rPr lang="en-US" dirty="0"/>
              <a:t>Rate of return method</a:t>
            </a:r>
          </a:p>
          <a:p>
            <a:pPr>
              <a:buNone/>
            </a:pPr>
            <a:endParaRPr lang="en-US" dirty="0"/>
          </a:p>
        </p:txBody>
      </p:sp>
      <p:sp>
        <p:nvSpPr>
          <p:cNvPr id="4" name="Footer Placeholder 3"/>
          <p:cNvSpPr>
            <a:spLocks noGrp="1"/>
          </p:cNvSpPr>
          <p:nvPr>
            <p:ph type="ftr" sz="quarter" idx="11"/>
          </p:nvPr>
        </p:nvSpPr>
        <p:spPr/>
        <p:txBody>
          <a:bodyPr/>
          <a:lstStyle/>
          <a:p>
            <a:r>
              <a:rPr lang="en-IN" i="1" dirty="0"/>
              <a:t>Engineering Economics</a:t>
            </a:r>
          </a:p>
        </p:txBody>
      </p:sp>
    </p:spTree>
    <p:extLst>
      <p:ext uri="{BB962C8B-B14F-4D97-AF65-F5344CB8AC3E}">
        <p14:creationId xmlns:p14="http://schemas.microsoft.com/office/powerpoint/2010/main" val="205692860"/>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animEffect transition="in" filter="barn(inVertical)">
                                      <p:cBhvr>
                                        <p:cTn id="7" dur="500"/>
                                        <p:tgtEl>
                                          <p:spTgt spid="2">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barn(inVertical)">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barn(inVertical)">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barn(inVertical)">
                                      <p:cBhvr>
                                        <p:cTn id="27" dur="500"/>
                                        <p:tgtEl>
                                          <p:spTgt spid="2">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2">
                                            <p:txEl>
                                              <p:pRg st="7" end="7"/>
                                            </p:txEl>
                                          </p:spTgt>
                                        </p:tgtEl>
                                        <p:attrNameLst>
                                          <p:attrName>style.visibility</p:attrName>
                                        </p:attrNameLst>
                                      </p:cBhvr>
                                      <p:to>
                                        <p:strVal val="visible"/>
                                      </p:to>
                                    </p:set>
                                    <p:animEffect transition="in" filter="barn(inVertical)">
                                      <p:cBhvr>
                                        <p:cTn id="32" dur="500"/>
                                        <p:tgtEl>
                                          <p:spTgt spid="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animEffect transition="in" filter="barn(inVertical)">
                                      <p:cBhvr>
                                        <p:cTn id="37" dur="500"/>
                                        <p:tgtEl>
                                          <p:spTgt spid="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barn(inVertical)">
                                      <p:cBhvr>
                                        <p:cTn id="42"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algn="just">
              <a:lnSpc>
                <a:spcPct val="150000"/>
              </a:lnSpc>
              <a:buFont typeface="Wingdings" pitchFamily="2" charset="2"/>
              <a:buChar char="Ø"/>
            </a:pPr>
            <a:r>
              <a:rPr lang="en-US" dirty="0"/>
              <a:t>Cash flows are known.</a:t>
            </a:r>
          </a:p>
          <a:p>
            <a:pPr algn="just">
              <a:lnSpc>
                <a:spcPct val="150000"/>
              </a:lnSpc>
              <a:buFont typeface="Wingdings" pitchFamily="2" charset="2"/>
              <a:buChar char="Ø"/>
            </a:pPr>
            <a:r>
              <a:rPr lang="en-US" dirty="0"/>
              <a:t>Cash flows are in constant-value dollars.</a:t>
            </a:r>
          </a:p>
          <a:p>
            <a:pPr algn="just">
              <a:lnSpc>
                <a:spcPct val="150000"/>
              </a:lnSpc>
              <a:buFont typeface="Wingdings" pitchFamily="2" charset="2"/>
              <a:buChar char="Ø"/>
            </a:pPr>
            <a:r>
              <a:rPr lang="en-US" dirty="0"/>
              <a:t>The interest rate is known </a:t>
            </a:r>
          </a:p>
          <a:p>
            <a:pPr marL="0" indent="0" algn="just">
              <a:lnSpc>
                <a:spcPct val="150000"/>
              </a:lnSpc>
              <a:buNone/>
            </a:pPr>
            <a:r>
              <a:rPr lang="en-US" dirty="0"/>
              <a:t>(</a:t>
            </a:r>
            <a:r>
              <a:rPr lang="en-US" b="1" dirty="0"/>
              <a:t>M</a:t>
            </a:r>
            <a:r>
              <a:rPr lang="en-US" dirty="0"/>
              <a:t>inimum </a:t>
            </a:r>
            <a:r>
              <a:rPr lang="en-US" b="1" dirty="0"/>
              <a:t>A</a:t>
            </a:r>
            <a:r>
              <a:rPr lang="en-US" dirty="0"/>
              <a:t>ttractive </a:t>
            </a:r>
            <a:r>
              <a:rPr lang="en-US" b="1" dirty="0"/>
              <a:t>R</a:t>
            </a:r>
            <a:r>
              <a:rPr lang="en-US" dirty="0"/>
              <a:t>ate of </a:t>
            </a:r>
            <a:r>
              <a:rPr lang="en-US" b="1" dirty="0"/>
              <a:t>R</a:t>
            </a:r>
            <a:r>
              <a:rPr lang="en-US" dirty="0"/>
              <a:t>eturn - </a:t>
            </a:r>
            <a:r>
              <a:rPr lang="en-US" b="1" dirty="0"/>
              <a:t>MARR</a:t>
            </a:r>
            <a:r>
              <a:rPr lang="en-US" dirty="0"/>
              <a:t>)</a:t>
            </a:r>
          </a:p>
          <a:p>
            <a:pPr algn="just">
              <a:lnSpc>
                <a:spcPct val="150000"/>
              </a:lnSpc>
              <a:buFont typeface="Wingdings" pitchFamily="2" charset="2"/>
              <a:buChar char="Ø"/>
            </a:pPr>
            <a:r>
              <a:rPr lang="en-US" dirty="0"/>
              <a:t>Comparisons do not include consideration of the availability of funds to implement alternatives.</a:t>
            </a:r>
          </a:p>
        </p:txBody>
      </p:sp>
      <p:sp>
        <p:nvSpPr>
          <p:cNvPr id="4" name="Footer Placeholder 3"/>
          <p:cNvSpPr>
            <a:spLocks noGrp="1"/>
          </p:cNvSpPr>
          <p:nvPr>
            <p:ph type="ftr" sz="quarter" idx="11"/>
          </p:nvPr>
        </p:nvSpPr>
        <p:spPr/>
        <p:txBody>
          <a:bodyPr/>
          <a:lstStyle/>
          <a:p>
            <a:r>
              <a:rPr lang="en-IN" dirty="0"/>
              <a:t>Engineering Economics</a:t>
            </a:r>
          </a:p>
        </p:txBody>
      </p:sp>
      <p:sp>
        <p:nvSpPr>
          <p:cNvPr id="5" name="Title 4"/>
          <p:cNvSpPr>
            <a:spLocks noGrp="1"/>
          </p:cNvSpPr>
          <p:nvPr>
            <p:ph type="title"/>
          </p:nvPr>
        </p:nvSpPr>
        <p:spPr>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normAutofit/>
          </a:bodyPr>
          <a:lstStyle/>
          <a:p>
            <a:r>
              <a:rPr lang="en-IN" sz="2800" dirty="0">
                <a:cs typeface="Arial" pitchFamily="34" charset="0"/>
              </a:rPr>
              <a:t>Assumptions in Economic Evaluation of Alternatives</a:t>
            </a:r>
          </a:p>
        </p:txBody>
      </p:sp>
    </p:spTree>
    <p:extLst>
      <p:ext uri="{BB962C8B-B14F-4D97-AF65-F5344CB8AC3E}">
        <p14:creationId xmlns:p14="http://schemas.microsoft.com/office/powerpoint/2010/main" val="588890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barn(inVertical)">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barn(inVertical)">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209800" y="533400"/>
            <a:ext cx="7772400" cy="9144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r>
              <a:rPr lang="en-IN" sz="3600" dirty="0">
                <a:cs typeface="Arial" pitchFamily="34" charset="0"/>
              </a:rPr>
              <a:t>Present Worth Method</a:t>
            </a:r>
          </a:p>
        </p:txBody>
      </p:sp>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9125720" y="693012"/>
            <a:ext cx="646930" cy="595176"/>
          </a:xfrm>
          <a:prstGeom prst="rect">
            <a:avLst/>
          </a:prstGeom>
        </p:spPr>
      </p:pic>
      <p:sp>
        <p:nvSpPr>
          <p:cNvPr id="4" name="Footer Placeholder 3"/>
          <p:cNvSpPr>
            <a:spLocks noGrp="1"/>
          </p:cNvSpPr>
          <p:nvPr>
            <p:ph type="ftr" sz="quarter" idx="11"/>
          </p:nvPr>
        </p:nvSpPr>
        <p:spPr/>
        <p:txBody>
          <a:bodyPr/>
          <a:lstStyle/>
          <a:p>
            <a:r>
              <a:rPr lang="en-IN" i="1" dirty="0"/>
              <a:t>Engineering Economics</a:t>
            </a:r>
          </a:p>
        </p:txBody>
      </p:sp>
      <p:sp>
        <p:nvSpPr>
          <p:cNvPr id="5" name="Content Placeholder 4">
            <a:extLst>
              <a:ext uri="{FF2B5EF4-FFF2-40B4-BE49-F238E27FC236}">
                <a16:creationId xmlns:a16="http://schemas.microsoft.com/office/drawing/2014/main" id="{2DB0B96E-6E16-4D5C-BE0F-056FAF39CF3B}"/>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32251289"/>
      </p:ext>
    </p:extLst>
  </p:cSld>
  <p:clrMapOvr>
    <a:masterClrMapping/>
  </p:clrMapOvr>
  <p:transition>
    <p:wipe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209800" y="533400"/>
            <a:ext cx="7772400" cy="9144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r>
              <a:rPr lang="en-IN" sz="3600" dirty="0">
                <a:cs typeface="Arial" pitchFamily="34" charset="0"/>
              </a:rPr>
              <a:t>Present Worth Method</a:t>
            </a:r>
          </a:p>
        </p:txBody>
      </p:sp>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9125720" y="693012"/>
            <a:ext cx="646930" cy="595176"/>
          </a:xfrm>
          <a:prstGeom prst="rect">
            <a:avLst/>
          </a:prstGeom>
        </p:spPr>
      </p:pic>
      <p:sp>
        <p:nvSpPr>
          <p:cNvPr id="2" name="Content Placeholder 1"/>
          <p:cNvSpPr>
            <a:spLocks noGrp="1"/>
          </p:cNvSpPr>
          <p:nvPr>
            <p:ph idx="1"/>
          </p:nvPr>
        </p:nvSpPr>
        <p:spPr>
          <a:xfrm>
            <a:off x="2209800" y="1600200"/>
            <a:ext cx="8001000" cy="4853136"/>
          </a:xfrm>
        </p:spPr>
        <p:txBody>
          <a:bodyPr>
            <a:normAutofit/>
          </a:bodyPr>
          <a:lstStyle/>
          <a:p>
            <a:pPr algn="just">
              <a:lnSpc>
                <a:spcPct val="160000"/>
              </a:lnSpc>
              <a:buFont typeface="Wingdings" pitchFamily="2" charset="2"/>
              <a:buChar char="Ø"/>
            </a:pPr>
            <a:r>
              <a:rPr lang="en-US" sz="2400" dirty="0"/>
              <a:t>It is the </a:t>
            </a:r>
            <a:r>
              <a:rPr lang="en-US" sz="2400" b="1" dirty="0"/>
              <a:t>equivalent value at the </a:t>
            </a:r>
            <a:r>
              <a:rPr lang="en-US" sz="2400" b="1" u="sng" dirty="0"/>
              <a:t>present time period</a:t>
            </a:r>
            <a:r>
              <a:rPr lang="en-US" sz="2400" b="1" dirty="0"/>
              <a:t> </a:t>
            </a:r>
            <a:r>
              <a:rPr lang="en-US" sz="2400" dirty="0"/>
              <a:t>of the asset, based on time value of money.</a:t>
            </a:r>
          </a:p>
          <a:p>
            <a:pPr algn="just">
              <a:lnSpc>
                <a:spcPct val="160000"/>
              </a:lnSpc>
              <a:buFont typeface="Wingdings" pitchFamily="2" charset="2"/>
              <a:buChar char="Ø"/>
            </a:pPr>
            <a:r>
              <a:rPr lang="en-US" sz="2400" dirty="0"/>
              <a:t>PW comparisons are </a:t>
            </a:r>
            <a:r>
              <a:rPr lang="en-US" sz="2400" i="1" dirty="0"/>
              <a:t>generally</a:t>
            </a:r>
            <a:r>
              <a:rPr lang="en-US" sz="2400" dirty="0"/>
              <a:t> made only between co terminated proposals to assure equivalent outcomes.</a:t>
            </a:r>
          </a:p>
          <a:p>
            <a:pPr marL="114300" indent="0" algn="just">
              <a:lnSpc>
                <a:spcPct val="150000"/>
              </a:lnSpc>
              <a:spcBef>
                <a:spcPts val="0"/>
              </a:spcBef>
              <a:buClr>
                <a:schemeClr val="tx1"/>
              </a:buClr>
              <a:buNone/>
            </a:pPr>
            <a:r>
              <a:rPr lang="en-US" sz="2400" b="1" dirty="0">
                <a:latin typeface="+mj-lt"/>
              </a:rPr>
              <a:t>Two methods in calculating present worth:</a:t>
            </a:r>
          </a:p>
          <a:p>
            <a:pPr marL="739775" lvl="2" algn="just">
              <a:lnSpc>
                <a:spcPct val="150000"/>
              </a:lnSpc>
              <a:buClr>
                <a:schemeClr val="tx1"/>
              </a:buClr>
            </a:pPr>
            <a:r>
              <a:rPr lang="en-US" dirty="0">
                <a:latin typeface="+mj-lt"/>
              </a:rPr>
              <a:t>Cost dominated cash flow diagram </a:t>
            </a:r>
          </a:p>
          <a:p>
            <a:pPr marL="739775" lvl="2" algn="just">
              <a:lnSpc>
                <a:spcPct val="150000"/>
              </a:lnSpc>
              <a:buClr>
                <a:schemeClr val="tx1"/>
              </a:buClr>
            </a:pPr>
            <a:r>
              <a:rPr lang="en-US" dirty="0">
                <a:latin typeface="+mj-lt"/>
              </a:rPr>
              <a:t>Revenue dominated cash flow diagram</a:t>
            </a:r>
          </a:p>
          <a:p>
            <a:pPr algn="just">
              <a:buNone/>
            </a:pPr>
            <a:endParaRPr lang="en-US" sz="2400" dirty="0"/>
          </a:p>
        </p:txBody>
      </p:sp>
      <p:sp>
        <p:nvSpPr>
          <p:cNvPr id="4" name="Footer Placeholder 3"/>
          <p:cNvSpPr>
            <a:spLocks noGrp="1"/>
          </p:cNvSpPr>
          <p:nvPr>
            <p:ph type="ftr" sz="quarter" idx="11"/>
          </p:nvPr>
        </p:nvSpPr>
        <p:spPr/>
        <p:txBody>
          <a:bodyPr/>
          <a:lstStyle/>
          <a:p>
            <a:r>
              <a:rPr lang="en-IN" i="1" dirty="0"/>
              <a:t>Engineering Economics</a:t>
            </a:r>
          </a:p>
        </p:txBody>
      </p:sp>
    </p:spTree>
    <p:extLst>
      <p:ext uri="{BB962C8B-B14F-4D97-AF65-F5344CB8AC3E}">
        <p14:creationId xmlns:p14="http://schemas.microsoft.com/office/powerpoint/2010/main" val="406459035"/>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barn(inVertical)">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barn(inVertical)">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2">
                                            <p:txEl>
                                              <p:pRg st="2" end="2"/>
                                            </p:txEl>
                                          </p:spTgt>
                                        </p:tgtEl>
                                        <p:attrNameLst>
                                          <p:attrName>style.visibility</p:attrName>
                                        </p:attrNameLst>
                                      </p:cBhvr>
                                      <p:to>
                                        <p:strVal val="visible"/>
                                      </p:to>
                                    </p:set>
                                    <p:animEffect transition="in" filter="barn(inVertical)">
                                      <p:cBhvr>
                                        <p:cTn id="2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9125720" y="693012"/>
            <a:ext cx="646930" cy="595176"/>
          </a:xfrm>
          <a:prstGeom prst="rect">
            <a:avLst/>
          </a:prstGeom>
        </p:spPr>
      </p:pic>
      <p:sp>
        <p:nvSpPr>
          <p:cNvPr id="2" name="Content Placeholder 1"/>
          <p:cNvSpPr>
            <a:spLocks noGrp="1"/>
          </p:cNvSpPr>
          <p:nvPr>
            <p:ph idx="1"/>
          </p:nvPr>
        </p:nvSpPr>
        <p:spPr>
          <a:xfrm>
            <a:off x="1738282" y="1600200"/>
            <a:ext cx="9038238" cy="4853136"/>
          </a:xfrm>
        </p:spPr>
        <p:txBody>
          <a:bodyPr>
            <a:normAutofit/>
          </a:bodyPr>
          <a:lstStyle/>
          <a:p>
            <a:pPr>
              <a:buNone/>
            </a:pPr>
            <a:endParaRPr lang="en-US" i="1" dirty="0"/>
          </a:p>
        </p:txBody>
      </p:sp>
      <p:sp>
        <p:nvSpPr>
          <p:cNvPr id="4" name="Footer Placeholder 3"/>
          <p:cNvSpPr>
            <a:spLocks noGrp="1"/>
          </p:cNvSpPr>
          <p:nvPr>
            <p:ph type="ftr" sz="quarter" idx="11"/>
          </p:nvPr>
        </p:nvSpPr>
        <p:spPr/>
        <p:txBody>
          <a:bodyPr/>
          <a:lstStyle/>
          <a:p>
            <a:r>
              <a:rPr lang="en-IN" i="1" dirty="0"/>
              <a:t>Engineering Economics</a:t>
            </a:r>
          </a:p>
        </p:txBody>
      </p:sp>
      <p:pic>
        <p:nvPicPr>
          <p:cNvPr id="8" name="Picture 3"/>
          <p:cNvPicPr>
            <a:picLocks noChangeAspect="1" noChangeArrowheads="1"/>
          </p:cNvPicPr>
          <p:nvPr/>
        </p:nvPicPr>
        <p:blipFill rotWithShape="1">
          <a:blip r:embed="rId4">
            <a:extLst>
              <a:ext uri="{28A0092B-C50C-407E-A947-70E740481C1C}">
                <a14:useLocalDpi xmlns:a14="http://schemas.microsoft.com/office/drawing/2010/main" val="0"/>
              </a:ext>
            </a:extLst>
          </a:blip>
          <a:srcRect b="4077"/>
          <a:stretch/>
        </p:blipFill>
        <p:spPr bwMode="auto">
          <a:xfrm>
            <a:off x="3843772" y="2357430"/>
            <a:ext cx="6757987" cy="20979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Rectangle 8"/>
          <p:cNvSpPr/>
          <p:nvPr/>
        </p:nvSpPr>
        <p:spPr>
          <a:xfrm>
            <a:off x="2166910" y="4500571"/>
            <a:ext cx="8286808" cy="646331"/>
          </a:xfrm>
          <a:prstGeom prst="rect">
            <a:avLst/>
          </a:prstGeom>
        </p:spPr>
        <p:txBody>
          <a:bodyPr wrap="square">
            <a:spAutoFit/>
          </a:bodyPr>
          <a:lstStyle/>
          <a:p>
            <a:r>
              <a:rPr lang="en-US" dirty="0">
                <a:latin typeface="+mj-lt"/>
              </a:rPr>
              <a:t>To compute the present worth amount of the above cash flow diagram for a given interest rate </a:t>
            </a:r>
            <a:r>
              <a:rPr lang="en-US" dirty="0" err="1">
                <a:latin typeface="+mj-lt"/>
              </a:rPr>
              <a:t>i</a:t>
            </a:r>
            <a:r>
              <a:rPr lang="en-US" dirty="0">
                <a:latin typeface="+mj-lt"/>
              </a:rPr>
              <a:t>, </a:t>
            </a:r>
          </a:p>
        </p:txBody>
      </p:sp>
      <p:pic>
        <p:nvPicPr>
          <p:cNvPr id="10"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38348" y="5429264"/>
            <a:ext cx="6946876"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ounded Rectangle 5">
            <a:extLst>
              <a:ext uri="{FF2B5EF4-FFF2-40B4-BE49-F238E27FC236}">
                <a16:creationId xmlns:a16="http://schemas.microsoft.com/office/drawing/2014/main" id="{0F8257D1-526E-7136-F386-ED08E4575B76}"/>
              </a:ext>
            </a:extLst>
          </p:cNvPr>
          <p:cNvSpPr/>
          <p:nvPr/>
        </p:nvSpPr>
        <p:spPr>
          <a:xfrm>
            <a:off x="2206622" y="529794"/>
            <a:ext cx="7772400" cy="9144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r>
              <a:rPr lang="en-IN" sz="3600" dirty="0">
                <a:latin typeface="+mj-lt"/>
                <a:cs typeface="Arial" pitchFamily="34" charset="0"/>
              </a:rPr>
              <a:t>Cost Dominated Cash Flow Diagram</a:t>
            </a:r>
          </a:p>
        </p:txBody>
      </p:sp>
    </p:spTree>
    <p:extLst>
      <p:ext uri="{BB962C8B-B14F-4D97-AF65-F5344CB8AC3E}">
        <p14:creationId xmlns:p14="http://schemas.microsoft.com/office/powerpoint/2010/main" val="2451212725"/>
      </p:ext>
    </p:extLst>
  </p:cSld>
  <p:clrMapOvr>
    <a:masterClrMapping/>
  </p:clrMapOvr>
  <p:transition>
    <p:wipe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inVertical)">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209800" y="533400"/>
            <a:ext cx="7772400" cy="9144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r>
              <a:rPr lang="en-IN" sz="3200" dirty="0">
                <a:latin typeface="+mj-lt"/>
                <a:cs typeface="Arial" pitchFamily="34" charset="0"/>
              </a:rPr>
              <a:t>Revenue Dominated Cash Flow Diagram</a:t>
            </a:r>
          </a:p>
        </p:txBody>
      </p:sp>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9125720" y="693012"/>
            <a:ext cx="646930" cy="595176"/>
          </a:xfrm>
          <a:prstGeom prst="rect">
            <a:avLst/>
          </a:prstGeom>
        </p:spPr>
      </p:pic>
      <p:sp>
        <p:nvSpPr>
          <p:cNvPr id="2" name="Content Placeholder 1"/>
          <p:cNvSpPr>
            <a:spLocks noGrp="1"/>
          </p:cNvSpPr>
          <p:nvPr>
            <p:ph idx="1"/>
          </p:nvPr>
        </p:nvSpPr>
        <p:spPr>
          <a:xfrm>
            <a:off x="2209800" y="1600200"/>
            <a:ext cx="8001000" cy="4853136"/>
          </a:xfrm>
        </p:spPr>
        <p:txBody>
          <a:bodyPr>
            <a:normAutofit/>
          </a:bodyPr>
          <a:lstStyle/>
          <a:p>
            <a:pPr marL="342900" lvl="1" indent="-342900">
              <a:buNone/>
            </a:pPr>
            <a:r>
              <a:rPr lang="en-US" dirty="0">
                <a:latin typeface="+mj-lt"/>
              </a:rPr>
              <a:t>Revenue dominated cash flow diagram:</a:t>
            </a:r>
          </a:p>
          <a:p>
            <a:pPr>
              <a:buNone/>
            </a:pPr>
            <a:endParaRPr lang="en-US" i="1" dirty="0"/>
          </a:p>
          <a:p>
            <a:pPr>
              <a:buNone/>
            </a:pPr>
            <a:endParaRPr lang="en-US" i="1" dirty="0"/>
          </a:p>
        </p:txBody>
      </p:sp>
      <p:sp>
        <p:nvSpPr>
          <p:cNvPr id="4" name="Footer Placeholder 3"/>
          <p:cNvSpPr>
            <a:spLocks noGrp="1"/>
          </p:cNvSpPr>
          <p:nvPr>
            <p:ph type="ftr" sz="quarter" idx="11"/>
          </p:nvPr>
        </p:nvSpPr>
        <p:spPr/>
        <p:txBody>
          <a:bodyPr/>
          <a:lstStyle/>
          <a:p>
            <a:r>
              <a:rPr lang="en-IN" i="1" dirty="0"/>
              <a:t>Engineering Economics</a:t>
            </a:r>
          </a:p>
        </p:txBody>
      </p:sp>
      <p:pic>
        <p:nvPicPr>
          <p:cNvPr id="8"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1422" y="2143118"/>
            <a:ext cx="6286544" cy="22357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2024034" y="4357695"/>
            <a:ext cx="8215370" cy="880369"/>
          </a:xfrm>
          <a:prstGeom prst="rect">
            <a:avLst/>
          </a:prstGeom>
        </p:spPr>
        <p:txBody>
          <a:bodyPr wrap="square">
            <a:spAutoFit/>
          </a:bodyPr>
          <a:lstStyle/>
          <a:p>
            <a:pPr marL="145415" lvl="1" algn="just">
              <a:lnSpc>
                <a:spcPct val="150000"/>
              </a:lnSpc>
              <a:buClr>
                <a:schemeClr val="tx1"/>
              </a:buClr>
            </a:pPr>
            <a:r>
              <a:rPr lang="en-US" dirty="0">
                <a:latin typeface="+mj-lt"/>
              </a:rPr>
              <a:t>To compute the present worth amount of the above cash flow diagram for a given interest rate </a:t>
            </a:r>
            <a:r>
              <a:rPr lang="en-US" dirty="0" err="1">
                <a:latin typeface="+mj-lt"/>
              </a:rPr>
              <a:t>i</a:t>
            </a:r>
            <a:r>
              <a:rPr lang="en-US" dirty="0">
                <a:latin typeface="+mj-lt"/>
              </a:rPr>
              <a:t>, </a:t>
            </a:r>
          </a:p>
        </p:txBody>
      </p:sp>
      <p:pic>
        <p:nvPicPr>
          <p:cNvPr id="11" name="Picture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9786" y="5429264"/>
            <a:ext cx="7500990" cy="7983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879555642"/>
      </p:ext>
    </p:extLst>
  </p:cSld>
  <p:clrMapOvr>
    <a:masterClrMapping/>
  </p:clrMapOvr>
  <p:transition>
    <p:wipe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9125720" y="693012"/>
            <a:ext cx="646930" cy="595176"/>
          </a:xfrm>
          <a:prstGeom prst="rect">
            <a:avLst/>
          </a:prstGeom>
        </p:spPr>
      </p:pic>
      <p:sp>
        <p:nvSpPr>
          <p:cNvPr id="2" name="Content Placeholder 1"/>
          <p:cNvSpPr>
            <a:spLocks noGrp="1"/>
          </p:cNvSpPr>
          <p:nvPr>
            <p:ph idx="1"/>
          </p:nvPr>
        </p:nvSpPr>
        <p:spPr>
          <a:xfrm>
            <a:off x="2209800" y="1600200"/>
            <a:ext cx="8001000" cy="4853136"/>
          </a:xfrm>
        </p:spPr>
        <p:txBody>
          <a:bodyPr>
            <a:normAutofit/>
          </a:bodyPr>
          <a:lstStyle/>
          <a:p>
            <a:pPr marL="0" indent="0" algn="just">
              <a:buNone/>
            </a:pPr>
            <a:r>
              <a:rPr lang="en-US" sz="2400" dirty="0"/>
              <a:t>A construction company receives two bids for an elevator to be installed in their newly constructed apartment, the details of which are given in the table. Determine the best bid based on present worth method @ 12% interest rate.</a:t>
            </a:r>
          </a:p>
          <a:p>
            <a:pPr marL="514350" indent="-514350" algn="just">
              <a:buNone/>
            </a:pPr>
            <a:endParaRPr lang="en-US" sz="2400" dirty="0"/>
          </a:p>
          <a:p>
            <a:pPr marL="514350" indent="-514350" algn="just">
              <a:buNone/>
            </a:pPr>
            <a:endParaRPr lang="en-US" sz="2400" dirty="0"/>
          </a:p>
        </p:txBody>
      </p:sp>
      <p:sp>
        <p:nvSpPr>
          <p:cNvPr id="4" name="Footer Placeholder 3"/>
          <p:cNvSpPr>
            <a:spLocks noGrp="1"/>
          </p:cNvSpPr>
          <p:nvPr>
            <p:ph type="ftr" sz="quarter" idx="11"/>
          </p:nvPr>
        </p:nvSpPr>
        <p:spPr/>
        <p:txBody>
          <a:bodyPr/>
          <a:lstStyle/>
          <a:p>
            <a:r>
              <a:rPr lang="en-IN" i="1" dirty="0"/>
              <a:t>Engineering Economics</a:t>
            </a:r>
          </a:p>
        </p:txBody>
      </p:sp>
      <p:graphicFrame>
        <p:nvGraphicFramePr>
          <p:cNvPr id="12" name="Table 11"/>
          <p:cNvGraphicFramePr>
            <a:graphicFrameLocks noGrp="1"/>
          </p:cNvGraphicFramePr>
          <p:nvPr/>
        </p:nvGraphicFramePr>
        <p:xfrm>
          <a:off x="3309918" y="3571876"/>
          <a:ext cx="5929352" cy="1928826"/>
        </p:xfrm>
        <a:graphic>
          <a:graphicData uri="http://schemas.openxmlformats.org/drawingml/2006/table">
            <a:tbl>
              <a:tblPr/>
              <a:tblGrid>
                <a:gridCol w="785345">
                  <a:extLst>
                    <a:ext uri="{9D8B030D-6E8A-4147-A177-3AD203B41FA5}">
                      <a16:colId xmlns:a16="http://schemas.microsoft.com/office/drawing/2014/main" val="20000"/>
                    </a:ext>
                  </a:extLst>
                </a:gridCol>
                <a:gridCol w="994769">
                  <a:extLst>
                    <a:ext uri="{9D8B030D-6E8A-4147-A177-3AD203B41FA5}">
                      <a16:colId xmlns:a16="http://schemas.microsoft.com/office/drawing/2014/main" val="20001"/>
                    </a:ext>
                  </a:extLst>
                </a:gridCol>
                <a:gridCol w="772256">
                  <a:extLst>
                    <a:ext uri="{9D8B030D-6E8A-4147-A177-3AD203B41FA5}">
                      <a16:colId xmlns:a16="http://schemas.microsoft.com/office/drawing/2014/main" val="20002"/>
                    </a:ext>
                  </a:extLst>
                </a:gridCol>
                <a:gridCol w="1688491">
                  <a:extLst>
                    <a:ext uri="{9D8B030D-6E8A-4147-A177-3AD203B41FA5}">
                      <a16:colId xmlns:a16="http://schemas.microsoft.com/office/drawing/2014/main" val="20003"/>
                    </a:ext>
                  </a:extLst>
                </a:gridCol>
                <a:gridCol w="1688491">
                  <a:extLst>
                    <a:ext uri="{9D8B030D-6E8A-4147-A177-3AD203B41FA5}">
                      <a16:colId xmlns:a16="http://schemas.microsoft.com/office/drawing/2014/main" val="2161748879"/>
                    </a:ext>
                  </a:extLst>
                </a:gridCol>
              </a:tblGrid>
              <a:tr h="642942">
                <a:tc>
                  <a:txBody>
                    <a:bodyPr/>
                    <a:lstStyle/>
                    <a:p>
                      <a:pPr algn="l" fontAlgn="b"/>
                      <a:r>
                        <a:rPr lang="en-US" sz="1600" b="1" i="0" u="none" strike="noStrike" dirty="0">
                          <a:solidFill>
                            <a:srgbClr val="000000"/>
                          </a:solidFill>
                          <a:latin typeface="Calibri"/>
                        </a:rPr>
                        <a:t>Alternative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1" i="0" u="none" strike="noStrike" dirty="0">
                          <a:solidFill>
                            <a:srgbClr val="000000"/>
                          </a:solidFill>
                          <a:latin typeface="Calibri"/>
                        </a:rPr>
                        <a:t>Initial Cost (Rs)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1" i="0" u="none" strike="noStrike" dirty="0">
                          <a:solidFill>
                            <a:srgbClr val="000000"/>
                          </a:solidFill>
                          <a:latin typeface="Calibri"/>
                        </a:rPr>
                        <a:t>Service Life</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1" i="0" u="none" strike="noStrike" dirty="0">
                          <a:solidFill>
                            <a:srgbClr val="000000"/>
                          </a:solidFill>
                          <a:latin typeface="Calibri"/>
                        </a:rPr>
                        <a:t>Annual operating cost (Rs)</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600" b="1" i="0" u="none" strike="noStrike" dirty="0">
                          <a:solidFill>
                            <a:srgbClr val="000000"/>
                          </a:solidFill>
                          <a:latin typeface="Calibri"/>
                        </a:rPr>
                        <a:t>Salvage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42942">
                <a:tc>
                  <a:txBody>
                    <a:bodyPr/>
                    <a:lstStyle/>
                    <a:p>
                      <a:pPr algn="ctr" fontAlgn="b"/>
                      <a:r>
                        <a:rPr lang="en-US" sz="1600" b="0" i="0" u="none" strike="noStrike" dirty="0">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5,80,000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1600" b="0" i="0" u="none" strike="noStrike" dirty="0">
                        <a:solidFill>
                          <a:srgbClr val="000000"/>
                        </a:solidFill>
                        <a:latin typeface="+mn-lt"/>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a:solidFill>
                            <a:srgbClr val="000000"/>
                          </a:solidFill>
                          <a:latin typeface="+mn-lt"/>
                        </a:rPr>
                        <a:t>30,800</a:t>
                      </a:r>
                      <a:endParaRPr lang="en-US" sz="16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a:solidFill>
                            <a:srgbClr val="000000"/>
                          </a:solidFill>
                          <a:latin typeface="Calibri"/>
                        </a:rPr>
                        <a:t>75,000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42942">
                <a:tc>
                  <a:txBody>
                    <a:bodyPr/>
                    <a:lstStyle/>
                    <a:p>
                      <a:pPr algn="ctr" fontAlgn="b"/>
                      <a:r>
                        <a:rPr lang="en-US" sz="1600" b="0" i="0" u="none" strike="noStrike" dirty="0">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6,40,000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600" b="0" i="0" u="none" strike="noStrike" dirty="0">
                          <a:solidFill>
                            <a:srgbClr val="000000"/>
                          </a:solidFill>
                          <a:latin typeface="Calibri"/>
                        </a:rPr>
                        <a:t>15</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a:solidFill>
                            <a:srgbClr val="000000"/>
                          </a:solidFill>
                          <a:latin typeface="+mn-lt"/>
                        </a:rPr>
                        <a:t>29,500</a:t>
                      </a:r>
                      <a:endParaRPr lang="en-US" sz="1600" b="0" i="0" u="none" strike="noStrike" dirty="0">
                        <a:solidFill>
                          <a:srgbClr val="000000"/>
                        </a:solidFill>
                        <a:latin typeface="Calibri"/>
                      </a:endParaRP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600" b="0" i="0" u="none" strike="noStrike" dirty="0">
                          <a:solidFill>
                            <a:srgbClr val="000000"/>
                          </a:solidFill>
                          <a:latin typeface="Calibri"/>
                        </a:rPr>
                        <a:t>95,000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590972749"/>
      </p:ext>
    </p:extLst>
  </p:cSld>
  <p:clrMapOvr>
    <a:masterClrMapping/>
  </p:clrMapOvr>
  <p:transition>
    <p:wipe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2209800" y="533400"/>
            <a:ext cx="7772400" cy="914400"/>
          </a:xfrm>
          <a:prstGeom prst="roundRect">
            <a:avLst/>
          </a:prstGeom>
          <a:ln/>
        </p:spPr>
        <p:style>
          <a:lnRef idx="0">
            <a:schemeClr val="accent1"/>
          </a:lnRef>
          <a:fillRef idx="3">
            <a:schemeClr val="accent1"/>
          </a:fillRef>
          <a:effectRef idx="3">
            <a:schemeClr val="accent1"/>
          </a:effectRef>
          <a:fontRef idx="minor">
            <a:schemeClr val="lt1"/>
          </a:fontRef>
        </p:style>
        <p:txBody>
          <a:bodyPr rtlCol="0" anchor="ctr"/>
          <a:lstStyle/>
          <a:p>
            <a:r>
              <a:rPr lang="en-IN" sz="3600" dirty="0">
                <a:cs typeface="Arial" pitchFamily="34" charset="0"/>
              </a:rPr>
              <a:t>Problem</a:t>
            </a:r>
          </a:p>
        </p:txBody>
      </p:sp>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 uri="{28A0092B-C50C-407E-A947-70E740481C1C}">
                <a14:useLocalDpi xmlns:a14="http://schemas.microsoft.com/office/drawing/2010/main" val="0"/>
              </a:ext>
            </a:extLst>
          </a:blip>
          <a:stretch>
            <a:fillRect/>
          </a:stretch>
        </p:blipFill>
        <p:spPr>
          <a:xfrm>
            <a:off x="9125720" y="693012"/>
            <a:ext cx="646930" cy="595176"/>
          </a:xfrm>
          <a:prstGeom prst="rect">
            <a:avLst/>
          </a:prstGeom>
        </p:spPr>
      </p:pic>
      <p:sp>
        <p:nvSpPr>
          <p:cNvPr id="2" name="Content Placeholder 1"/>
          <p:cNvSpPr>
            <a:spLocks noGrp="1"/>
          </p:cNvSpPr>
          <p:nvPr>
            <p:ph idx="1"/>
          </p:nvPr>
        </p:nvSpPr>
        <p:spPr>
          <a:xfrm>
            <a:off x="2209800" y="1600200"/>
            <a:ext cx="8001000" cy="4853136"/>
          </a:xfrm>
        </p:spPr>
        <p:txBody>
          <a:bodyPr>
            <a:normAutofit/>
          </a:bodyPr>
          <a:lstStyle/>
          <a:p>
            <a:pPr marL="0" indent="0" algn="just">
              <a:buNone/>
            </a:pPr>
            <a:r>
              <a:rPr lang="en-US" sz="2400" dirty="0"/>
              <a:t>The following table gives an initial outlay and the annual revenues of a production firm using three different technologies. Find the best alternative if the interest rate is 20% compounded annually.</a:t>
            </a:r>
          </a:p>
          <a:p>
            <a:pPr marL="457200" indent="-457200" algn="just">
              <a:buNone/>
            </a:pPr>
            <a:endParaRPr lang="en-US" sz="2400" dirty="0"/>
          </a:p>
          <a:p>
            <a:pPr marL="457200" indent="-457200" algn="just">
              <a:buNone/>
            </a:pPr>
            <a:endParaRPr lang="en-US" sz="2400" dirty="0"/>
          </a:p>
        </p:txBody>
      </p:sp>
      <p:sp>
        <p:nvSpPr>
          <p:cNvPr id="4" name="Footer Placeholder 3"/>
          <p:cNvSpPr>
            <a:spLocks noGrp="1"/>
          </p:cNvSpPr>
          <p:nvPr>
            <p:ph type="ftr" sz="quarter" idx="11"/>
          </p:nvPr>
        </p:nvSpPr>
        <p:spPr/>
        <p:txBody>
          <a:bodyPr/>
          <a:lstStyle/>
          <a:p>
            <a:r>
              <a:rPr lang="en-IN" i="1" dirty="0"/>
              <a:t>Engineering Economics</a:t>
            </a:r>
          </a:p>
        </p:txBody>
      </p:sp>
      <p:graphicFrame>
        <p:nvGraphicFramePr>
          <p:cNvPr id="8" name="Table 7"/>
          <p:cNvGraphicFramePr>
            <a:graphicFrameLocks noGrp="1"/>
          </p:cNvGraphicFramePr>
          <p:nvPr/>
        </p:nvGraphicFramePr>
        <p:xfrm>
          <a:off x="3095604" y="3357562"/>
          <a:ext cx="5929357" cy="2004786"/>
        </p:xfrm>
        <a:graphic>
          <a:graphicData uri="http://schemas.openxmlformats.org/drawingml/2006/table">
            <a:tbl>
              <a:tblPr/>
              <a:tblGrid>
                <a:gridCol w="871856">
                  <a:extLst>
                    <a:ext uri="{9D8B030D-6E8A-4147-A177-3AD203B41FA5}">
                      <a16:colId xmlns:a16="http://schemas.microsoft.com/office/drawing/2014/main" val="20000"/>
                    </a:ext>
                  </a:extLst>
                </a:gridCol>
                <a:gridCol w="1274535">
                  <a:extLst>
                    <a:ext uri="{9D8B030D-6E8A-4147-A177-3AD203B41FA5}">
                      <a16:colId xmlns:a16="http://schemas.microsoft.com/office/drawing/2014/main" val="20001"/>
                    </a:ext>
                  </a:extLst>
                </a:gridCol>
                <a:gridCol w="1536830">
                  <a:extLst>
                    <a:ext uri="{9D8B030D-6E8A-4147-A177-3AD203B41FA5}">
                      <a16:colId xmlns:a16="http://schemas.microsoft.com/office/drawing/2014/main" val="20002"/>
                    </a:ext>
                  </a:extLst>
                </a:gridCol>
                <a:gridCol w="1536830">
                  <a:extLst>
                    <a:ext uri="{9D8B030D-6E8A-4147-A177-3AD203B41FA5}">
                      <a16:colId xmlns:a16="http://schemas.microsoft.com/office/drawing/2014/main" val="3123702307"/>
                    </a:ext>
                  </a:extLst>
                </a:gridCol>
                <a:gridCol w="709306">
                  <a:extLst>
                    <a:ext uri="{9D8B030D-6E8A-4147-A177-3AD203B41FA5}">
                      <a16:colId xmlns:a16="http://schemas.microsoft.com/office/drawing/2014/main" val="20003"/>
                    </a:ext>
                  </a:extLst>
                </a:gridCol>
              </a:tblGrid>
              <a:tr h="482207">
                <a:tc>
                  <a:txBody>
                    <a:bodyPr/>
                    <a:lstStyle/>
                    <a:p>
                      <a:pPr algn="l" fontAlgn="b"/>
                      <a:r>
                        <a:rPr lang="en-US" sz="1800" b="1" i="0" u="none" strike="noStrike" dirty="0">
                          <a:solidFill>
                            <a:srgbClr val="000000"/>
                          </a:solidFill>
                          <a:latin typeface="Calibri"/>
                        </a:rPr>
                        <a:t>Technology</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1" i="0" u="none" strike="noStrike" dirty="0" err="1">
                          <a:solidFill>
                            <a:srgbClr val="000000"/>
                          </a:solidFill>
                          <a:latin typeface="Calibri"/>
                        </a:rPr>
                        <a:t>Initail</a:t>
                      </a:r>
                      <a:r>
                        <a:rPr lang="en-US" sz="1800" b="1" i="0" u="none" strike="noStrike" dirty="0">
                          <a:solidFill>
                            <a:srgbClr val="000000"/>
                          </a:solidFill>
                          <a:latin typeface="Calibri"/>
                        </a:rPr>
                        <a:t> Outlay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1" i="0" u="none" strike="noStrike" dirty="0">
                          <a:solidFill>
                            <a:srgbClr val="000000"/>
                          </a:solidFill>
                          <a:latin typeface="Calibri"/>
                        </a:rPr>
                        <a:t>Annual Revenue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1" i="0" u="none" strike="noStrike" dirty="0">
                          <a:solidFill>
                            <a:srgbClr val="000000"/>
                          </a:solidFill>
                          <a:latin typeface="Calibri"/>
                        </a:rPr>
                        <a:t>Maintenance ($)</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800" b="1" i="0" u="none" strike="noStrike" dirty="0">
                          <a:solidFill>
                            <a:srgbClr val="000000"/>
                          </a:solidFill>
                          <a:latin typeface="Calibri"/>
                        </a:rPr>
                        <a:t>Life (</a:t>
                      </a:r>
                      <a:r>
                        <a:rPr lang="en-US" sz="1800" b="1" i="0" u="none" strike="noStrike" dirty="0" err="1">
                          <a:solidFill>
                            <a:srgbClr val="000000"/>
                          </a:solidFill>
                          <a:latin typeface="Calibri"/>
                        </a:rPr>
                        <a:t>Yrs</a:t>
                      </a:r>
                      <a:r>
                        <a:rPr lang="en-US" sz="1800" b="1" i="0" u="none" strike="noStrike" dirty="0">
                          <a:solidFill>
                            <a:srgbClr val="000000"/>
                          </a:solidFill>
                          <a:latin typeface="Calibri"/>
                        </a:rPr>
                        <a:t>)</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82207">
                <a:tc>
                  <a:txBody>
                    <a:bodyPr/>
                    <a:lstStyle/>
                    <a:p>
                      <a:pPr algn="ctr" fontAlgn="b"/>
                      <a:r>
                        <a:rPr lang="en-US" sz="1800" b="0" i="0" u="none" strike="noStrike" dirty="0">
                          <a:solidFill>
                            <a:srgbClr val="000000"/>
                          </a:solidFill>
                          <a:latin typeface="Calibri"/>
                        </a:rPr>
                        <a:t>1</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a:rPr>
                        <a:t>1,300,000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a:rPr>
                        <a:t>4,00,000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a:rPr>
                        <a:t>20,000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82207">
                <a:tc>
                  <a:txBody>
                    <a:bodyPr/>
                    <a:lstStyle/>
                    <a:p>
                      <a:pPr algn="ctr" fontAlgn="b"/>
                      <a:r>
                        <a:rPr lang="en-US" sz="1800" b="0" i="0" u="none" strike="noStrike">
                          <a:solidFill>
                            <a:srgbClr val="000000"/>
                          </a:solidFill>
                          <a:latin typeface="Calibri"/>
                        </a:rPr>
                        <a:t>2</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a:rPr>
                        <a:t>2,100,000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a:rPr>
                        <a:t>6,50,000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a:rPr>
                        <a:t>50,000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82207">
                <a:tc>
                  <a:txBody>
                    <a:bodyPr/>
                    <a:lstStyle/>
                    <a:p>
                      <a:pPr algn="ctr" fontAlgn="b"/>
                      <a:r>
                        <a:rPr lang="en-US" sz="1800" b="0" i="0" u="none" strike="noStrike">
                          <a:solidFill>
                            <a:srgbClr val="000000"/>
                          </a:solidFill>
                          <a:latin typeface="Calibri"/>
                        </a:rPr>
                        <a:t>3</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a:rPr>
                        <a:t>2,300,000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a:rPr>
                        <a:t>8,60,000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a:rPr>
                        <a:t>65,000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800" b="0" i="0" u="none" strike="noStrike" dirty="0">
                          <a:solidFill>
                            <a:srgbClr val="000000"/>
                          </a:solidFill>
                          <a:latin typeface="Calibri"/>
                        </a:rPr>
                        <a:t>10</a:t>
                      </a:r>
                    </a:p>
                  </a:txBody>
                  <a:tcPr marL="9525" marR="9525" marT="952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04763114"/>
      </p:ext>
    </p:extLst>
  </p:cSld>
  <p:clrMapOvr>
    <a:masterClrMapping/>
  </p:clrMapOvr>
  <p:transition>
    <p:wipe dir="u"/>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TotalTime>
  <Words>801</Words>
  <Application>Microsoft Office PowerPoint</Application>
  <PresentationFormat>Widescreen</PresentationFormat>
  <Paragraphs>119</Paragraphs>
  <Slides>19</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Aptos</vt:lpstr>
      <vt:lpstr>Aptos Display</vt:lpstr>
      <vt:lpstr>Arial</vt:lpstr>
      <vt:lpstr>Calibri</vt:lpstr>
      <vt:lpstr>Times New Roman</vt:lpstr>
      <vt:lpstr>Wingdings</vt:lpstr>
      <vt:lpstr>Office Theme</vt:lpstr>
      <vt:lpstr>PowerPoint Presentation</vt:lpstr>
      <vt:lpstr>PowerPoint Presentation</vt:lpstr>
      <vt:lpstr>Assumptions in Economic Evaluation of Alternatives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Anasuya K Lingappa [MAHE-MIT]</dc:creator>
  <cp:lastModifiedBy>Anasuya K Lingappa [MAHE-MIT]</cp:lastModifiedBy>
  <cp:revision>1</cp:revision>
  <dcterms:created xsi:type="dcterms:W3CDTF">2024-09-15T16:35:35Z</dcterms:created>
  <dcterms:modified xsi:type="dcterms:W3CDTF">2024-09-15T16:37:48Z</dcterms:modified>
</cp:coreProperties>
</file>