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65" r:id="rId4"/>
    <p:sldId id="271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63" r:id="rId14"/>
    <p:sldId id="264" r:id="rId15"/>
    <p:sldId id="272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5" r:id="rId27"/>
    <p:sldId id="293" r:id="rId28"/>
    <p:sldId id="294" r:id="rId29"/>
    <p:sldId id="295" r:id="rId30"/>
    <p:sldId id="296" r:id="rId31"/>
    <p:sldId id="297" r:id="rId32"/>
    <p:sldId id="308" r:id="rId33"/>
    <p:sldId id="287" r:id="rId34"/>
    <p:sldId id="309" r:id="rId35"/>
    <p:sldId id="310" r:id="rId36"/>
    <p:sldId id="311" r:id="rId37"/>
    <p:sldId id="289" r:id="rId38"/>
    <p:sldId id="290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uya K Lingappa [MAHE-MIT]" userId="04c3dd3b-2c96-4b35-ab51-f71467f3f3af" providerId="ADAL" clId="{0E8F4B9B-E3C9-452C-8753-80616B3AF0FF}"/>
    <pc:docChg chg="delSld">
      <pc:chgData name="Anasuya K Lingappa [MAHE-MIT]" userId="04c3dd3b-2c96-4b35-ab51-f71467f3f3af" providerId="ADAL" clId="{0E8F4B9B-E3C9-452C-8753-80616B3AF0FF}" dt="2024-07-28T15:36:20.412" v="10" actId="47"/>
      <pc:docMkLst>
        <pc:docMk/>
      </pc:docMkLst>
      <pc:sldChg chg="del">
        <pc:chgData name="Anasuya K Lingappa [MAHE-MIT]" userId="04c3dd3b-2c96-4b35-ab51-f71467f3f3af" providerId="ADAL" clId="{0E8F4B9B-E3C9-452C-8753-80616B3AF0FF}" dt="2024-07-28T15:35:56.054" v="0" actId="47"/>
        <pc:sldMkLst>
          <pc:docMk/>
          <pc:sldMk cId="2828618044" sldId="312"/>
        </pc:sldMkLst>
      </pc:sldChg>
      <pc:sldChg chg="del">
        <pc:chgData name="Anasuya K Lingappa [MAHE-MIT]" userId="04c3dd3b-2c96-4b35-ab51-f71467f3f3af" providerId="ADAL" clId="{0E8F4B9B-E3C9-452C-8753-80616B3AF0FF}" dt="2024-07-28T15:36:19.189" v="8" actId="47"/>
        <pc:sldMkLst>
          <pc:docMk/>
          <pc:sldMk cId="3897776016" sldId="316"/>
        </pc:sldMkLst>
      </pc:sldChg>
      <pc:sldChg chg="del">
        <pc:chgData name="Anasuya K Lingappa [MAHE-MIT]" userId="04c3dd3b-2c96-4b35-ab51-f71467f3f3af" providerId="ADAL" clId="{0E8F4B9B-E3C9-452C-8753-80616B3AF0FF}" dt="2024-07-28T15:36:19.769" v="9" actId="47"/>
        <pc:sldMkLst>
          <pc:docMk/>
          <pc:sldMk cId="3705014389" sldId="317"/>
        </pc:sldMkLst>
      </pc:sldChg>
      <pc:sldChg chg="del">
        <pc:chgData name="Anasuya K Lingappa [MAHE-MIT]" userId="04c3dd3b-2c96-4b35-ab51-f71467f3f3af" providerId="ADAL" clId="{0E8F4B9B-E3C9-452C-8753-80616B3AF0FF}" dt="2024-07-28T15:36:10.808" v="1" actId="47"/>
        <pc:sldMkLst>
          <pc:docMk/>
          <pc:sldMk cId="440576827" sldId="325"/>
        </pc:sldMkLst>
      </pc:sldChg>
      <pc:sldChg chg="del">
        <pc:chgData name="Anasuya K Lingappa [MAHE-MIT]" userId="04c3dd3b-2c96-4b35-ab51-f71467f3f3af" providerId="ADAL" clId="{0E8F4B9B-E3C9-452C-8753-80616B3AF0FF}" dt="2024-07-28T15:36:13.739" v="2" actId="47"/>
        <pc:sldMkLst>
          <pc:docMk/>
          <pc:sldMk cId="2194013957" sldId="326"/>
        </pc:sldMkLst>
      </pc:sldChg>
      <pc:sldChg chg="del">
        <pc:chgData name="Anasuya K Lingappa [MAHE-MIT]" userId="04c3dd3b-2c96-4b35-ab51-f71467f3f3af" providerId="ADAL" clId="{0E8F4B9B-E3C9-452C-8753-80616B3AF0FF}" dt="2024-07-28T15:36:16.519" v="3" actId="47"/>
        <pc:sldMkLst>
          <pc:docMk/>
          <pc:sldMk cId="3120637107" sldId="327"/>
        </pc:sldMkLst>
      </pc:sldChg>
      <pc:sldChg chg="del">
        <pc:chgData name="Anasuya K Lingappa [MAHE-MIT]" userId="04c3dd3b-2c96-4b35-ab51-f71467f3f3af" providerId="ADAL" clId="{0E8F4B9B-E3C9-452C-8753-80616B3AF0FF}" dt="2024-07-28T15:36:17.209" v="4" actId="47"/>
        <pc:sldMkLst>
          <pc:docMk/>
          <pc:sldMk cId="842433896" sldId="328"/>
        </pc:sldMkLst>
      </pc:sldChg>
      <pc:sldChg chg="del">
        <pc:chgData name="Anasuya K Lingappa [MAHE-MIT]" userId="04c3dd3b-2c96-4b35-ab51-f71467f3f3af" providerId="ADAL" clId="{0E8F4B9B-E3C9-452C-8753-80616B3AF0FF}" dt="2024-07-28T15:36:17.602" v="5" actId="47"/>
        <pc:sldMkLst>
          <pc:docMk/>
          <pc:sldMk cId="2138755250" sldId="329"/>
        </pc:sldMkLst>
      </pc:sldChg>
      <pc:sldChg chg="del">
        <pc:chgData name="Anasuya K Lingappa [MAHE-MIT]" userId="04c3dd3b-2c96-4b35-ab51-f71467f3f3af" providerId="ADAL" clId="{0E8F4B9B-E3C9-452C-8753-80616B3AF0FF}" dt="2024-07-28T15:36:18.010" v="6" actId="47"/>
        <pc:sldMkLst>
          <pc:docMk/>
          <pc:sldMk cId="1729115204" sldId="330"/>
        </pc:sldMkLst>
      </pc:sldChg>
      <pc:sldChg chg="del">
        <pc:chgData name="Anasuya K Lingappa [MAHE-MIT]" userId="04c3dd3b-2c96-4b35-ab51-f71467f3f3af" providerId="ADAL" clId="{0E8F4B9B-E3C9-452C-8753-80616B3AF0FF}" dt="2024-07-28T15:36:18.576" v="7" actId="47"/>
        <pc:sldMkLst>
          <pc:docMk/>
          <pc:sldMk cId="3226691892" sldId="331"/>
        </pc:sldMkLst>
      </pc:sldChg>
      <pc:sldChg chg="del">
        <pc:chgData name="Anasuya K Lingappa [MAHE-MIT]" userId="04c3dd3b-2c96-4b35-ab51-f71467f3f3af" providerId="ADAL" clId="{0E8F4B9B-E3C9-452C-8753-80616B3AF0FF}" dt="2024-07-28T15:36:20.412" v="10" actId="47"/>
        <pc:sldMkLst>
          <pc:docMk/>
          <pc:sldMk cId="942239008" sldId="33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8-23T09:57:20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31503 14305 0,'0'-17'47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83FB8-748F-4DB4-A1E4-6A458B8CDB0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57D60-71AF-40EA-941D-B7D1966D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9A273-97FA-4BF5-9E27-75F5D7D79391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>
                <a:solidFill>
                  <a:prstClr val="black"/>
                </a:solidFill>
              </a:rPr>
              <a:pPr/>
              <a:t>17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5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78C0-5A5C-474E-BBF6-AD9F8D080C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27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97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F6FC6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F6FC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0F6FC6">
                  <a:lumMod val="75000"/>
                </a:srgb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84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C6CCE7C-04D5-4C7E-BADB-25895C0664B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3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0334-C800-4EAB-841B-332688082AB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7525" y="1676399"/>
            <a:ext cx="6610672" cy="1828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Engineering Economics and Financial Management </a:t>
            </a:r>
          </a:p>
          <a:p>
            <a:pPr algn="r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8200" y="1676400"/>
            <a:ext cx="1866900" cy="1828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1219200" cy="11070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2146" y="4340180"/>
            <a:ext cx="34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757918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808038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MACROECONOMICS</a:t>
            </a:r>
            <a:endParaRPr lang="en-US" sz="3200" u="sng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638800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Clr>
                <a:schemeClr val="hlink"/>
              </a:buClr>
              <a:buNone/>
              <a:defRPr/>
            </a:pPr>
            <a:r>
              <a:rPr lang="en-US" sz="2400" dirty="0">
                <a:latin typeface="Tahoma" pitchFamily="34" charset="0"/>
              </a:rPr>
              <a:t>Players in an economic system: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Household/ citizens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Firms/ Businesses/ Corporates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Financial system/ Central banks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Government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endParaRPr lang="en-US" sz="2400" dirty="0">
              <a:latin typeface="Tahom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chemeClr val="hlink"/>
              </a:buClr>
              <a:defRPr/>
            </a:pPr>
            <a:r>
              <a:rPr lang="en-US" sz="2400" dirty="0">
                <a:latin typeface="Tahoma" pitchFamily="34" charset="0"/>
              </a:rPr>
              <a:t>Macroeconomics examines the </a:t>
            </a:r>
            <a:r>
              <a:rPr lang="en-US" sz="2400" i="1" u="sng" dirty="0">
                <a:solidFill>
                  <a:srgbClr val="FF0000"/>
                </a:solidFill>
                <a:latin typeface="Tahoma" pitchFamily="34" charset="0"/>
              </a:rPr>
              <a:t>aggregate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behavior </a:t>
            </a:r>
            <a:r>
              <a:rPr lang="en-US" sz="2400" dirty="0">
                <a:latin typeface="Tahoma" pitchFamily="34" charset="0"/>
              </a:rPr>
              <a:t>of the economy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(i.e. </a:t>
            </a:r>
            <a:r>
              <a:rPr lang="en-US" sz="2400" dirty="0">
                <a:latin typeface="Tahoma" pitchFamily="34" charset="0"/>
              </a:rPr>
              <a:t>how the actions of all the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players in the economic system</a:t>
            </a:r>
            <a:r>
              <a:rPr lang="en-US" sz="2400" dirty="0">
                <a:latin typeface="Tahoma" pitchFamily="34" charset="0"/>
              </a:rPr>
              <a:t> interact to produce a particular level of economic performance as a whole). </a:t>
            </a:r>
          </a:p>
        </p:txBody>
      </p:sp>
    </p:spTree>
    <p:extLst>
      <p:ext uri="{BB962C8B-B14F-4D97-AF65-F5344CB8AC3E}">
        <p14:creationId xmlns:p14="http://schemas.microsoft.com/office/powerpoint/2010/main" val="40606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215367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MACRO ECONOMICS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09800" y="1219200"/>
            <a:ext cx="8229600" cy="5234136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defRPr/>
            </a:pPr>
            <a:endParaRPr lang="en-US" b="1" i="1" dirty="0"/>
          </a:p>
          <a:p>
            <a:pPr algn="just" eaLnBrk="1" hangingPunct="1">
              <a:defRPr/>
            </a:pPr>
            <a:endParaRPr lang="en-US" b="1" i="1" dirty="0"/>
          </a:p>
          <a:p>
            <a:pPr marL="0" indent="0" algn="just">
              <a:buNone/>
              <a:defRPr/>
            </a:pPr>
            <a:r>
              <a:rPr lang="en-US" sz="3300" dirty="0"/>
              <a:t>It focuses on issues such as 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GDP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Unemployment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Inflation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Deficit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Economic policies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Economic growth </a:t>
            </a:r>
            <a:r>
              <a:rPr lang="en-US" sz="3300" dirty="0"/>
              <a:t>and other related issues, which affect the economy as a whole.</a:t>
            </a:r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sz="3300" dirty="0"/>
              <a:t>These concepts are not simple &amp; direct.</a:t>
            </a:r>
            <a:endParaRPr lang="en-US" sz="3300" cap="all" dirty="0"/>
          </a:p>
        </p:txBody>
      </p:sp>
      <p:pic>
        <p:nvPicPr>
          <p:cNvPr id="2052" name="Picture 4" descr="C:\Users\MU\AppData\Local\Microsoft\Windows\Temporary Internet Files\Content.IE5\V6ZFEZRW\MM900300524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2057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MICROECONOMICS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endParaRPr lang="en-US" b="1" i="1" dirty="0"/>
          </a:p>
          <a:p>
            <a:pPr algn="just">
              <a:defRPr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Microeconomics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study of individuals, households and firms' behavior </a:t>
            </a:r>
            <a:r>
              <a:rPr lang="en-US" dirty="0"/>
              <a:t>in decision making and allocation of resources. </a:t>
            </a:r>
          </a:p>
          <a:p>
            <a:pPr marL="457200" lvl="1" indent="0"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 algn="just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Times New Roman" pitchFamily="18" charset="0"/>
              </a:rPr>
              <a:t>Decision Making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</a:t>
            </a:r>
            <a:endParaRPr lang="en-IN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>
              <a:latin typeface="+mj-lt"/>
            </a:endParaRPr>
          </a:p>
          <a:p>
            <a:pPr algn="just">
              <a:spcBef>
                <a:spcPct val="0"/>
              </a:spcBef>
            </a:pPr>
            <a:r>
              <a:rPr lang="en-US" sz="2400" b="1" dirty="0">
                <a:latin typeface="+mj-lt"/>
                <a:cs typeface="Times New Roman" pitchFamily="18" charset="0"/>
              </a:rPr>
              <a:t>The Decision-Making Process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Understand the Problem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Identify the decision criterion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Allocating Weights to the Criteria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Developing Alternatives 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Analyzing alternatives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Select the “best” alternative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Implementing 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Monitoring</a:t>
            </a:r>
            <a:endParaRPr lang="en-US" sz="2800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dirty="0"/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156961564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Times New Roman" pitchFamily="18" charset="0"/>
              </a:rPr>
              <a:t>Common types of Engineering economic decisions </a:t>
            </a:r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Equipment or process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Equipment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New product or product expansion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Improvement in Service and Quality</a:t>
            </a:r>
          </a:p>
          <a:p>
            <a:pPr marL="514350" indent="-514350">
              <a:buFont typeface="+mj-lt"/>
              <a:buAutoNum type="arabicPeriod"/>
            </a:pPr>
            <a:endParaRPr lang="en-US" b="1" i="1" dirty="0">
              <a:latin typeface="+mj-lt"/>
            </a:endParaRPr>
          </a:p>
          <a:p>
            <a:pPr marL="0" indent="0">
              <a:buNone/>
            </a:pPr>
            <a:r>
              <a:rPr lang="en-US" sz="2000" b="1" i="1" dirty="0">
                <a:latin typeface="+mj-lt"/>
              </a:rPr>
              <a:t>(Source: Chan S Park, Contemporary Engineering Economics)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dirty="0"/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193662436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1" y="1447800"/>
            <a:ext cx="7623175" cy="1752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		</a:t>
            </a:r>
            <a:r>
              <a:rPr lang="en-US" sz="2800" dirty="0">
                <a:solidFill>
                  <a:srgbClr val="FF0000"/>
                </a:solidFill>
                <a:latin typeface="Bookman Old Style" pitchFamily="18" charset="0"/>
              </a:rPr>
              <a:t> Time value of money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81400"/>
            <a:ext cx="6629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5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Interest and Interest rate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2 view points on interest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Meaning of Time Value of Money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Bookman Old Style" pitchFamily="18" charset="0"/>
              </a:rPr>
              <a:t>Cash Flow Diagrams (CFDs)</a:t>
            </a:r>
          </a:p>
          <a:p>
            <a:pPr>
              <a:buFont typeface="Wingdings" pitchFamily="2" charset="2"/>
              <a:buChar char="ü"/>
            </a:pP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6"/>
          </a:xfrm>
        </p:spPr>
        <p:txBody>
          <a:bodyPr/>
          <a:lstStyle/>
          <a:p>
            <a:r>
              <a:rPr lang="en-US" sz="3600" dirty="0"/>
              <a:t>INTEREST AND INTEREST RATE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403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Interest: </a:t>
            </a:r>
          </a:p>
          <a:p>
            <a:pPr marL="0" indent="0">
              <a:buNone/>
            </a:pPr>
            <a:r>
              <a:rPr lang="en-US" sz="2800" dirty="0"/>
              <a:t>is the </a:t>
            </a:r>
            <a:r>
              <a:rPr lang="en-US" sz="2800" dirty="0">
                <a:solidFill>
                  <a:srgbClr val="FF0000"/>
                </a:solidFill>
              </a:rPr>
              <a:t>rental amount </a:t>
            </a:r>
            <a:r>
              <a:rPr lang="en-US" sz="2800" dirty="0"/>
              <a:t>charged by the financial institutions for the use of money.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Interest rate: </a:t>
            </a:r>
          </a:p>
          <a:p>
            <a:pPr marL="0" indent="0">
              <a:buNone/>
            </a:pPr>
            <a:r>
              <a:rPr lang="en-IN" sz="2800" dirty="0"/>
              <a:t>is the </a:t>
            </a:r>
            <a:r>
              <a:rPr lang="en-IN" sz="2800" dirty="0">
                <a:solidFill>
                  <a:srgbClr val="FF0000"/>
                </a:solidFill>
              </a:rPr>
              <a:t>rate at which interest is paid</a:t>
            </a:r>
            <a:r>
              <a:rPr lang="en-IN" sz="2800" dirty="0"/>
              <a:t> by a borrower for the use of money that they borrow from a lender.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Generally</a:t>
            </a:r>
            <a:r>
              <a:rPr lang="en-US" sz="2800" dirty="0"/>
              <a:t>, Interest rates are stated on a per year basis.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8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Factors influencing the interest rate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987925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FF0000"/>
                </a:solidFill>
              </a:rPr>
              <a:t>Opportunity cost</a:t>
            </a:r>
            <a:r>
              <a:rPr lang="en-US" sz="2800" dirty="0"/>
              <a:t>, that is, compensation for being deprived of electing other alternatives.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Probability that the borrower will repay the loan.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Expenses incurred in investigating the borrower, transferring funds or collecting it back.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Probability that the interest rate may change due to </a:t>
            </a:r>
            <a:r>
              <a:rPr lang="en-US" sz="2800" dirty="0">
                <a:solidFill>
                  <a:srgbClr val="FF0000"/>
                </a:solidFill>
              </a:rPr>
              <a:t>inflationary</a:t>
            </a:r>
            <a:r>
              <a:rPr lang="en-US" sz="2800" dirty="0"/>
              <a:t> effects.</a:t>
            </a: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8100"/>
            <a:ext cx="2095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Why does money have time value?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8119" y="914401"/>
            <a:ext cx="48768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dirty="0">
                <a:latin typeface="Bookman Old Style" pitchFamily="18" charset="0"/>
              </a:rPr>
              <a:t>Money has a time value because it can earn more money over time (</a:t>
            </a:r>
            <a:r>
              <a:rPr lang="en-US" sz="2200" dirty="0">
                <a:solidFill>
                  <a:srgbClr val="FF0066"/>
                </a:solidFill>
                <a:latin typeface="Bookman Old Style" pitchFamily="18" charset="0"/>
              </a:rPr>
              <a:t>earning power</a:t>
            </a:r>
            <a:r>
              <a:rPr lang="en-US" sz="2200" dirty="0">
                <a:latin typeface="Bookman Old Style" pitchFamily="18" charset="0"/>
              </a:rPr>
              <a:t>).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200" dirty="0">
              <a:latin typeface="Bookman Old Style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dirty="0">
                <a:latin typeface="Bookman Old Style" pitchFamily="18" charset="0"/>
              </a:rPr>
              <a:t>Money has a time value because its </a:t>
            </a:r>
            <a:r>
              <a:rPr lang="en-US" sz="2200" dirty="0">
                <a:solidFill>
                  <a:srgbClr val="FF0066"/>
                </a:solidFill>
                <a:latin typeface="Bookman Old Style" pitchFamily="18" charset="0"/>
              </a:rPr>
              <a:t>purchasing power </a:t>
            </a:r>
            <a:r>
              <a:rPr lang="en-US" sz="2200" dirty="0">
                <a:latin typeface="Bookman Old Style" pitchFamily="18" charset="0"/>
              </a:rPr>
              <a:t>changes over time (</a:t>
            </a:r>
            <a:r>
              <a:rPr lang="en-US" sz="2200" dirty="0">
                <a:solidFill>
                  <a:srgbClr val="FF0000"/>
                </a:solidFill>
                <a:latin typeface="Bookman Old Style" pitchFamily="18" charset="0"/>
              </a:rPr>
              <a:t>inflation</a:t>
            </a:r>
            <a:r>
              <a:rPr lang="en-US" sz="2200" dirty="0">
                <a:latin typeface="Bookman Old Style" pitchFamily="18" charset="0"/>
              </a:rPr>
              <a:t>).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200" dirty="0">
              <a:latin typeface="Bookman Old Style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dirty="0">
                <a:latin typeface="Bookman Old Style" pitchFamily="18" charset="0"/>
              </a:rPr>
              <a:t>Time value of money is measured in terms of </a:t>
            </a:r>
            <a:r>
              <a:rPr lang="en-US" sz="2200" dirty="0">
                <a:solidFill>
                  <a:srgbClr val="FF0066"/>
                </a:solidFill>
                <a:latin typeface="Bookman Old Style" pitchFamily="18" charset="0"/>
              </a:rPr>
              <a:t>interest rate</a:t>
            </a:r>
            <a:r>
              <a:rPr lang="en-US" sz="2200" dirty="0">
                <a:latin typeface="Bookman Old Style" pitchFamily="18" charset="0"/>
              </a:rPr>
              <a:t>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200" dirty="0">
              <a:latin typeface="Bookman Old Style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</a:pPr>
            <a:endParaRPr lang="en-US" sz="2200" dirty="0"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43000"/>
            <a:ext cx="3962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0" y="-153194"/>
            <a:ext cx="8229600" cy="1373187"/>
          </a:xfrm>
        </p:spPr>
        <p:txBody>
          <a:bodyPr/>
          <a:lstStyle/>
          <a:p>
            <a:pPr algn="ctr"/>
            <a:r>
              <a:rPr lang="en-US" sz="3200" b="1" dirty="0"/>
              <a:t>In this course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23" y="1219993"/>
            <a:ext cx="9423517" cy="4981588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Introduction to Engineering economics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Time Value of Money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Economic Evaluation of alternatives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Replacement analysis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Depreciation accounting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Break-even analysis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Ratio analysis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0" indent="0">
              <a:buNone/>
            </a:pPr>
            <a:endParaRPr lang="en-US" sz="2600" dirty="0"/>
          </a:p>
          <a:p>
            <a:pPr marL="533400" indent="-533400"/>
            <a:endParaRPr lang="en-US" dirty="0"/>
          </a:p>
        </p:txBody>
      </p:sp>
      <p:pic>
        <p:nvPicPr>
          <p:cNvPr id="10242" name="Picture 2" descr="C:\Users\MU\AppData\Local\Microsoft\Windows\Temporary Internet Files\Content.IE5\ITXEZN7P\MC90039068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33400"/>
            <a:ext cx="2362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73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relationship between _____ and _______</a:t>
            </a:r>
          </a:p>
          <a:p>
            <a:pPr marL="0" indent="0">
              <a:buNone/>
            </a:pPr>
            <a:r>
              <a:rPr lang="en-US" dirty="0"/>
              <a:t>is the concept of Time Value of Money (TVM)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2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73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relationship between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interest rate</a:t>
            </a:r>
          </a:p>
          <a:p>
            <a:pPr marL="0" indent="0">
              <a:buNone/>
            </a:pPr>
            <a:r>
              <a:rPr lang="en-US" dirty="0"/>
              <a:t>is the concept of Time Value of Money (TVM)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36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200" dirty="0">
                <a:solidFill>
                  <a:srgbClr val="3B812F"/>
                </a:solidFill>
                <a:latin typeface="Garamond" pitchFamily="18" charset="0"/>
              </a:rPr>
              <a:t>Simple Interest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40099" y="1942564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>
                <a:solidFill>
                  <a:srgbClr val="FF0066"/>
                </a:solidFill>
              </a:rPr>
              <a:t>P</a:t>
            </a:r>
            <a:r>
              <a:rPr lang="en-US" sz="2600" dirty="0">
                <a:solidFill>
                  <a:srgbClr val="000000"/>
                </a:solidFill>
              </a:rPr>
              <a:t> = Principal amount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 err="1">
                <a:solidFill>
                  <a:srgbClr val="FF0066"/>
                </a:solidFill>
              </a:rPr>
              <a:t>i</a:t>
            </a:r>
            <a:r>
              <a:rPr lang="en-US" sz="2600" i="1" dirty="0">
                <a:solidFill>
                  <a:srgbClr val="FF0066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= Interest rate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>
                <a:solidFill>
                  <a:srgbClr val="FF0066"/>
                </a:solidFill>
              </a:rPr>
              <a:t>N</a:t>
            </a:r>
            <a:r>
              <a:rPr lang="en-US" sz="2600" dirty="0">
                <a:solidFill>
                  <a:srgbClr val="000000"/>
                </a:solidFill>
              </a:rPr>
              <a:t> = Number of interest periods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</a:rPr>
              <a:t>Example: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60000"/>
              <a:buFont typeface="Wingdings" pitchFamily="2" charset="2"/>
              <a:buChar char="q"/>
            </a:pPr>
            <a:r>
              <a:rPr lang="en-US" sz="2200" i="1" dirty="0">
                <a:solidFill>
                  <a:srgbClr val="FF0066"/>
                </a:solidFill>
              </a:rPr>
              <a:t>P</a:t>
            </a:r>
            <a:r>
              <a:rPr lang="en-US" sz="2200" dirty="0">
                <a:solidFill>
                  <a:srgbClr val="000000"/>
                </a:solidFill>
              </a:rPr>
              <a:t> = $1,000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60000"/>
              <a:buFont typeface="Wingdings" pitchFamily="2" charset="2"/>
              <a:buChar char="q"/>
            </a:pPr>
            <a:r>
              <a:rPr lang="en-US" sz="2200" i="1" dirty="0" err="1">
                <a:solidFill>
                  <a:srgbClr val="FF0066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= 8%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60000"/>
              <a:buFont typeface="Wingdings" pitchFamily="2" charset="2"/>
              <a:buChar char="q"/>
            </a:pPr>
            <a:r>
              <a:rPr lang="en-US" sz="2200" i="1" dirty="0">
                <a:solidFill>
                  <a:srgbClr val="FF0066"/>
                </a:solidFill>
              </a:rPr>
              <a:t>N</a:t>
            </a:r>
            <a:r>
              <a:rPr lang="en-US" sz="2200" dirty="0">
                <a:solidFill>
                  <a:srgbClr val="000000"/>
                </a:solidFill>
              </a:rPr>
              <a:t> = 3 years</a:t>
            </a:r>
          </a:p>
        </p:txBody>
      </p:sp>
      <p:graphicFrame>
        <p:nvGraphicFramePr>
          <p:cNvPr id="11300" name="Group 36"/>
          <p:cNvGraphicFramePr>
            <a:graphicFrameLocks noGrp="1"/>
          </p:cNvGraphicFramePr>
          <p:nvPr/>
        </p:nvGraphicFramePr>
        <p:xfrm>
          <a:off x="5562600" y="2514600"/>
          <a:ext cx="5396131" cy="3017204"/>
        </p:xfrm>
        <a:graphic>
          <a:graphicData uri="http://schemas.openxmlformats.org/drawingml/2006/table">
            <a:tbl>
              <a:tblPr/>
              <a:tblGrid>
                <a:gridCol w="137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End of 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Beginning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Interest earned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Ending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6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Interest Formula</a:t>
            </a:r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667000" y="1447800"/>
          <a:ext cx="7010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3760" imgH="1346040" progId="Equation.DSMT4">
                  <p:embed/>
                </p:oleObj>
              </mc:Choice>
              <mc:Fallback>
                <p:oleObj name="Equation" r:id="rId2" imgW="3263760" imgH="1346040" progId="Equation.DSMT4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70104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5260975"/>
          <a:ext cx="3886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31640" progId="Equation.DSMT4">
                  <p:embed/>
                </p:oleObj>
              </mc:Choice>
              <mc:Fallback>
                <p:oleObj name="Equation" r:id="rId4" imgW="1930320" imgH="431640" progId="Equation.DSMT4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60975"/>
                        <a:ext cx="3886200" cy="8397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22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200">
                <a:solidFill>
                  <a:srgbClr val="3B812F"/>
                </a:solidFill>
                <a:latin typeface="Garamond" pitchFamily="18" charset="0"/>
              </a:rPr>
              <a:t>Compound Interest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3335" y="2006958"/>
            <a:ext cx="471903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>
                <a:solidFill>
                  <a:srgbClr val="FF0066"/>
                </a:solidFill>
              </a:rPr>
              <a:t>P</a:t>
            </a:r>
            <a:r>
              <a:rPr lang="en-US" sz="2600" dirty="0">
                <a:solidFill>
                  <a:srgbClr val="000000"/>
                </a:solidFill>
              </a:rPr>
              <a:t> = Present (Principal) amount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 err="1">
                <a:solidFill>
                  <a:srgbClr val="FF0066"/>
                </a:solidFill>
              </a:rPr>
              <a:t>i</a:t>
            </a:r>
            <a:r>
              <a:rPr lang="en-US" sz="2600" i="1" dirty="0">
                <a:solidFill>
                  <a:srgbClr val="FF0066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= Interest rate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i="1" dirty="0">
                <a:solidFill>
                  <a:srgbClr val="FF0066"/>
                </a:solidFill>
              </a:rPr>
              <a:t>n</a:t>
            </a:r>
            <a:r>
              <a:rPr lang="en-US" sz="2600" dirty="0">
                <a:solidFill>
                  <a:srgbClr val="000000"/>
                </a:solidFill>
              </a:rPr>
              <a:t> = Number of interest periods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solidFill>
                  <a:srgbClr val="000000"/>
                </a:solidFill>
              </a:rPr>
              <a:t>Example: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60000"/>
              <a:buFont typeface="Wingdings" pitchFamily="2" charset="2"/>
              <a:buChar char="q"/>
            </a:pPr>
            <a:r>
              <a:rPr lang="en-US" sz="2200" i="1" dirty="0">
                <a:solidFill>
                  <a:srgbClr val="FF0066"/>
                </a:solidFill>
              </a:rPr>
              <a:t>P</a:t>
            </a:r>
            <a:r>
              <a:rPr lang="en-US" sz="2200" dirty="0">
                <a:solidFill>
                  <a:srgbClr val="000000"/>
                </a:solidFill>
              </a:rPr>
              <a:t> = $1,000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60000"/>
              <a:buFont typeface="Wingdings" pitchFamily="2" charset="2"/>
              <a:buChar char="q"/>
            </a:pPr>
            <a:r>
              <a:rPr lang="en-US" sz="2200" i="1" dirty="0" err="1">
                <a:solidFill>
                  <a:srgbClr val="FF0066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 = 8%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60000"/>
              <a:buFont typeface="Wingdings" pitchFamily="2" charset="2"/>
              <a:buChar char="q"/>
            </a:pPr>
            <a:r>
              <a:rPr lang="en-US" sz="2200" i="1" dirty="0">
                <a:solidFill>
                  <a:srgbClr val="FF0066"/>
                </a:solidFill>
              </a:rPr>
              <a:t>n</a:t>
            </a:r>
            <a:r>
              <a:rPr lang="en-US" sz="2200" dirty="0">
                <a:solidFill>
                  <a:srgbClr val="000000"/>
                </a:solidFill>
              </a:rPr>
              <a:t> = 3 years</a:t>
            </a:r>
          </a:p>
        </p:txBody>
      </p:sp>
      <p:graphicFrame>
        <p:nvGraphicFramePr>
          <p:cNvPr id="13351" name="Group 39"/>
          <p:cNvGraphicFramePr>
            <a:graphicFrameLocks noGrp="1"/>
          </p:cNvGraphicFramePr>
          <p:nvPr/>
        </p:nvGraphicFramePr>
        <p:xfrm>
          <a:off x="5486400" y="2514600"/>
          <a:ext cx="4876800" cy="332200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End of 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Beginning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Interest earned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Ending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$80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$86.40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$1,166.40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$1,166.40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$93.31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$1,259.71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4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09600" y="1600200"/>
              <a:ext cx="10972800" cy="431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886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894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656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Initial Amount at the beginning of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Interest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Final amount at the end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 +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P(1+i)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*P(1+i)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Results in a final amount of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2949743"/>
                  </p:ext>
                </p:extLst>
              </p:nvPr>
            </p:nvGraphicFramePr>
            <p:xfrm>
              <a:off x="609600" y="1600200"/>
              <a:ext cx="10972800" cy="431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048"/>
                    <a:gridCol w="2588653"/>
                    <a:gridCol w="2189409"/>
                    <a:gridCol w="506569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Years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Initial Amount at the beginning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Interest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Final amount at the end</a:t>
                          </a:r>
                          <a:r>
                            <a:rPr lang="en-US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---------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 + </a:t>
                          </a:r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endPara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P(1+i)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221905" r="-602" b="-36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321905" r="-281176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321905" r="-232869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321905" r="-602" b="-2609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726230" r="-281176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726230" r="-232869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726230" r="-602" b="-34918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826230" r="-281176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826230" r="-232869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826230" r="-602" b="-24918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Results in a final amount of</a:t>
                          </a:r>
                          <a:endPara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376667" r="-602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242499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In 1626, Peter Minuit of DWI Co., paid $24 to purchase Manhattan Island in NY from the Indians. In retrospect, if Minuit had invested the $ 24 in a savings account that earned 8% interest, how much it would be worth in 202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?Calculate using both SI and CI. </a:t>
            </a: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MU\AppData\Local\Microsoft\Windows\Temporary Internet Files\Content.IE5\ZTCJ5JOF\MP90040249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60800"/>
            <a:ext cx="85725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Simple interest 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$786.24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Using Compound interest;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$446 Trillion</a:t>
            </a: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9752" y="2163651"/>
            <a:ext cx="2846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P= $24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i</a:t>
            </a:r>
            <a:r>
              <a:rPr lang="en-US" sz="2000" dirty="0"/>
              <a:t>=8% =0.08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n= 2023-1626=397 years</a:t>
            </a:r>
          </a:p>
        </p:txBody>
      </p:sp>
    </p:spTree>
    <p:extLst>
      <p:ext uri="{BB962C8B-B14F-4D97-AF65-F5344CB8AC3E}">
        <p14:creationId xmlns:p14="http://schemas.microsoft.com/office/powerpoint/2010/main" val="30725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24000" y="81643"/>
            <a:ext cx="9307286" cy="816429"/>
          </a:xfrm>
        </p:spPr>
        <p:txBody>
          <a:bodyPr/>
          <a:lstStyle/>
          <a:p>
            <a:r>
              <a:rPr lang="en-US" altLang="en-US" sz="3857">
                <a:latin typeface="Arial" panose="020B0604020202020204" pitchFamily="34" charset="0"/>
                <a:cs typeface="Arial" panose="020B0604020202020204" pitchFamily="34" charset="0"/>
              </a:rPr>
              <a:t>Cash Flow Diagram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1360714" y="816429"/>
            <a:ext cx="9307286" cy="604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Cash flow diagrams are the simple </a:t>
            </a:r>
            <a:r>
              <a:rPr lang="en-US" altLang="en-US" sz="257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diagrammatic</a:t>
            </a: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 representation of </a:t>
            </a:r>
            <a:r>
              <a:rPr lang="en-US" altLang="en-US" sz="2571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 (receipts) and </a:t>
            </a:r>
            <a:r>
              <a:rPr lang="en-US" altLang="en-US" sz="2571" b="1" dirty="0">
                <a:latin typeface="Arial" panose="020B0604020202020204" pitchFamily="34" charset="0"/>
                <a:cs typeface="Arial" panose="020B0604020202020204" pitchFamily="34" charset="0"/>
              </a:rPr>
              <a:t>expenses</a:t>
            </a: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 (disbursements, outlay).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Generally before constructing the diagram it is very common to </a:t>
            </a:r>
            <a:r>
              <a:rPr lang="en-US" altLang="en-US" sz="2571" b="1" dirty="0">
                <a:latin typeface="Arial" panose="020B0604020202020204" pitchFamily="34" charset="0"/>
                <a:cs typeface="Arial" panose="020B0604020202020204" pitchFamily="34" charset="0"/>
              </a:rPr>
              <a:t>define the time frame </a:t>
            </a: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over which cash flow occurs.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571" b="1" dirty="0">
                <a:latin typeface="Arial" panose="020B0604020202020204" pitchFamily="34" charset="0"/>
                <a:cs typeface="Arial" panose="020B0604020202020204" pitchFamily="34" charset="0"/>
              </a:rPr>
              <a:t>time frame thus forms the horizontal axis </a:t>
            </a: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which is </a:t>
            </a:r>
            <a:r>
              <a:rPr lang="en-US" altLang="en-US" sz="2571" b="1" dirty="0">
                <a:latin typeface="Arial" panose="020B0604020202020204" pitchFamily="34" charset="0"/>
                <a:cs typeface="Arial" panose="020B0604020202020204" pitchFamily="34" charset="0"/>
              </a:rPr>
              <a:t>divided into time periods</a:t>
            </a:r>
            <a:r>
              <a:rPr lang="en-US" altLang="en-US" sz="2571" dirty="0">
                <a:latin typeface="Arial" panose="020B0604020202020204" pitchFamily="34" charset="0"/>
                <a:cs typeface="Arial" panose="020B0604020202020204" pitchFamily="34" charset="0"/>
              </a:rPr>
              <a:t>, often in years.</a:t>
            </a:r>
            <a:endParaRPr lang="en-US" altLang="en-US" sz="235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6441282" y="5641862"/>
            <a:ext cx="4114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402161" y="5645264"/>
            <a:ext cx="356188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71">
                <a:latin typeface="Script MT Bold" panose="03040602040607080904" pitchFamily="66" charset="0"/>
              </a:rPr>
              <a:t>0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0324420" y="5687786"/>
            <a:ext cx="486030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71">
                <a:latin typeface="Script MT Bold" panose="03040602040607080904" pitchFamily="66" charset="0"/>
              </a:rPr>
              <a:t>10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V="1">
            <a:off x="7257710" y="5070362"/>
            <a:ext cx="0" cy="5715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V="1">
            <a:off x="8563996" y="5233648"/>
            <a:ext cx="0" cy="408214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9951925" y="5152005"/>
            <a:ext cx="0" cy="48985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9217139" y="4988719"/>
            <a:ext cx="0" cy="653143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 flipV="1">
            <a:off x="7829210" y="5152005"/>
            <a:ext cx="0" cy="48985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10494509" y="5143500"/>
            <a:ext cx="0" cy="48985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V="1">
            <a:off x="6575652" y="5061857"/>
            <a:ext cx="0" cy="5715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364991" y="5715000"/>
            <a:ext cx="578304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71">
                <a:latin typeface="Script MT Bold" panose="03040602040607080904" pitchFamily="66" charset="0"/>
              </a:rPr>
              <a:t>i%</a:t>
            </a:r>
          </a:p>
        </p:txBody>
      </p:sp>
    </p:spTree>
    <p:extLst>
      <p:ext uri="{BB962C8B-B14F-4D97-AF65-F5344CB8AC3E}">
        <p14:creationId xmlns:p14="http://schemas.microsoft.com/office/powerpoint/2010/main" val="1186002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1122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Cash Flow Diagram (CFD)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700339" y="1600201"/>
          <a:ext cx="6791325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44165" imgH="3172268" progId="Paint.Picture">
                  <p:embed/>
                </p:oleObj>
              </mc:Choice>
              <mc:Fallback>
                <p:oleObj name="Bitmap Image" r:id="rId2" imgW="4944165" imgH="3172268" progId="Paint.Picture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9" y="1600201"/>
                        <a:ext cx="6791325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600201"/>
            <a:ext cx="8966200" cy="43735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Contemporary engineering economics</a:t>
            </a:r>
          </a:p>
          <a:p>
            <a:pPr lvl="1" indent="0">
              <a:buNone/>
            </a:pPr>
            <a:r>
              <a:rPr lang="en-US" b="1" dirty="0"/>
              <a:t>By Chan S Park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Engineering Economics</a:t>
            </a:r>
          </a:p>
          <a:p>
            <a:pPr marL="1257300" lvl="1" indent="-514350">
              <a:buNone/>
            </a:pPr>
            <a:r>
              <a:rPr lang="en-IN" dirty="0"/>
              <a:t>By James L Riggs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Engineering economic Analysis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dirty="0"/>
              <a:t>By Donald G Newnan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Engineering economy </a:t>
            </a:r>
          </a:p>
          <a:p>
            <a:pPr marL="1257300" lvl="1" indent="-514350">
              <a:buFont typeface="+mj-lt"/>
              <a:buAutoNum type="arabicPeriod" startAt="4"/>
            </a:pPr>
            <a:r>
              <a:rPr lang="en-US" dirty="0"/>
              <a:t>By Thuesen and </a:t>
            </a:r>
            <a:r>
              <a:rPr lang="en-US" dirty="0" err="1"/>
              <a:t>Fabrycky</a:t>
            </a:r>
            <a:endParaRPr lang="en-US" dirty="0"/>
          </a:p>
          <a:p>
            <a:pPr marL="1257300" lvl="1" indent="-514350">
              <a:buFont typeface="+mj-lt"/>
              <a:buAutoNum type="arabicPeriod" startAt="4"/>
            </a:pPr>
            <a:endParaRPr lang="en-US" dirty="0"/>
          </a:p>
          <a:p>
            <a:pPr marL="742950" lvl="1" indent="0">
              <a:buNone/>
            </a:pPr>
            <a:r>
              <a:rPr lang="en-US" dirty="0"/>
              <a:t>** Students are required to bring </a:t>
            </a:r>
            <a:r>
              <a:rPr lang="en-US" b="1" dirty="0"/>
              <a:t>Interest factor tables and question sheets </a:t>
            </a:r>
            <a:r>
              <a:rPr lang="en-US" dirty="0"/>
              <a:t>to every class.</a:t>
            </a:r>
          </a:p>
          <a:p>
            <a:pPr marL="514350" indent="-514350"/>
            <a:endParaRPr lang="en-IN" dirty="0"/>
          </a:p>
          <a:p>
            <a:pPr marL="514350" indent="-51435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655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4191000" y="2133600"/>
            <a:ext cx="3200400" cy="114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/>
              <a:t>End-of-Period Convention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038600" y="2971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038600" y="19050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717925" y="3998914"/>
            <a:ext cx="1575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FF0000"/>
                </a:solidFill>
              </a:rPr>
              <a:t>Beginning</a:t>
            </a:r>
            <a:r>
              <a:rPr lang="en-US">
                <a:solidFill>
                  <a:srgbClr val="000000"/>
                </a:solidFill>
              </a:rPr>
              <a:t>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Interest period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842125" y="3922714"/>
            <a:ext cx="1610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FF0000"/>
                </a:solidFill>
              </a:rPr>
              <a:t>End</a:t>
            </a:r>
            <a:r>
              <a:rPr lang="en-US">
                <a:solidFill>
                  <a:srgbClr val="000000"/>
                </a:solidFill>
              </a:rPr>
              <a:t> of interest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period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717925" y="285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543800" y="29718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59" name="WordArt 11"/>
          <p:cNvSpPr>
            <a:spLocks noChangeArrowheads="1" noChangeShapeType="1" noTextEdit="1"/>
          </p:cNvSpPr>
          <p:nvPr/>
        </p:nvSpPr>
        <p:spPr bwMode="auto">
          <a:xfrm>
            <a:off x="4191000" y="1524000"/>
            <a:ext cx="32004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Interest Period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4419600" y="2438400"/>
            <a:ext cx="0" cy="5334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5638800" y="2590800"/>
            <a:ext cx="0" cy="3810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V="1">
            <a:off x="6934200" y="2514600"/>
            <a:ext cx="0" cy="4572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V="1">
            <a:off x="6248400" y="2362200"/>
            <a:ext cx="0" cy="6096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4953000" y="2514600"/>
            <a:ext cx="0" cy="4572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962400" y="5562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V="1">
            <a:off x="7543800" y="4648200"/>
            <a:ext cx="0" cy="914400"/>
          </a:xfrm>
          <a:prstGeom prst="line">
            <a:avLst/>
          </a:prstGeom>
          <a:noFill/>
          <a:ln w="76200">
            <a:solidFill>
              <a:srgbClr val="3333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7451725" y="5675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717925" y="5675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962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27672" name="AutoShape 24"/>
          <p:cNvSpPr>
            <a:spLocks noChangeArrowheads="1"/>
          </p:cNvSpPr>
          <p:nvPr/>
        </p:nvSpPr>
        <p:spPr bwMode="auto">
          <a:xfrm rot="2667647">
            <a:off x="5334000" y="4343401"/>
            <a:ext cx="2133600" cy="809625"/>
          </a:xfrm>
          <a:prstGeom prst="curvedUpArrow">
            <a:avLst>
              <a:gd name="adj1" fmla="val 52706"/>
              <a:gd name="adj2" fmla="val 1054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4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24000" y="81643"/>
            <a:ext cx="9307286" cy="816429"/>
          </a:xfrm>
        </p:spPr>
        <p:txBody>
          <a:bodyPr/>
          <a:lstStyle/>
          <a:p>
            <a:r>
              <a:rPr lang="en-US" altLang="en-US" sz="3857">
                <a:latin typeface="Arial" panose="020B0604020202020204" pitchFamily="34" charset="0"/>
                <a:cs typeface="Arial" panose="020B0604020202020204" pitchFamily="34" charset="0"/>
              </a:rPr>
              <a:t>Cash Flow Diagram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1442357" y="816429"/>
            <a:ext cx="318407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1929">
                <a:latin typeface="Arial" panose="020B0604020202020204" pitchFamily="34" charset="0"/>
                <a:cs typeface="Arial" panose="020B0604020202020204" pitchFamily="34" charset="0"/>
              </a:rPr>
              <a:t>(a) Borrower’s viewpoint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565071" y="2639786"/>
            <a:ext cx="356188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71">
                <a:latin typeface="Script MT Bold" panose="03040602040607080904" pitchFamily="66" charset="0"/>
              </a:rPr>
              <a:t>0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487331" y="2682309"/>
            <a:ext cx="486030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71">
                <a:latin typeface="Script MT Bold" panose="03040602040607080904" pitchFamily="66" charset="0"/>
              </a:rPr>
              <a:t>10</a:t>
            </a: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 flipV="1">
            <a:off x="3728358" y="1534206"/>
            <a:ext cx="10205" cy="107836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929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42339" y="3347358"/>
            <a:ext cx="57830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6" name="Rectangle 3"/>
          <p:cNvSpPr txBox="1">
            <a:spLocks noChangeArrowheads="1"/>
          </p:cNvSpPr>
          <p:nvPr/>
        </p:nvSpPr>
        <p:spPr bwMode="auto">
          <a:xfrm>
            <a:off x="1524000" y="3673929"/>
            <a:ext cx="318407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1929">
                <a:latin typeface="Arial" panose="020B0604020202020204" pitchFamily="34" charset="0"/>
                <a:cs typeface="Arial" panose="020B0604020202020204" pitchFamily="34" charset="0"/>
              </a:rPr>
              <a:t>(b) Lender’s viewpoint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28357" y="5061857"/>
            <a:ext cx="356188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71">
                <a:latin typeface="Script MT Bold" panose="03040602040607080904" pitchFamily="66" charset="0"/>
              </a:rPr>
              <a:t>0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487331" y="5539809"/>
            <a:ext cx="486030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71">
                <a:latin typeface="Script MT Bold" panose="03040602040607080904" pitchFamily="66" charset="0"/>
              </a:rPr>
              <a:t>10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3891643" y="5493884"/>
            <a:ext cx="0" cy="103754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929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6994071" y="4572000"/>
            <a:ext cx="0" cy="91338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929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527902" y="5567023"/>
            <a:ext cx="578304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71">
                <a:latin typeface="Script MT Bold" panose="03040602040607080904" pitchFamily="66" charset="0"/>
              </a:rPr>
              <a:t>i%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993571" y="2612572"/>
            <a:ext cx="4735286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23" name="TextBox 41"/>
          <p:cNvSpPr txBox="1">
            <a:spLocks noChangeArrowheads="1"/>
          </p:cNvSpPr>
          <p:nvPr/>
        </p:nvSpPr>
        <p:spPr bwMode="auto">
          <a:xfrm>
            <a:off x="3238500" y="2286001"/>
            <a:ext cx="2936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/>
              <a:t>+</a:t>
            </a:r>
            <a:endParaRPr lang="en-US" altLang="en-US" sz="2571" b="1"/>
          </a:p>
        </p:txBody>
      </p:sp>
      <p:sp>
        <p:nvSpPr>
          <p:cNvPr id="17424" name="TextBox 42"/>
          <p:cNvSpPr txBox="1">
            <a:spLocks noChangeArrowheads="1"/>
          </p:cNvSpPr>
          <p:nvPr/>
        </p:nvSpPr>
        <p:spPr bwMode="auto">
          <a:xfrm>
            <a:off x="3238500" y="2690813"/>
            <a:ext cx="24492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/>
              <a:t>-</a:t>
            </a:r>
            <a:endParaRPr lang="en-US" altLang="en-US" sz="2571" b="1"/>
          </a:p>
        </p:txBody>
      </p:sp>
      <p:cxnSp>
        <p:nvCxnSpPr>
          <p:cNvPr id="45" name="Straight Arrow Connector 44"/>
          <p:cNvCxnSpPr/>
          <p:nvPr/>
        </p:nvCxnSpPr>
        <p:spPr bwMode="auto">
          <a:xfrm rot="5400000">
            <a:off x="4283700" y="2955302"/>
            <a:ext cx="685459" cy="34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rot="5400000">
            <a:off x="5425849" y="2954452"/>
            <a:ext cx="685460" cy="1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rot="5400000">
            <a:off x="6570549" y="2954452"/>
            <a:ext cx="685460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524500" y="3347358"/>
            <a:ext cx="57830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4456339" y="3347358"/>
            <a:ext cx="57830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4463143" y="2168640"/>
            <a:ext cx="32657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5606143" y="2168640"/>
            <a:ext cx="32657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749143" y="2168640"/>
            <a:ext cx="32657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7973786" y="2413568"/>
            <a:ext cx="8164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29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177143" y="1551215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29">
                <a:latin typeface="Arial" panose="020B0604020202020204" pitchFamily="34" charset="0"/>
                <a:cs typeface="Arial" panose="020B0604020202020204" pitchFamily="34" charset="0"/>
              </a:rPr>
              <a:t>Loan in Rs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3401786" y="5470072"/>
            <a:ext cx="4735286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36" name="TextBox 55"/>
          <p:cNvSpPr txBox="1">
            <a:spLocks noChangeArrowheads="1"/>
          </p:cNvSpPr>
          <p:nvPr/>
        </p:nvSpPr>
        <p:spPr bwMode="auto">
          <a:xfrm>
            <a:off x="3384777" y="5633358"/>
            <a:ext cx="2487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/>
              <a:t>-</a:t>
            </a:r>
            <a:endParaRPr lang="en-US" altLang="en-US" sz="2571" b="1"/>
          </a:p>
        </p:txBody>
      </p:sp>
      <p:sp>
        <p:nvSpPr>
          <p:cNvPr id="17437" name="TextBox 56"/>
          <p:cNvSpPr txBox="1">
            <a:spLocks noChangeArrowheads="1"/>
          </p:cNvSpPr>
          <p:nvPr/>
        </p:nvSpPr>
        <p:spPr bwMode="auto">
          <a:xfrm>
            <a:off x="3338853" y="4976813"/>
            <a:ext cx="2936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/>
              <a:t>+</a:t>
            </a:r>
            <a:endParaRPr lang="en-US" altLang="en-US" sz="2571" b="1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V="1">
            <a:off x="5769429" y="4572000"/>
            <a:ext cx="0" cy="91338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929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flipV="1">
            <a:off x="4626429" y="4572000"/>
            <a:ext cx="0" cy="91338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929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6749143" y="4209711"/>
            <a:ext cx="57830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24500" y="4209711"/>
            <a:ext cx="57830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4456339" y="4163786"/>
            <a:ext cx="57830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4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2258786" y="6298407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29">
                <a:latin typeface="Arial" panose="020B0604020202020204" pitchFamily="34" charset="0"/>
                <a:cs typeface="Arial" panose="020B0604020202020204" pitchFamily="34" charset="0"/>
              </a:rPr>
              <a:t>Loan in Rs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402286" y="3195979"/>
            <a:ext cx="2939143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29">
                <a:latin typeface="Arial" panose="020B0604020202020204" pitchFamily="34" charset="0"/>
                <a:cs typeface="Arial" panose="020B0604020202020204" pitchFamily="34" charset="0"/>
              </a:rPr>
              <a:t>Payment (expenditures)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402286" y="4257336"/>
            <a:ext cx="2939143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29">
                <a:latin typeface="Arial" panose="020B0604020202020204" pitchFamily="34" charset="0"/>
                <a:cs typeface="Arial" panose="020B0604020202020204" pitchFamily="34" charset="0"/>
              </a:rPr>
              <a:t>Payment (receipt)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8300357" y="5237050"/>
            <a:ext cx="8164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29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altLang="en-US" sz="257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94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5" grpId="0"/>
      <p:bldP spid="17" grpId="0"/>
      <p:bldP spid="18" grpId="0"/>
      <p:bldP spid="3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E29B-4A32-4355-94D1-825598A2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patterns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69B9-CFA6-4E4A-93FA-09D0D80C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payment</a:t>
            </a:r>
          </a:p>
          <a:p>
            <a:r>
              <a:rPr lang="en-US" dirty="0"/>
              <a:t>Equal payment/ Uniform series</a:t>
            </a:r>
          </a:p>
          <a:p>
            <a:r>
              <a:rPr lang="en-US" dirty="0"/>
              <a:t>Linear gradient series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886E4-F185-4921-A504-CAD41ABE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2032732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Cash Flow diagram (CFD)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  <p:pic>
        <p:nvPicPr>
          <p:cNvPr id="5122" name="Picture 2" descr="Image result for cash flow diagram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43" y="2558041"/>
            <a:ext cx="8296967" cy="35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BCDF90-C7F5-36DC-028E-B7822C34F3FE}"/>
              </a:ext>
            </a:extLst>
          </p:cNvPr>
          <p:cNvSpPr txBox="1"/>
          <p:nvPr/>
        </p:nvSpPr>
        <p:spPr>
          <a:xfrm>
            <a:off x="8666480" y="1249692"/>
            <a:ext cx="155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Revenue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2849E6-5244-A724-12F9-CEAF71CC85BF}"/>
              </a:ext>
            </a:extLst>
          </p:cNvPr>
          <p:cNvCxnSpPr>
            <a:cxnSpLocks/>
          </p:cNvCxnSpPr>
          <p:nvPr/>
        </p:nvCxnSpPr>
        <p:spPr>
          <a:xfrm flipV="1">
            <a:off x="3108960" y="2188709"/>
            <a:ext cx="0" cy="1052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11E04-C1BA-801D-7BA4-17157A7A9223}"/>
              </a:ext>
            </a:extLst>
          </p:cNvPr>
          <p:cNvCxnSpPr>
            <a:cxnSpLocks/>
          </p:cNvCxnSpPr>
          <p:nvPr/>
        </p:nvCxnSpPr>
        <p:spPr>
          <a:xfrm flipV="1">
            <a:off x="3108960" y="1371600"/>
            <a:ext cx="5480618" cy="8307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F432AE-982B-1CB5-6B6E-FB27DF7F4B93}"/>
              </a:ext>
            </a:extLst>
          </p:cNvPr>
          <p:cNvCxnSpPr>
            <a:cxnSpLocks/>
          </p:cNvCxnSpPr>
          <p:nvPr/>
        </p:nvCxnSpPr>
        <p:spPr>
          <a:xfrm flipH="1" flipV="1">
            <a:off x="8579418" y="1371600"/>
            <a:ext cx="20320" cy="1574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55B302-54B2-355E-77A4-146922837376}"/>
              </a:ext>
            </a:extLst>
          </p:cNvPr>
          <p:cNvSpPr txBox="1"/>
          <p:nvPr/>
        </p:nvSpPr>
        <p:spPr>
          <a:xfrm>
            <a:off x="2698182" y="1743636"/>
            <a:ext cx="155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$ 25,000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81E60-EA21-3F28-D3DD-7A1982A76F58}"/>
              </a:ext>
            </a:extLst>
          </p:cNvPr>
          <p:cNvSpPr txBox="1"/>
          <p:nvPr/>
        </p:nvSpPr>
        <p:spPr>
          <a:xfrm>
            <a:off x="5319462" y="1392521"/>
            <a:ext cx="155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$ 10,000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66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7213"/>
            <a:ext cx="10972800" cy="1143000"/>
          </a:xfrm>
        </p:spPr>
        <p:txBody>
          <a:bodyPr/>
          <a:lstStyle/>
          <a:p>
            <a:r>
              <a:rPr lang="en-US" b="1" dirty="0"/>
              <a:t>Ex 1: Draw CFDs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90"/>
            <a:ext cx="10972800" cy="48724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If $1,500 is invested now, $1,800 two years from now, and $2,000 four years from now at an interest rate of 6% compounded annually, what will be the total amount in 15 years?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43954" y="4056845"/>
            <a:ext cx="8321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90423" y="4035743"/>
            <a:ext cx="0" cy="1429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46898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08141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67638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0560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67643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67643" y="4021015"/>
            <a:ext cx="0" cy="1800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4937" y="3993438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16575" y="3880897"/>
            <a:ext cx="11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Years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6285" y="4106877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9190" y="4091024"/>
            <a:ext cx="26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592" y="4079638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343954" y="4035742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38699" y="4119764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629824" y="2656119"/>
            <a:ext cx="0" cy="1434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46898" y="2517958"/>
            <a:ext cx="19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51396" y="4984257"/>
            <a:ext cx="78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$1500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0484" y="5436368"/>
            <a:ext cx="78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$1800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75085" y="5855858"/>
            <a:ext cx="78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5679" y="3826012"/>
            <a:ext cx="7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400" dirty="0"/>
              <a:t>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3" grpId="0"/>
      <p:bldP spid="36" grpId="0"/>
      <p:bldP spid="37" grpId="0"/>
      <p:bldP spid="38" grpId="0"/>
      <p:bldP spid="3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74352"/>
          </a:xfrm>
        </p:spPr>
        <p:txBody>
          <a:bodyPr>
            <a:normAutofit/>
          </a:bodyPr>
          <a:lstStyle/>
          <a:p>
            <a:r>
              <a:rPr lang="en-US" sz="4000" b="1" dirty="0"/>
              <a:t>Ex 2: Draw CFDs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70130"/>
            <a:ext cx="10972800" cy="52894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student is buying an automobile that costs $12,000 and she will borrow the money from a bank, and pay the loan off in five equal annual instalments at 15% interest rate. Prepare a cash flow diagram to represent this situation.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43954" y="4056846"/>
            <a:ext cx="4066734" cy="208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08141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67638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80560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67643" y="391081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6285" y="4106877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9190" y="4091024"/>
            <a:ext cx="26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4592" y="4079638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38699" y="4119764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7509" y="4065563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69741" y="3939558"/>
            <a:ext cx="11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years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346298" y="3314856"/>
            <a:ext cx="5351" cy="720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81706" y="4083395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85195" y="4953339"/>
            <a:ext cx="40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16665" y="3189794"/>
            <a:ext cx="107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$12000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509617" y="4025301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506786" y="4067734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376915" y="3992064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92104" y="4988573"/>
            <a:ext cx="40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00159" y="4989276"/>
            <a:ext cx="40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6428" y="4996901"/>
            <a:ext cx="40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035173" y="4093863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0892" y="4988573"/>
            <a:ext cx="40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1603" y="3429834"/>
            <a:ext cx="67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2906315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 3: Draw CFDs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Suppose you make an annual contribution of $3000 to your savings account at the end of each year for 10 years. If the account earns 7% interest annually, how much can be withdrawn at the end of 10 years?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Suppose the ten deposits were made at the beginning of each period, what is the balance at the end of period 10?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302373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6304" y="3559126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75801" y="3559126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88723" y="3559126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75806" y="3559126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5672" y="3713871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79875" y="3713871"/>
            <a:ext cx="11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years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573000" y="2258103"/>
            <a:ext cx="5351" cy="14155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89869" y="3731703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461" y="4601647"/>
            <a:ext cx="9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17780" y="3673609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14949" y="3716042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575266" y="3672174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00267" y="4636881"/>
            <a:ext cx="7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8322" y="4637584"/>
            <a:ext cx="6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69686" y="4674599"/>
            <a:ext cx="100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043336" y="3742171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4236" y="4609874"/>
            <a:ext cx="69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354461" y="3713871"/>
            <a:ext cx="8218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62755" y="3727946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2907" y="3727946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5155" y="3880346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29885" y="3772532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97" y="3781502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3842" y="3474320"/>
            <a:ext cx="7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400" dirty="0"/>
              <a:t>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226661" y="1738954"/>
                <a:ext cx="69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=?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661" y="1738954"/>
                <a:ext cx="69267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5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6325528" y="3699061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18901" y="4620603"/>
            <a:ext cx="6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40464" y="3755551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3191" y="3021821"/>
            <a:ext cx="5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268199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94073" y="348878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53570" y="348878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66492" y="348878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53575" y="3488788"/>
            <a:ext cx="14068" cy="30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3441" y="3643533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91442" y="3657608"/>
            <a:ext cx="11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years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549265" y="2245859"/>
            <a:ext cx="5351" cy="14155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67638" y="3661365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3961" y="4568054"/>
            <a:ext cx="9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95549" y="3603271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92718" y="3645704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071113" y="3603271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1496" y="4611355"/>
            <a:ext cx="7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86091" y="4567246"/>
            <a:ext cx="6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021105" y="3671833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9781" y="4595304"/>
            <a:ext cx="69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332230" y="3643533"/>
            <a:ext cx="8218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40524" y="3657608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0676" y="3657608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92924" y="3810008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07654" y="3702194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82466" y="3711164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11611" y="3403982"/>
            <a:ext cx="7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400" dirty="0"/>
              <a:t>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204430" y="1668616"/>
                <a:ext cx="69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=?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430" y="1668616"/>
                <a:ext cx="69267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4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2343760" y="3653931"/>
            <a:ext cx="2343" cy="8856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7983" y="4604261"/>
            <a:ext cx="9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31668" y="4435882"/>
            <a:ext cx="9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66464" y="3671833"/>
            <a:ext cx="19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8400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 4: Draw CFDs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dirty="0"/>
              <a:t>Suppose that you have a savings plan covering the next ten years, according to which you put aside $600 today, $800 at the end of every year for the next five years, and $2000 at the end of each year for the remaining five years. As part of this plan, you expect to withdraw $100 at the end of year 2 and increase the amount by $20 every year for the next 4 years, and an amount A at the end of every year thereafter till the 10</a:t>
            </a:r>
            <a:r>
              <a:rPr lang="en-IN" baseline="30000" dirty="0"/>
              <a:t>th</a:t>
            </a:r>
            <a:r>
              <a:rPr lang="en-IN" dirty="0"/>
              <a:t> year. Draw the cash flow diagram.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9A2678-C052-44F8-B7FB-5FCEE6C2D0C6}"/>
                  </a:ext>
                </a:extLst>
              </p14:cNvPr>
              <p14:cNvContentPartPr/>
              <p14:nvPr/>
            </p14:nvContentPartPr>
            <p14:xfrm>
              <a:off x="11341080" y="5143680"/>
              <a:ext cx="360" cy="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9A2678-C052-44F8-B7FB-5FCEE6C2D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1720" y="5134320"/>
                <a:ext cx="1908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35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B0B1-ABB8-C65A-DAF8-E71A41A3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5407"/>
            <a:ext cx="10972800" cy="5534450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CO1: Find the worth of money at various points of time.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(Topics covered- TVM, Nominal and effective interest rates)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CO2: Recommend the best alternative to satisfy the economic requirements of a given project.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(Topics covered- Evaluation of alternatives, BEA)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CO3: Recommend the Replacement of an existing asset based on standard replacement analysis techniques.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(Topics covered- Outsider’s/Insider’s point of view approach, Economic service life)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CO4: Calculate the worth of assets using various Depreciation techniques.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(Topics covered: Straight line method, Declining balance and Double declining balance methods)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CO5: Calculate the Financial ratios from the balance sheet of organizations.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(Topics covered- Ratio analysis)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826419-9C1A-215E-6D96-D8D1AE8B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78143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2060"/>
                </a:solidFill>
              </a:rPr>
              <a:t>Course outcomes</a:t>
            </a:r>
            <a:endParaRPr lang="en-IN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0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 today’s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762001"/>
            <a:ext cx="8458200" cy="4525963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endParaRPr lang="en-US" b="0" dirty="0">
              <a:solidFill>
                <a:schemeClr val="tx2"/>
              </a:solidFill>
              <a:latin typeface="Bookman Old Style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Course outcomes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Understand the role of engineers in business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Engineering economic decisions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Micro and Macro Economics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49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2060"/>
                </a:solidFill>
              </a:rPr>
              <a:t>As engineers, what is our job?</a:t>
            </a:r>
            <a:endParaRPr lang="en-IN" b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1"/>
            <a:ext cx="8229600" cy="4144963"/>
          </a:xfrm>
        </p:spPr>
        <p:txBody>
          <a:bodyPr>
            <a:normAutofit/>
          </a:bodyPr>
          <a:lstStyle/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Engineering :</a:t>
            </a:r>
          </a:p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b="0" dirty="0">
                <a:latin typeface="Bookman Old Style" pitchFamily="18" charset="0"/>
              </a:rPr>
              <a:t>A profession in which a knowledge of the mathematical and natural sciences is applied with judgment to develop ways to utilize </a:t>
            </a:r>
            <a:r>
              <a:rPr lang="en-US" sz="3200" dirty="0">
                <a:latin typeface="Bookman Old Style" pitchFamily="18" charset="0"/>
              </a:rPr>
              <a:t>economically</a:t>
            </a:r>
            <a:r>
              <a:rPr lang="en-US" sz="3200" b="0" dirty="0">
                <a:latin typeface="Bookman Old Style" pitchFamily="18" charset="0"/>
              </a:rPr>
              <a:t> the materials and forces of nature for the </a:t>
            </a:r>
            <a:r>
              <a:rPr lang="en-US" sz="3200" b="0" u="sng" dirty="0">
                <a:latin typeface="Bookman Old Style" pitchFamily="18" charset="0"/>
              </a:rPr>
              <a:t>benefit of mankind.</a:t>
            </a:r>
          </a:p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b="0" dirty="0">
                <a:latin typeface="Bookman Old Style" pitchFamily="18" charset="0"/>
              </a:rPr>
              <a:t>					-ABET</a:t>
            </a:r>
            <a:endParaRPr lang="en-IN" sz="3200" b="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engineering relates to utility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b="0" dirty="0"/>
              <a:t>The purpose of engineering effort is to determine</a:t>
            </a:r>
          </a:p>
          <a:p>
            <a:pPr algn="just"/>
            <a:r>
              <a:rPr lang="en-US" b="0" dirty="0"/>
              <a:t> how physical factors may be altered to create the</a:t>
            </a:r>
          </a:p>
          <a:p>
            <a:pPr algn="just"/>
            <a:r>
              <a:rPr lang="en-US" b="0" dirty="0"/>
              <a:t> </a:t>
            </a:r>
            <a:r>
              <a:rPr lang="en-US" b="0" dirty="0">
                <a:solidFill>
                  <a:srgbClr val="FF0000"/>
                </a:solidFill>
              </a:rPr>
              <a:t>most utility </a:t>
            </a:r>
            <a:r>
              <a:rPr lang="en-US" b="0" dirty="0"/>
              <a:t>for the </a:t>
            </a:r>
            <a:r>
              <a:rPr lang="en-US" b="0" dirty="0">
                <a:solidFill>
                  <a:srgbClr val="FF0000"/>
                </a:solidFill>
              </a:rPr>
              <a:t>least cost</a:t>
            </a:r>
            <a:r>
              <a:rPr lang="en-US" b="0" dirty="0"/>
              <a:t>.</a:t>
            </a:r>
          </a:p>
          <a:p>
            <a:pPr algn="just"/>
            <a:endParaRPr lang="en-IN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919413"/>
            <a:ext cx="3962400" cy="3792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60" y="5105401"/>
            <a:ext cx="3713240" cy="1606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30" y="2919413"/>
            <a:ext cx="3427270" cy="20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engineering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68761"/>
            <a:ext cx="8229600" cy="485740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b="0" dirty="0"/>
              <a:t>Engineers are confronted with two important interconnected environments, the </a:t>
            </a:r>
            <a:r>
              <a:rPr lang="en-US" b="0" i="1" dirty="0">
                <a:solidFill>
                  <a:srgbClr val="C00000"/>
                </a:solidFill>
              </a:rPr>
              <a:t>physical</a:t>
            </a:r>
            <a:r>
              <a:rPr lang="en-US" b="0" dirty="0">
                <a:solidFill>
                  <a:srgbClr val="C00000"/>
                </a:solidFill>
              </a:rPr>
              <a:t> </a:t>
            </a:r>
            <a:r>
              <a:rPr lang="en-US" b="0" dirty="0"/>
              <a:t>and the </a:t>
            </a:r>
            <a:r>
              <a:rPr lang="en-US" b="0" i="1" dirty="0">
                <a:solidFill>
                  <a:srgbClr val="C00000"/>
                </a:solidFill>
              </a:rPr>
              <a:t>economic</a:t>
            </a:r>
            <a:r>
              <a:rPr lang="en-US" b="0" dirty="0"/>
              <a:t>.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The usual function of engineering is to manipulate the elements of one environment , the physical , to create value in the second environment, the economic.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Macro or micro economics?</a:t>
            </a:r>
          </a:p>
        </p:txBody>
      </p:sp>
    </p:spTree>
    <p:extLst>
      <p:ext uri="{BB962C8B-B14F-4D97-AF65-F5344CB8AC3E}">
        <p14:creationId xmlns:p14="http://schemas.microsoft.com/office/powerpoint/2010/main" val="13758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11992</TotalTime>
  <Words>1668</Words>
  <Application>Microsoft Office PowerPoint</Application>
  <PresentationFormat>Widescreen</PresentationFormat>
  <Paragraphs>364</Paragraphs>
  <Slides>39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</vt:lpstr>
      <vt:lpstr>Arial Black</vt:lpstr>
      <vt:lpstr>Bookman Old Style</vt:lpstr>
      <vt:lpstr>Calibri</vt:lpstr>
      <vt:lpstr>Calibri Light</vt:lpstr>
      <vt:lpstr>Cambria Math</vt:lpstr>
      <vt:lpstr>Garamond</vt:lpstr>
      <vt:lpstr>Script MT Bold</vt:lpstr>
      <vt:lpstr>Tahoma</vt:lpstr>
      <vt:lpstr>Times New Roman</vt:lpstr>
      <vt:lpstr>Wingdings</vt:lpstr>
      <vt:lpstr>Office Theme</vt:lpstr>
      <vt:lpstr>Equation</vt:lpstr>
      <vt:lpstr>Bitmap Image</vt:lpstr>
      <vt:lpstr>PowerPoint Presentation</vt:lpstr>
      <vt:lpstr>In this course</vt:lpstr>
      <vt:lpstr>Text books</vt:lpstr>
      <vt:lpstr>Course outcomes</vt:lpstr>
      <vt:lpstr>In today’s class </vt:lpstr>
      <vt:lpstr>As engineers, what is our job?</vt:lpstr>
      <vt:lpstr>How engineering relates to utility</vt:lpstr>
      <vt:lpstr>Why engineering economics?</vt:lpstr>
      <vt:lpstr>Macro or micro economics?</vt:lpstr>
      <vt:lpstr>MACROECONOMICS</vt:lpstr>
      <vt:lpstr>MACRO ECONOMICS</vt:lpstr>
      <vt:lpstr>MICROECONOMICS</vt:lpstr>
      <vt:lpstr>PowerPoint Presentation</vt:lpstr>
      <vt:lpstr>PowerPoint Presentation</vt:lpstr>
      <vt:lpstr>    Time value of money</vt:lpstr>
      <vt:lpstr>PowerPoint Presentation</vt:lpstr>
      <vt:lpstr>INTEREST AND INTEREST RATE</vt:lpstr>
      <vt:lpstr>Factors influencing the interest rate </vt:lpstr>
      <vt:lpstr>Why does money have time value?</vt:lpstr>
      <vt:lpstr>PowerPoint Presentation</vt:lpstr>
      <vt:lpstr>PowerPoint Presentation</vt:lpstr>
      <vt:lpstr>PowerPoint Presentation</vt:lpstr>
      <vt:lpstr>Simple Interest Formula</vt:lpstr>
      <vt:lpstr>PowerPoint Presentation</vt:lpstr>
      <vt:lpstr>Compound Interest</vt:lpstr>
      <vt:lpstr>Example:</vt:lpstr>
      <vt:lpstr>PowerPoint Presentation</vt:lpstr>
      <vt:lpstr>Cash Flow Diagram</vt:lpstr>
      <vt:lpstr>Cash Flow Diagram (CFD)</vt:lpstr>
      <vt:lpstr>End-of-Period Convention</vt:lpstr>
      <vt:lpstr>Cash Flow Diagram</vt:lpstr>
      <vt:lpstr>Cash flow patterns </vt:lpstr>
      <vt:lpstr>Example : Cash Flow diagram (CFD)</vt:lpstr>
      <vt:lpstr>Ex 1: Draw CFDs</vt:lpstr>
      <vt:lpstr>Ex 2: Draw CFDs</vt:lpstr>
      <vt:lpstr>Ex 3: Draw CFDs </vt:lpstr>
      <vt:lpstr>a)</vt:lpstr>
      <vt:lpstr>b)</vt:lpstr>
      <vt:lpstr>Ex 4: Draw CFDs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Anasuya K Lingappa [MAHE-MIT]</cp:lastModifiedBy>
  <cp:revision>10</cp:revision>
  <dcterms:created xsi:type="dcterms:W3CDTF">2021-02-22T07:26:49Z</dcterms:created>
  <dcterms:modified xsi:type="dcterms:W3CDTF">2024-07-28T15:36:23Z</dcterms:modified>
</cp:coreProperties>
</file>