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325" r:id="rId4"/>
    <p:sldId id="286" r:id="rId5"/>
    <p:sldId id="287" r:id="rId6"/>
    <p:sldId id="288" r:id="rId7"/>
    <p:sldId id="290" r:id="rId8"/>
    <p:sldId id="291" r:id="rId9"/>
    <p:sldId id="295" r:id="rId10"/>
    <p:sldId id="316" r:id="rId11"/>
    <p:sldId id="317" r:id="rId12"/>
    <p:sldId id="318" r:id="rId13"/>
    <p:sldId id="344" r:id="rId14"/>
    <p:sldId id="340" r:id="rId15"/>
    <p:sldId id="282" r:id="rId16"/>
    <p:sldId id="321" r:id="rId17"/>
    <p:sldId id="278" r:id="rId18"/>
    <p:sldId id="270" r:id="rId19"/>
    <p:sldId id="341" r:id="rId20"/>
    <p:sldId id="33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uya K Lingappa [MAHE-MIT]" userId="04c3dd3b-2c96-4b35-ab51-f71467f3f3af" providerId="ADAL" clId="{82EAD62F-3517-4F89-B8EC-6AFCC117C697}"/>
    <pc:docChg chg="undo custSel addSld delSld modSld sldOrd">
      <pc:chgData name="Anasuya K Lingappa [MAHE-MIT]" userId="04c3dd3b-2c96-4b35-ab51-f71467f3f3af" providerId="ADAL" clId="{82EAD62F-3517-4F89-B8EC-6AFCC117C697}" dt="2024-08-07T07:51:21.410" v="31" actId="47"/>
      <pc:docMkLst>
        <pc:docMk/>
      </pc:docMkLst>
      <pc:sldChg chg="del">
        <pc:chgData name="Anasuya K Lingappa [MAHE-MIT]" userId="04c3dd3b-2c96-4b35-ab51-f71467f3f3af" providerId="ADAL" clId="{82EAD62F-3517-4F89-B8EC-6AFCC117C697}" dt="2024-08-07T07:51:08.966" v="2" actId="47"/>
        <pc:sldMkLst>
          <pc:docMk/>
          <pc:sldMk cId="3600212087" sldId="257"/>
        </pc:sldMkLst>
      </pc:sldChg>
      <pc:sldChg chg="add del">
        <pc:chgData name="Anasuya K Lingappa [MAHE-MIT]" userId="04c3dd3b-2c96-4b35-ab51-f71467f3f3af" providerId="ADAL" clId="{82EAD62F-3517-4F89-B8EC-6AFCC117C697}" dt="2024-08-07T07:51:21.410" v="31" actId="47"/>
        <pc:sldMkLst>
          <pc:docMk/>
          <pc:sldMk cId="1647251764" sldId="259"/>
        </pc:sldMkLst>
      </pc:sldChg>
      <pc:sldChg chg="del">
        <pc:chgData name="Anasuya K Lingappa [MAHE-MIT]" userId="04c3dd3b-2c96-4b35-ab51-f71467f3f3af" providerId="ADAL" clId="{82EAD62F-3517-4F89-B8EC-6AFCC117C697}" dt="2024-08-07T07:51:11.579" v="14" actId="47"/>
        <pc:sldMkLst>
          <pc:docMk/>
          <pc:sldMk cId="3422240047" sldId="260"/>
        </pc:sldMkLst>
      </pc:sldChg>
      <pc:sldChg chg="del">
        <pc:chgData name="Anasuya K Lingappa [MAHE-MIT]" userId="04c3dd3b-2c96-4b35-ab51-f71467f3f3af" providerId="ADAL" clId="{82EAD62F-3517-4F89-B8EC-6AFCC117C697}" dt="2024-08-07T07:51:11.954" v="16" actId="47"/>
        <pc:sldMkLst>
          <pc:docMk/>
          <pc:sldMk cId="1258679871" sldId="261"/>
        </pc:sldMkLst>
      </pc:sldChg>
      <pc:sldChg chg="del">
        <pc:chgData name="Anasuya K Lingappa [MAHE-MIT]" userId="04c3dd3b-2c96-4b35-ab51-f71467f3f3af" providerId="ADAL" clId="{82EAD62F-3517-4F89-B8EC-6AFCC117C697}" dt="2024-08-07T07:51:11.767" v="15" actId="47"/>
        <pc:sldMkLst>
          <pc:docMk/>
          <pc:sldMk cId="1743144402" sldId="263"/>
        </pc:sldMkLst>
      </pc:sldChg>
      <pc:sldChg chg="add del">
        <pc:chgData name="Anasuya K Lingappa [MAHE-MIT]" userId="04c3dd3b-2c96-4b35-ab51-f71467f3f3af" providerId="ADAL" clId="{82EAD62F-3517-4F89-B8EC-6AFCC117C697}" dt="2024-08-07T07:51:16.642" v="28" actId="47"/>
        <pc:sldMkLst>
          <pc:docMk/>
          <pc:sldMk cId="1016472421" sldId="270"/>
        </pc:sldMkLst>
      </pc:sldChg>
      <pc:sldChg chg="del">
        <pc:chgData name="Anasuya K Lingappa [MAHE-MIT]" userId="04c3dd3b-2c96-4b35-ab51-f71467f3f3af" providerId="ADAL" clId="{82EAD62F-3517-4F89-B8EC-6AFCC117C697}" dt="2024-08-07T07:51:11.219" v="12" actId="47"/>
        <pc:sldMkLst>
          <pc:docMk/>
          <pc:sldMk cId="4128457734" sldId="271"/>
        </pc:sldMkLst>
      </pc:sldChg>
      <pc:sldChg chg="del ord">
        <pc:chgData name="Anasuya K Lingappa [MAHE-MIT]" userId="04c3dd3b-2c96-4b35-ab51-f71467f3f3af" providerId="ADAL" clId="{82EAD62F-3517-4F89-B8EC-6AFCC117C697}" dt="2024-08-07T07:51:09.200" v="3" actId="47"/>
        <pc:sldMkLst>
          <pc:docMk/>
          <pc:sldMk cId="522499245" sldId="274"/>
        </pc:sldMkLst>
      </pc:sldChg>
      <pc:sldChg chg="del">
        <pc:chgData name="Anasuya K Lingappa [MAHE-MIT]" userId="04c3dd3b-2c96-4b35-ab51-f71467f3f3af" providerId="ADAL" clId="{82EAD62F-3517-4F89-B8EC-6AFCC117C697}" dt="2024-08-07T07:51:09.388" v="4" actId="47"/>
        <pc:sldMkLst>
          <pc:docMk/>
          <pc:sldMk cId="4294460444" sldId="275"/>
        </pc:sldMkLst>
      </pc:sldChg>
      <pc:sldChg chg="del">
        <pc:chgData name="Anasuya K Lingappa [MAHE-MIT]" userId="04c3dd3b-2c96-4b35-ab51-f71467f3f3af" providerId="ADAL" clId="{82EAD62F-3517-4F89-B8EC-6AFCC117C697}" dt="2024-08-07T07:51:10.091" v="6" actId="47"/>
        <pc:sldMkLst>
          <pc:docMk/>
          <pc:sldMk cId="937305785" sldId="277"/>
        </pc:sldMkLst>
      </pc:sldChg>
      <pc:sldChg chg="del">
        <pc:chgData name="Anasuya K Lingappa [MAHE-MIT]" userId="04c3dd3b-2c96-4b35-ab51-f71467f3f3af" providerId="ADAL" clId="{82EAD62F-3517-4F89-B8EC-6AFCC117C697}" dt="2024-08-07T07:51:10.294" v="7" actId="47"/>
        <pc:sldMkLst>
          <pc:docMk/>
          <pc:sldMk cId="594174193" sldId="281"/>
        </pc:sldMkLst>
      </pc:sldChg>
      <pc:sldChg chg="del">
        <pc:chgData name="Anasuya K Lingappa [MAHE-MIT]" userId="04c3dd3b-2c96-4b35-ab51-f71467f3f3af" providerId="ADAL" clId="{82EAD62F-3517-4F89-B8EC-6AFCC117C697}" dt="2024-08-07T07:51:09.606" v="5" actId="47"/>
        <pc:sldMkLst>
          <pc:docMk/>
          <pc:sldMk cId="2333804594" sldId="326"/>
        </pc:sldMkLst>
      </pc:sldChg>
      <pc:sldChg chg="del">
        <pc:chgData name="Anasuya K Lingappa [MAHE-MIT]" userId="04c3dd3b-2c96-4b35-ab51-f71467f3f3af" providerId="ADAL" clId="{82EAD62F-3517-4F89-B8EC-6AFCC117C697}" dt="2024-08-07T07:51:10.497" v="8" actId="47"/>
        <pc:sldMkLst>
          <pc:docMk/>
          <pc:sldMk cId="2621728642" sldId="327"/>
        </pc:sldMkLst>
      </pc:sldChg>
      <pc:sldChg chg="add del">
        <pc:chgData name="Anasuya K Lingappa [MAHE-MIT]" userId="04c3dd3b-2c96-4b35-ab51-f71467f3f3af" providerId="ADAL" clId="{82EAD62F-3517-4F89-B8EC-6AFCC117C697}" dt="2024-08-07T07:51:18.706" v="30" actId="47"/>
        <pc:sldMkLst>
          <pc:docMk/>
          <pc:sldMk cId="326298070" sldId="331"/>
        </pc:sldMkLst>
      </pc:sldChg>
      <pc:sldChg chg="del">
        <pc:chgData name="Anasuya K Lingappa [MAHE-MIT]" userId="04c3dd3b-2c96-4b35-ab51-f71467f3f3af" providerId="ADAL" clId="{82EAD62F-3517-4F89-B8EC-6AFCC117C697}" dt="2024-08-07T07:51:10.685" v="9" actId="47"/>
        <pc:sldMkLst>
          <pc:docMk/>
          <pc:sldMk cId="4210074203" sldId="334"/>
        </pc:sldMkLst>
      </pc:sldChg>
      <pc:sldChg chg="del">
        <pc:chgData name="Anasuya K Lingappa [MAHE-MIT]" userId="04c3dd3b-2c96-4b35-ab51-f71467f3f3af" providerId="ADAL" clId="{82EAD62F-3517-4F89-B8EC-6AFCC117C697}" dt="2024-08-07T07:51:11.045" v="11" actId="47"/>
        <pc:sldMkLst>
          <pc:docMk/>
          <pc:sldMk cId="3491420608" sldId="336"/>
        </pc:sldMkLst>
      </pc:sldChg>
      <pc:sldChg chg="del">
        <pc:chgData name="Anasuya K Lingappa [MAHE-MIT]" userId="04c3dd3b-2c96-4b35-ab51-f71467f3f3af" providerId="ADAL" clId="{82EAD62F-3517-4F89-B8EC-6AFCC117C697}" dt="2024-08-07T07:51:11.375" v="13" actId="47"/>
        <pc:sldMkLst>
          <pc:docMk/>
          <pc:sldMk cId="2655036135" sldId="337"/>
        </pc:sldMkLst>
      </pc:sldChg>
      <pc:sldChg chg="add del">
        <pc:chgData name="Anasuya K Lingappa [MAHE-MIT]" userId="04c3dd3b-2c96-4b35-ab51-f71467f3f3af" providerId="ADAL" clId="{82EAD62F-3517-4F89-B8EC-6AFCC117C697}" dt="2024-08-07T07:51:17.175" v="29" actId="47"/>
        <pc:sldMkLst>
          <pc:docMk/>
          <pc:sldMk cId="1707677012" sldId="341"/>
        </pc:sldMkLst>
      </pc:sldChg>
      <pc:sldChg chg="del">
        <pc:chgData name="Anasuya K Lingappa [MAHE-MIT]" userId="04c3dd3b-2c96-4b35-ab51-f71467f3f3af" providerId="ADAL" clId="{82EAD62F-3517-4F89-B8EC-6AFCC117C697}" dt="2024-08-07T07:51:10.857" v="10" actId="47"/>
        <pc:sldMkLst>
          <pc:docMk/>
          <pc:sldMk cId="3344402846" sldId="343"/>
        </pc:sldMkLst>
      </pc:sldChg>
      <pc:sldChg chg="del">
        <pc:chgData name="Anasuya K Lingappa [MAHE-MIT]" userId="04c3dd3b-2c96-4b35-ab51-f71467f3f3af" providerId="ADAL" clId="{82EAD62F-3517-4F89-B8EC-6AFCC117C697}" dt="2024-08-07T07:51:12.129" v="17" actId="47"/>
        <pc:sldMkLst>
          <pc:docMk/>
          <pc:sldMk cId="3699080106" sldId="345"/>
        </pc:sldMkLst>
      </pc:sldChg>
      <pc:sldChg chg="del">
        <pc:chgData name="Anasuya K Lingappa [MAHE-MIT]" userId="04c3dd3b-2c96-4b35-ab51-f71467f3f3af" providerId="ADAL" clId="{82EAD62F-3517-4F89-B8EC-6AFCC117C697}" dt="2024-08-07T07:51:12.331" v="18" actId="47"/>
        <pc:sldMkLst>
          <pc:docMk/>
          <pc:sldMk cId="1480273096" sldId="346"/>
        </pc:sldMkLst>
      </pc:sldChg>
      <pc:sldChg chg="del">
        <pc:chgData name="Anasuya K Lingappa [MAHE-MIT]" userId="04c3dd3b-2c96-4b35-ab51-f71467f3f3af" providerId="ADAL" clId="{82EAD62F-3517-4F89-B8EC-6AFCC117C697}" dt="2024-08-07T07:51:12.536" v="19" actId="47"/>
        <pc:sldMkLst>
          <pc:docMk/>
          <pc:sldMk cId="3902829727" sldId="347"/>
        </pc:sldMkLst>
      </pc:sldChg>
      <pc:sldChg chg="del">
        <pc:chgData name="Anasuya K Lingappa [MAHE-MIT]" userId="04c3dd3b-2c96-4b35-ab51-f71467f3f3af" providerId="ADAL" clId="{82EAD62F-3517-4F89-B8EC-6AFCC117C697}" dt="2024-08-07T07:51:12.708" v="20" actId="47"/>
        <pc:sldMkLst>
          <pc:docMk/>
          <pc:sldMk cId="1442899786" sldId="348"/>
        </pc:sldMkLst>
      </pc:sldChg>
      <pc:sldChg chg="del">
        <pc:chgData name="Anasuya K Lingappa [MAHE-MIT]" userId="04c3dd3b-2c96-4b35-ab51-f71467f3f3af" providerId="ADAL" clId="{82EAD62F-3517-4F89-B8EC-6AFCC117C697}" dt="2024-08-07T07:51:13.274" v="22" actId="47"/>
        <pc:sldMkLst>
          <pc:docMk/>
          <pc:sldMk cId="3475165797" sldId="349"/>
        </pc:sldMkLst>
      </pc:sldChg>
      <pc:sldChg chg="del">
        <pc:chgData name="Anasuya K Lingappa [MAHE-MIT]" userId="04c3dd3b-2c96-4b35-ab51-f71467f3f3af" providerId="ADAL" clId="{82EAD62F-3517-4F89-B8EC-6AFCC117C697}" dt="2024-08-07T07:51:12.904" v="21" actId="47"/>
        <pc:sldMkLst>
          <pc:docMk/>
          <pc:sldMk cId="2922444682" sldId="350"/>
        </pc:sldMkLst>
      </pc:sldChg>
      <pc:sldChg chg="del">
        <pc:chgData name="Anasuya K Lingappa [MAHE-MIT]" userId="04c3dd3b-2c96-4b35-ab51-f71467f3f3af" providerId="ADAL" clId="{82EAD62F-3517-4F89-B8EC-6AFCC117C697}" dt="2024-08-07T07:51:13.477" v="23" actId="47"/>
        <pc:sldMkLst>
          <pc:docMk/>
          <pc:sldMk cId="3971838268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33E26-E507-4794-A97A-5B6DFD44FBF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23139-F55B-4BF3-B233-A315FA7BE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2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E5A5-30F7-445F-B209-18F63417C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E973C-8EE0-4E48-A7A1-7FE46E257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4AE2-3882-40BE-833C-468CFDF5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824F-B288-440B-A5C7-FE0D9963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0F85-D85F-4D19-AF59-03EB0343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E066-4311-4D3F-8519-0FEC4AE1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A7E78-8E16-4F9A-8D1D-54EA40D20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EA64-4A64-425D-B16C-6527DAA4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B658-D967-4906-90F5-9C6C84E0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52A1-8463-4AC7-B6C9-CC2DC3A3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91C8D-D7E6-4F1D-A010-6B8C8765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E68FD-1654-4617-A0C0-E16784826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6ABC5-E4CB-4678-80F7-FA5D6129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B9F9-5100-45B8-A029-EC4C9A5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FF40-7721-4F67-BF03-2C3191DB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2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BEAB-08C7-4BFD-9DC8-FFCF60BB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2F016-2B5B-4F18-B102-2E1F7C91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4FBC-1B11-4895-BE74-44370E2A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44FE-C698-4ECD-B6DF-02E5D166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D12C-E5EF-4BB0-A244-80A70B4E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6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EE6C-9E0E-47E7-BD7A-07C60C5C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98C2-46D8-455B-AE3B-ACC1FEEED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DD38B-1152-490E-B46D-5B95F690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9875-0A7B-448D-BA69-3C45143A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1A2A-C945-4859-BF2D-09CD36D5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8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DDB1-517A-48AA-A0E9-B8C116C4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E2CA-943F-4489-B06F-30781A497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CEC80-0F31-4C37-B629-254D3E09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F525-F99C-4E8E-9B09-95BF3538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8C317-34A3-40CF-8E15-878FD522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A1BC-1421-4DCE-9639-6321FB76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3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4CAE-D339-482E-8C44-B6DE0D8E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9ABC-7288-4C87-B663-428369801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BBD8-BF2D-45D4-8B5C-83ED1794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A637E-42E6-4ABF-8247-F96B5392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B6F46-94AC-4703-AB28-DC539BF1B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0E37-1148-4CEC-A166-2BC14B59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5B124-A19E-44A7-AB57-94D48D5F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F140-E5A5-4A83-9C11-464B8669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4CC9-FCB3-44A1-B03A-21607F96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38099-3F88-4713-8BB6-C867E8A6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02A61-DFBE-48D8-B101-7AE1E678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F1198-4F67-4DFA-B1F4-A1AF9179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39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93660-4BF1-49DB-80F4-6CB1366A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3A997-E539-4115-AB17-C35A9B93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A5608-150D-4C13-8A22-B27550C2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7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A9E-BAFB-45AC-8972-5791EA81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89F8-F6D0-4D76-AA1F-270A98A8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F410D-FBFB-4C55-BC33-5BBBC9BD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89620-D7C3-4134-B992-339DD6A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7F2FF-D0BF-4275-BF1A-EE8E8CCA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2FC6-5EEF-4922-B325-CECD5E18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1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52D1-B485-4DAF-B6A7-CB0F91C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0FF0-1C36-4D0A-80B5-CBA47BBB2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B800C-D553-49A8-89BE-EAD52908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A8806-6969-4221-950C-EEDCCB37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3FAE4-0340-4B84-AFB3-A00F2B2B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B096A-E190-457B-B46F-EB1D60A5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5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C4AE8-D205-4B75-94E1-B869472D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0767E-D697-4BE2-9F38-75719EB9F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2487-D136-4801-BBD6-23828EDE7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2CA5-C624-4181-A0FD-6F24E552D23E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518B-AF8D-4A96-98DC-0FA640F06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1D57-A5D9-48EE-84A1-865D6A28A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4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019068-5319-4A04-928F-17CE647A9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Time Value of Money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2070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2943-68B8-4285-904C-273C21A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60" y="381001"/>
            <a:ext cx="10058400" cy="5795963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 find i: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you buy a share of stock for $20 and sell it for $40. If this happens within a year then your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100%. If it takes 5 years, what is the rate of return on your investment?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E3F03-767A-4D26-A127-1EBAB784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7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4344-13A0-42A4-B6D1-51D825D1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4800"/>
            <a:ext cx="9944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find n: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You just purchased 100 shares of Citi group stock at $60/ share. You will sell the stock when market price is doubled. If you expect the stock price to increase 20% per year, how long do you anticipate waiting before selling the stock?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9AC07-6BFE-470D-AF87-39018D8D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72F1-546E-4142-872D-4A0B2DBD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1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Wilson technology, wishes to set aside money now to invest over the next 4 years to use to automate its customer service department. The company can earn an interest at 10% on the lump sum deposited now and it wishes to withdraw the money in the following increments. 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Year 1: $25,000 to purchase a computer 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Year 2: $3000 to purchase additional hardware 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Year 3: No expenses </a:t>
            </a:r>
            <a:b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Year 4: $5000 to purchase s/w upgrades. 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How much money must be deposited now to cover anticipated expenses over next 4 years?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2C5B6-DE7B-4C58-AFFB-1289DDB8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6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8AFD-D17F-0149-4EB5-EC7BAB7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79A6-B73E-2880-7B0A-012357C4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TVM at different points in time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Varying interest rates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56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CAA1-487D-9C14-4748-977983CF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 payment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DD84-A411-6342-0D91-3D357B6F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7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CFD02F5-F233-4CDA-B1DC-378504EE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8"/>
          <a:stretch>
            <a:fillRect/>
          </a:stretch>
        </p:blipFill>
        <p:spPr bwMode="auto">
          <a:xfrm>
            <a:off x="2127303" y="5132997"/>
            <a:ext cx="7539037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779639" y="228600"/>
            <a:ext cx="8077200" cy="6096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0139" y="304800"/>
            <a:ext cx="7696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solidFill>
                  <a:schemeClr val="bg1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79640" y="990600"/>
            <a:ext cx="8077199" cy="556260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dirty="0">
                <a:solidFill>
                  <a:srgbClr val="FF0000"/>
                </a:solidFill>
                <a:latin typeface="Script MT Bold" pitchFamily="66" charset="0"/>
              </a:rPr>
              <a:t>1. Equal Payment Series Compound Amount: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dirty="0">
                <a:latin typeface="Script MT Bold" pitchFamily="66" charset="0"/>
              </a:rPr>
              <a:t>Here the objective is to find the future worth of n equal payments which are made at the end of every interest period till the end of nth interest period at an interest rate of i % compounded at the end of each interest period.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endParaRPr lang="en-US" dirty="0">
              <a:latin typeface="Script MT Bold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67264" y="5149742"/>
            <a:ext cx="3459112" cy="753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0FF6E17-5A93-4B7F-B43F-E0653A230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430534"/>
            <a:ext cx="5707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9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470C64-3C76-4556-A728-CC7058A7B493}"/>
              </a:ext>
            </a:extLst>
          </p:cNvPr>
          <p:cNvSpPr txBox="1"/>
          <p:nvPr/>
        </p:nvSpPr>
        <p:spPr>
          <a:xfrm>
            <a:off x="438150" y="398936"/>
            <a:ext cx="11315700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you make an annual contribution of $3000 to your savings account at the end of each year for 10 years. If the account earns 7% interest annually, how much can be withdrawn at the end of 10 years?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the ten deposits were made at the beginning of each period, what is the balance at the end of period 10?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1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36559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3 investment plans for an individual who just celebrated his 24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birthday.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8%). 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$2000 per year for first 10 years. At the end of 10 years make no further investments, but reinvest the amount for next 30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nothing for first 10 years. Then start investing $2000/year for the next 30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$2000/ year for the entire 40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all investments are made at the birthday of each year, the first deposit will be made on 25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birthday (n=1).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balance as on 64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birthday.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C51D1D1C-9A51-4A12-BA19-47B803B7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3"/>
          <a:stretch>
            <a:fillRect/>
          </a:stretch>
        </p:blipFill>
        <p:spPr bwMode="auto">
          <a:xfrm>
            <a:off x="838200" y="5580432"/>
            <a:ext cx="6837362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779639" y="228600"/>
            <a:ext cx="8077200" cy="6096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0139" y="304800"/>
            <a:ext cx="7696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solidFill>
                  <a:schemeClr val="bg1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1436" y="838200"/>
            <a:ext cx="7472854" cy="556260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dirty="0">
                <a:solidFill>
                  <a:srgbClr val="FF0000"/>
                </a:solidFill>
                <a:latin typeface="Script MT Bold" pitchFamily="66" charset="0"/>
              </a:rPr>
              <a:t>2. Equal Payment Series Sinking Fund: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dirty="0">
                <a:latin typeface="Script MT Bold" pitchFamily="66" charset="0"/>
              </a:rPr>
              <a:t>Here the objective is to find the equal amount (A) that should be deposited at the end of every interest period for n period to realize a  future sum (F) at the end of nth period at an interest rate of i %.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endParaRPr lang="en-US" dirty="0">
              <a:latin typeface="Script MT Bold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16425" y="5435970"/>
            <a:ext cx="3510256" cy="776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2D03269-B222-4DDB-BB33-8536B98C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44" y="3371932"/>
            <a:ext cx="597376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47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5424-7AF4-E8F0-9CA6-86B6FCAD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A small firm requires $200,000, 8 years from now, for the upgrade of its plant. It is willing to invest an equal amount per year from 1 to 3 (EOY 1 to EOY3), and double the instalment amount from years 5 to 7 (EOY 5 to EOY7). what are the investments to be made? Assume an interest rate of 10 percent per year.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7BE87E-3F14-CAB2-5420-76D3C556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6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8DCFF-187F-498C-A48D-8C0FB902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55815-2A91-4081-9D8F-A7935A453761}"/>
              </a:ext>
            </a:extLst>
          </p:cNvPr>
          <p:cNvSpPr txBox="1"/>
          <p:nvPr/>
        </p:nvSpPr>
        <p:spPr>
          <a:xfrm>
            <a:off x="2895600" y="45720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6A006-83D1-401F-86DA-E25D997D29E9}"/>
              </a:ext>
            </a:extLst>
          </p:cNvPr>
          <p:cNvSpPr txBox="1"/>
          <p:nvPr/>
        </p:nvSpPr>
        <p:spPr>
          <a:xfrm>
            <a:off x="2362200" y="1447800"/>
            <a:ext cx="7391400" cy="362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Single payment series compound amount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Single payment series present worth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Equal Payment Series (Derivation)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Equal Payment Series Compound Amount factor (F/A)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2861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60" y="4820330"/>
            <a:ext cx="7230495" cy="196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968188" y="227920"/>
            <a:ext cx="8888487" cy="6106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69634" y="304461"/>
            <a:ext cx="7696541" cy="457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2800" dirty="0">
                <a:solidFill>
                  <a:schemeClr val="bg1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412" y="989920"/>
            <a:ext cx="11362764" cy="57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6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z="2143" dirty="0">
                <a:solidFill>
                  <a:srgbClr val="FF0000"/>
                </a:solidFill>
                <a:latin typeface="Script MT Bold" panose="03040602040607080904" pitchFamily="66" charset="0"/>
              </a:rPr>
              <a:t>5. Equal Payment Series Present Worth: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2143" dirty="0">
                <a:latin typeface="Script MT Bold" panose="03040602040607080904" pitchFamily="66" charset="0"/>
              </a:rPr>
              <a:t>Objective is to the find present worth of an equal payment made at end of every interest period for n periods.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endParaRPr lang="en-US" altLang="en-US" sz="2143" dirty="0">
              <a:latin typeface="Script MT Bold" panose="030406020406070809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8773" y="5320393"/>
            <a:ext cx="3748768" cy="77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60" y="2513920"/>
            <a:ext cx="5801745" cy="225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807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69634" y="304461"/>
            <a:ext cx="7696541" cy="457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Solved Problems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70857" y="527478"/>
            <a:ext cx="9470571" cy="350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Clr>
                <a:schemeClr val="tx1"/>
              </a:buClr>
              <a:tabLst>
                <a:tab pos="228600" algn="l"/>
              </a:tabLst>
              <a:defRPr/>
            </a:pPr>
            <a:r>
              <a:rPr lang="en-US" sz="2400" dirty="0"/>
              <a:t>Determine the amount P that you should deposit into an account 2 years from now, in order to be able to withdraw Rs. 4000/- per year for 5 years starting 3 years from now, at an interest rate of 15% per year ? Also find the investment’s current value?</a:t>
            </a:r>
          </a:p>
          <a:p>
            <a:pPr marL="603801" indent="-489844" algn="just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2143" dirty="0">
                <a:latin typeface="+mj-lt"/>
              </a:rPr>
              <a:t>P = ? ; </a:t>
            </a:r>
            <a:r>
              <a:rPr lang="en-US" sz="2143" dirty="0" err="1">
                <a:latin typeface="+mj-lt"/>
              </a:rPr>
              <a:t>i</a:t>
            </a:r>
            <a:r>
              <a:rPr lang="en-US" sz="2143" dirty="0">
                <a:latin typeface="+mj-lt"/>
              </a:rPr>
              <a:t> = 15% ; n=5 ; A= 4000 ;  </a:t>
            </a:r>
          </a:p>
          <a:p>
            <a:pPr marL="603801" indent="-489844" algn="just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2143" dirty="0">
                <a:latin typeface="+mj-lt"/>
              </a:rPr>
              <a:t> Notation:  P= A(P/A, i, n) = 4000 * (P/A, 15, 5) =</a:t>
            </a:r>
            <a:r>
              <a:rPr lang="en-US" sz="2143" dirty="0"/>
              <a:t> 4000 * (3.3522) = Rs 13408.80/-</a:t>
            </a:r>
          </a:p>
          <a:p>
            <a:pPr marL="603801" indent="-489844" algn="just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2143" dirty="0"/>
              <a:t>P1 = P (P/F, 15%, 2) = Rs13408.8 *0.7561 = Rs10138.39</a:t>
            </a:r>
          </a:p>
          <a:p>
            <a:pPr marL="603801" indent="-489844" algn="just">
              <a:lnSpc>
                <a:spcPct val="150000"/>
              </a:lnSpc>
              <a:buClr>
                <a:schemeClr val="tx1"/>
              </a:buClr>
              <a:defRPr/>
            </a:pPr>
            <a:endParaRPr lang="en-US" sz="2143" dirty="0">
              <a:latin typeface="+mj-lt"/>
            </a:endParaRPr>
          </a:p>
          <a:p>
            <a:pPr marL="603801" indent="-489844" algn="just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2143" dirty="0">
                <a:latin typeface="+mj-lt"/>
              </a:rPr>
              <a:t>                                                       </a:t>
            </a:r>
          </a:p>
        </p:txBody>
      </p:sp>
      <p:sp>
        <p:nvSpPr>
          <p:cNvPr id="29703" name="TextBox 15"/>
          <p:cNvSpPr txBox="1">
            <a:spLocks noChangeArrowheads="1"/>
          </p:cNvSpPr>
          <p:nvPr/>
        </p:nvSpPr>
        <p:spPr bwMode="auto">
          <a:xfrm>
            <a:off x="3238500" y="5255759"/>
            <a:ext cx="244929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571" dirty="0"/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6260136" y="5469221"/>
            <a:ext cx="163286" cy="1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3" name="TextBox 29"/>
          <p:cNvSpPr txBox="1">
            <a:spLocks noChangeArrowheads="1"/>
          </p:cNvSpPr>
          <p:nvPr/>
        </p:nvSpPr>
        <p:spPr bwMode="auto">
          <a:xfrm>
            <a:off x="6667500" y="4602616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4000</a:t>
            </a:r>
            <a:endParaRPr lang="en-US" altLang="en-US" sz="2571" b="1" dirty="0"/>
          </a:p>
        </p:txBody>
      </p:sp>
      <p:sp>
        <p:nvSpPr>
          <p:cNvPr id="29718" name="TextBox 36"/>
          <p:cNvSpPr txBox="1">
            <a:spLocks noChangeArrowheads="1"/>
          </p:cNvSpPr>
          <p:nvPr/>
        </p:nvSpPr>
        <p:spPr bwMode="auto">
          <a:xfrm>
            <a:off x="4182838" y="5663122"/>
            <a:ext cx="326571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2</a:t>
            </a:r>
            <a:endParaRPr lang="en-US" altLang="en-US" sz="2571"/>
          </a:p>
        </p:txBody>
      </p:sp>
      <p:sp>
        <p:nvSpPr>
          <p:cNvPr id="29712" name="TextBox 28"/>
          <p:cNvSpPr txBox="1">
            <a:spLocks noChangeArrowheads="1"/>
          </p:cNvSpPr>
          <p:nvPr/>
        </p:nvSpPr>
        <p:spPr bwMode="auto">
          <a:xfrm>
            <a:off x="4381500" y="5826408"/>
            <a:ext cx="406513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P</a:t>
            </a:r>
            <a:endParaRPr lang="en-US" altLang="en-US" sz="2571" b="1" dirty="0"/>
          </a:p>
        </p:txBody>
      </p:sp>
      <p:sp>
        <p:nvSpPr>
          <p:cNvPr id="29723" name="TextBox 46"/>
          <p:cNvSpPr txBox="1">
            <a:spLocks noChangeArrowheads="1"/>
          </p:cNvSpPr>
          <p:nvPr/>
        </p:nvSpPr>
        <p:spPr bwMode="auto">
          <a:xfrm>
            <a:off x="3584773" y="4070939"/>
            <a:ext cx="2204357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14" dirty="0"/>
              <a:t>i= 15%   n=5 years</a:t>
            </a:r>
            <a:endParaRPr lang="en-US" altLang="en-US" sz="3428" dirty="0"/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3402636" y="5580630"/>
            <a:ext cx="163286" cy="1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 rot="5400000" flipH="1" flipV="1">
            <a:off x="6096000" y="5254908"/>
            <a:ext cx="491559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3483429" y="5498137"/>
            <a:ext cx="4000500" cy="1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6667500" y="5254908"/>
            <a:ext cx="491559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rot="5400000">
            <a:off x="3810001" y="5581480"/>
            <a:ext cx="163286" cy="34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rot="5400000">
            <a:off x="4299007" y="5580629"/>
            <a:ext cx="163286" cy="1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5400000">
            <a:off x="4788865" y="5580629"/>
            <a:ext cx="163286" cy="1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rot="5400000">
            <a:off x="5278722" y="5580629"/>
            <a:ext cx="163286" cy="1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rot="5400000">
            <a:off x="5770279" y="5580629"/>
            <a:ext cx="163286" cy="1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rot="5400000">
            <a:off x="6831636" y="5580629"/>
            <a:ext cx="163286" cy="1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rot="5400000">
            <a:off x="7401436" y="5580629"/>
            <a:ext cx="163286" cy="1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4" name="TextBox 30"/>
          <p:cNvSpPr txBox="1">
            <a:spLocks noChangeArrowheads="1"/>
          </p:cNvSpPr>
          <p:nvPr/>
        </p:nvSpPr>
        <p:spPr bwMode="auto">
          <a:xfrm>
            <a:off x="3401786" y="5663122"/>
            <a:ext cx="326571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0</a:t>
            </a:r>
            <a:endParaRPr lang="en-US" altLang="en-US" sz="2571"/>
          </a:p>
        </p:txBody>
      </p:sp>
      <p:sp>
        <p:nvSpPr>
          <p:cNvPr id="29715" name="TextBox 32"/>
          <p:cNvSpPr txBox="1">
            <a:spLocks noChangeArrowheads="1"/>
          </p:cNvSpPr>
          <p:nvPr/>
        </p:nvSpPr>
        <p:spPr bwMode="auto">
          <a:xfrm>
            <a:off x="3728357" y="5663122"/>
            <a:ext cx="244929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dirty="0"/>
              <a:t>1</a:t>
            </a:r>
            <a:endParaRPr lang="en-US" altLang="en-US" sz="2571" dirty="0"/>
          </a:p>
        </p:txBody>
      </p:sp>
      <p:sp>
        <p:nvSpPr>
          <p:cNvPr id="29716" name="TextBox 34"/>
          <p:cNvSpPr txBox="1">
            <a:spLocks noChangeArrowheads="1"/>
          </p:cNvSpPr>
          <p:nvPr/>
        </p:nvSpPr>
        <p:spPr bwMode="auto">
          <a:xfrm>
            <a:off x="4626429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3</a:t>
            </a:r>
            <a:endParaRPr lang="en-US" altLang="en-US" sz="2571"/>
          </a:p>
        </p:txBody>
      </p:sp>
      <p:sp>
        <p:nvSpPr>
          <p:cNvPr id="29717" name="TextBox 35"/>
          <p:cNvSpPr txBox="1">
            <a:spLocks noChangeArrowheads="1"/>
          </p:cNvSpPr>
          <p:nvPr/>
        </p:nvSpPr>
        <p:spPr bwMode="auto">
          <a:xfrm>
            <a:off x="5116286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4</a:t>
            </a:r>
            <a:endParaRPr lang="en-US" altLang="en-US" sz="2571"/>
          </a:p>
        </p:txBody>
      </p:sp>
      <p:sp>
        <p:nvSpPr>
          <p:cNvPr id="29719" name="TextBox 37"/>
          <p:cNvSpPr txBox="1">
            <a:spLocks noChangeArrowheads="1"/>
          </p:cNvSpPr>
          <p:nvPr/>
        </p:nvSpPr>
        <p:spPr bwMode="auto">
          <a:xfrm>
            <a:off x="5606143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5</a:t>
            </a:r>
            <a:endParaRPr lang="en-US" altLang="en-US" sz="2571"/>
          </a:p>
        </p:txBody>
      </p:sp>
      <p:sp>
        <p:nvSpPr>
          <p:cNvPr id="29720" name="TextBox 38"/>
          <p:cNvSpPr txBox="1">
            <a:spLocks noChangeArrowheads="1"/>
          </p:cNvSpPr>
          <p:nvPr/>
        </p:nvSpPr>
        <p:spPr bwMode="auto">
          <a:xfrm>
            <a:off x="6096000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6</a:t>
            </a:r>
            <a:endParaRPr lang="en-US" altLang="en-US" sz="2571"/>
          </a:p>
        </p:txBody>
      </p:sp>
      <p:sp>
        <p:nvSpPr>
          <p:cNvPr id="29721" name="TextBox 39"/>
          <p:cNvSpPr txBox="1">
            <a:spLocks noChangeArrowheads="1"/>
          </p:cNvSpPr>
          <p:nvPr/>
        </p:nvSpPr>
        <p:spPr bwMode="auto">
          <a:xfrm>
            <a:off x="6667500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7</a:t>
            </a:r>
            <a:endParaRPr lang="en-US" altLang="en-US" sz="2571"/>
          </a:p>
        </p:txBody>
      </p:sp>
      <p:sp>
        <p:nvSpPr>
          <p:cNvPr id="29722" name="TextBox 40"/>
          <p:cNvSpPr txBox="1">
            <a:spLocks noChangeArrowheads="1"/>
          </p:cNvSpPr>
          <p:nvPr/>
        </p:nvSpPr>
        <p:spPr bwMode="auto">
          <a:xfrm>
            <a:off x="7239000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8</a:t>
            </a:r>
            <a:endParaRPr lang="en-US" altLang="en-US" sz="2571"/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4626428" y="5254908"/>
            <a:ext cx="491559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5400000" flipH="1" flipV="1">
            <a:off x="5116286" y="5254908"/>
            <a:ext cx="491559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5606143" y="5254908"/>
            <a:ext cx="491559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>
            <a:off x="4383513" y="5678974"/>
            <a:ext cx="1700" cy="4915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30" name="TextBox 52"/>
          <p:cNvSpPr txBox="1">
            <a:spLocks noChangeArrowheads="1"/>
          </p:cNvSpPr>
          <p:nvPr/>
        </p:nvSpPr>
        <p:spPr bwMode="auto">
          <a:xfrm>
            <a:off x="6096000" y="4602616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4000</a:t>
            </a:r>
            <a:endParaRPr lang="en-US" altLang="en-US" sz="2571" b="1" dirty="0"/>
          </a:p>
        </p:txBody>
      </p:sp>
      <p:sp>
        <p:nvSpPr>
          <p:cNvPr id="29731" name="TextBox 53"/>
          <p:cNvSpPr txBox="1">
            <a:spLocks noChangeArrowheads="1"/>
          </p:cNvSpPr>
          <p:nvPr/>
        </p:nvSpPr>
        <p:spPr bwMode="auto">
          <a:xfrm>
            <a:off x="5606143" y="4602616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/>
              <a:t>4000</a:t>
            </a:r>
            <a:endParaRPr lang="en-US" altLang="en-US" sz="2571" b="1"/>
          </a:p>
        </p:txBody>
      </p:sp>
      <p:sp>
        <p:nvSpPr>
          <p:cNvPr id="29732" name="TextBox 54"/>
          <p:cNvSpPr txBox="1">
            <a:spLocks noChangeArrowheads="1"/>
          </p:cNvSpPr>
          <p:nvPr/>
        </p:nvSpPr>
        <p:spPr bwMode="auto">
          <a:xfrm>
            <a:off x="5116286" y="4602616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4000</a:t>
            </a:r>
            <a:endParaRPr lang="en-US" altLang="en-US" sz="2571" b="1" dirty="0"/>
          </a:p>
        </p:txBody>
      </p:sp>
      <p:sp>
        <p:nvSpPr>
          <p:cNvPr id="29733" name="TextBox 55"/>
          <p:cNvSpPr txBox="1">
            <a:spLocks noChangeArrowheads="1"/>
          </p:cNvSpPr>
          <p:nvPr/>
        </p:nvSpPr>
        <p:spPr bwMode="auto">
          <a:xfrm>
            <a:off x="4626429" y="4602616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4000</a:t>
            </a:r>
            <a:endParaRPr lang="en-US" altLang="en-US" sz="2571" b="1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478559" y="5664518"/>
            <a:ext cx="1700" cy="4915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3562661" y="5937309"/>
            <a:ext cx="406513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P1</a:t>
            </a:r>
            <a:endParaRPr lang="en-US" altLang="en-US" sz="2571" b="1" dirty="0"/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6265581" y="5590150"/>
            <a:ext cx="163286" cy="1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51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/>
      <p:bldP spid="29718" grpId="0"/>
      <p:bldP spid="29712" grpId="0"/>
      <p:bldP spid="29723" grpId="0"/>
      <p:bldP spid="29715" grpId="0"/>
      <p:bldP spid="29716" grpId="0"/>
      <p:bldP spid="29717" grpId="0"/>
      <p:bldP spid="29719" grpId="0"/>
      <p:bldP spid="29720" grpId="0"/>
      <p:bldP spid="29721" grpId="0"/>
      <p:bldP spid="29722" grpId="0"/>
      <p:bldP spid="29730" grpId="0"/>
      <p:bldP spid="29731" grpId="0"/>
      <p:bldP spid="29732" grpId="0"/>
      <p:bldP spid="29733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8D37-F4AE-4880-A2B2-F86E9A57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8C48-6532-457C-96C7-1703B7A9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payment</a:t>
            </a:r>
          </a:p>
          <a:p>
            <a:r>
              <a:rPr lang="en-IN" dirty="0"/>
              <a:t>Uniform payment/ Equal payment</a:t>
            </a:r>
          </a:p>
          <a:p>
            <a:r>
              <a:rPr lang="en-IN" dirty="0"/>
              <a:t>Linear Gradient series</a:t>
            </a:r>
          </a:p>
        </p:txBody>
      </p:sp>
    </p:spTree>
    <p:extLst>
      <p:ext uri="{BB962C8B-B14F-4D97-AF65-F5344CB8AC3E}">
        <p14:creationId xmlns:p14="http://schemas.microsoft.com/office/powerpoint/2010/main" val="44057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09600" y="1600200"/>
              <a:ext cx="10972800" cy="431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886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894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656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Initial Amount at the beginning of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Interest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Final amount at the end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year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 +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P(1+i)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*P(1+i)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Results in a final amount of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2949743"/>
                  </p:ext>
                </p:extLst>
              </p:nvPr>
            </p:nvGraphicFramePr>
            <p:xfrm>
              <a:off x="609600" y="1600200"/>
              <a:ext cx="10972800" cy="431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048"/>
                    <a:gridCol w="2588653"/>
                    <a:gridCol w="2189409"/>
                    <a:gridCol w="506569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Years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Initial Amount at the beginning of year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Interest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Final amount at the end</a:t>
                          </a:r>
                          <a:r>
                            <a:rPr lang="en-US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year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---------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P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 + </a:t>
                          </a:r>
                          <a:r>
                            <a:rPr lang="en-US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</a:t>
                          </a:r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</a:t>
                          </a:r>
                          <a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  <a:endPara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P(1+i)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221905" r="-602" b="-36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000" t="-321905" r="-281176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474" t="-321905" r="-232869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321905" r="-602" b="-2609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000" t="-726230" r="-281176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474" t="-726230" r="-232869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726230" r="-602" b="-34918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000" t="-826230" r="-281176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474" t="-826230" r="-232869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826230" r="-602" b="-249180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Results in a final amount of</a:t>
                          </a:r>
                          <a:endPara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376667" r="-602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242499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58729" y="1028700"/>
            <a:ext cx="6057900" cy="457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1604" y="1085850"/>
            <a:ext cx="577215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100" dirty="0">
                <a:solidFill>
                  <a:srgbClr val="FFFFFF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3200" y="1600200"/>
            <a:ext cx="9418320" cy="456692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  <a:buNone/>
            </a:pPr>
            <a:r>
              <a:rPr lang="en-US" sz="1650" dirty="0">
                <a:solidFill>
                  <a:srgbClr val="FF0000"/>
                </a:solidFill>
                <a:latin typeface="Script MT Bold" pitchFamily="66" charset="0"/>
              </a:rPr>
              <a:t>1. Single payment compound amount: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</a:pPr>
            <a:r>
              <a:rPr lang="en-US" sz="1650" dirty="0">
                <a:solidFill>
                  <a:srgbClr val="2F2B20"/>
                </a:solidFill>
                <a:latin typeface="Script MT Bold" pitchFamily="66" charset="0"/>
              </a:rPr>
              <a:t>Here the objective is to find the single future sum (</a:t>
            </a:r>
            <a:r>
              <a:rPr lang="en-US" sz="1650" b="1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50" dirty="0">
                <a:solidFill>
                  <a:srgbClr val="2F2B20"/>
                </a:solidFill>
                <a:latin typeface="Script MT Bold" pitchFamily="66" charset="0"/>
              </a:rPr>
              <a:t>) of initial payment P after n period at interest rate i % compounded every period.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</a:pPr>
            <a:endParaRPr lang="en-US" sz="1650" dirty="0">
              <a:solidFill>
                <a:srgbClr val="2F2B20"/>
              </a:solidFill>
              <a:latin typeface="Script MT Bold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09950" y="3151873"/>
            <a:ext cx="4869180" cy="130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09950" y="4747022"/>
            <a:ext cx="5479256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153026" y="4507708"/>
            <a:ext cx="2828925" cy="635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3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8" y="381000"/>
            <a:ext cx="801817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9DA13-93AD-4243-8457-9576264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BC135-D2D3-45C4-8E8F-90B9928DE079}"/>
              </a:ext>
            </a:extLst>
          </p:cNvPr>
          <p:cNvSpPr txBox="1"/>
          <p:nvPr/>
        </p:nvSpPr>
        <p:spPr>
          <a:xfrm>
            <a:off x="447040" y="308572"/>
            <a:ext cx="10769600" cy="16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How much money will be accumulated in 25 years if Rs. 2400 is deposited six years from now, and Rs. 3300 is deposited 8 years from now, at an interest rate of 18 % p.a.?</a:t>
            </a:r>
          </a:p>
        </p:txBody>
      </p:sp>
    </p:spTree>
    <p:extLst>
      <p:ext uri="{BB962C8B-B14F-4D97-AF65-F5344CB8AC3E}">
        <p14:creationId xmlns:p14="http://schemas.microsoft.com/office/powerpoint/2010/main" val="21387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19705"/>
          <a:stretch/>
        </p:blipFill>
        <p:spPr bwMode="auto">
          <a:xfrm>
            <a:off x="3467101" y="4572002"/>
            <a:ext cx="5072063" cy="116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2858729" y="1028700"/>
            <a:ext cx="6057900" cy="457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1604" y="1085850"/>
            <a:ext cx="577215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100" dirty="0">
                <a:solidFill>
                  <a:srgbClr val="FFFFFF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8732" y="1600200"/>
            <a:ext cx="6057899" cy="417195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  <a:buNone/>
            </a:pPr>
            <a:r>
              <a:rPr lang="en-US" sz="1650" dirty="0">
                <a:solidFill>
                  <a:srgbClr val="FF0000"/>
                </a:solidFill>
                <a:latin typeface="Script MT Bold" pitchFamily="66" charset="0"/>
              </a:rPr>
              <a:t>2. Single Payment Present Worth Amount: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</a:pPr>
            <a:r>
              <a:rPr lang="en-US" sz="1650" dirty="0">
                <a:solidFill>
                  <a:srgbClr val="2F2B20"/>
                </a:solidFill>
                <a:latin typeface="Script MT Bold" pitchFamily="66" charset="0"/>
              </a:rPr>
              <a:t>Here the objective is to find the present worth amount (P) of a single future sum (</a:t>
            </a:r>
            <a:r>
              <a:rPr lang="en-US" sz="1650" b="1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50" dirty="0">
                <a:solidFill>
                  <a:srgbClr val="2F2B20"/>
                </a:solidFill>
                <a:latin typeface="Script MT Bold" pitchFamily="66" charset="0"/>
              </a:rPr>
              <a:t>) which will be received after n periods at an interest rate of i% compounded at the end of every interest period.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</a:pPr>
            <a:endParaRPr lang="en-US" sz="1650" dirty="0">
              <a:solidFill>
                <a:srgbClr val="2F2B20"/>
              </a:solidFill>
              <a:latin typeface="Script MT Bold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24476" y="4572002"/>
            <a:ext cx="2371725" cy="58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810001" y="3143250"/>
            <a:ext cx="442830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91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AA6A30-37FE-478B-A7C4-7AA315CC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A9A5D-56D6-42AD-BE33-3B2748D39168}"/>
              </a:ext>
            </a:extLst>
          </p:cNvPr>
          <p:cNvSpPr txBox="1"/>
          <p:nvPr/>
        </p:nvSpPr>
        <p:spPr>
          <a:xfrm>
            <a:off x="701040" y="386126"/>
            <a:ext cx="10749280" cy="114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en-IN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much must be invested now at 16% compounded annually so that $1,811 can be received 4 years hence?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9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44326</TotalTime>
  <Words>1151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Palatino Linotype</vt:lpstr>
      <vt:lpstr>Script MT Bold</vt:lpstr>
      <vt:lpstr>Times New Roman</vt:lpstr>
      <vt:lpstr>Office Theme</vt:lpstr>
      <vt:lpstr>Time Value of Money </vt:lpstr>
      <vt:lpstr>PowerPoint Presentation</vt:lpstr>
      <vt:lpstr>Cash flow patterns</vt:lpstr>
      <vt:lpstr>Compound Interest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Wilson technology, wishes to set aside money now to invest over the next 4 years to use to automate its customer service department. The company can earn an interest at 10% on the lump sum deposited now and it wishes to withdraw the money in the following increments.  • Year 1: $25,000 to purchase a computer  • Year 2: $3000 to purchase additional hardware  • Year 3: No expenses  • Year 4: $5000 to purchase s/w upgrades.  How much money must be deposited now to cover anticipated expenses over next 4 years? </vt:lpstr>
      <vt:lpstr>Practice exercises</vt:lpstr>
      <vt:lpstr>Equal payment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Anasuya K Lingappa [MAHE-MIT]</dc:creator>
  <cp:lastModifiedBy>Anasuya K Lingappa [MAHE-MIT]</cp:lastModifiedBy>
  <cp:revision>14</cp:revision>
  <dcterms:created xsi:type="dcterms:W3CDTF">2022-01-31T04:48:40Z</dcterms:created>
  <dcterms:modified xsi:type="dcterms:W3CDTF">2024-08-07T07:51:23Z</dcterms:modified>
</cp:coreProperties>
</file>