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C264-1BFC-4237-5D48-86B8ADE7B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E9D107-15D3-8B4E-0A34-40CED805F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F8F02D-374D-C821-3E84-45727FA65567}"/>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5" name="Footer Placeholder 4">
            <a:extLst>
              <a:ext uri="{FF2B5EF4-FFF2-40B4-BE49-F238E27FC236}">
                <a16:creationId xmlns:a16="http://schemas.microsoft.com/office/drawing/2014/main" id="{32E1C594-FB1F-4D29-7532-67A576988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856A7-B2CC-50EE-CB39-22DF32292EC7}"/>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267438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8D6A-29B8-8D97-E0B7-C2DE00916A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09773E-F187-E05D-D581-8D3C6CD4DB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04D66-F78D-741B-BC00-17B9ABCA50E6}"/>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5" name="Footer Placeholder 4">
            <a:extLst>
              <a:ext uri="{FF2B5EF4-FFF2-40B4-BE49-F238E27FC236}">
                <a16:creationId xmlns:a16="http://schemas.microsoft.com/office/drawing/2014/main" id="{15929EFE-1D30-F726-D7E2-14C749FE7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B0AF1-CBA8-B83A-8541-88CE2D0ABF0C}"/>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427392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CE99DD-0EB3-B260-F84E-7671E70CD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8D7292-41D6-9854-D010-88EE627D1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06B9C-C9BF-7756-D046-B4A7D46AADA0}"/>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5" name="Footer Placeholder 4">
            <a:extLst>
              <a:ext uri="{FF2B5EF4-FFF2-40B4-BE49-F238E27FC236}">
                <a16:creationId xmlns:a16="http://schemas.microsoft.com/office/drawing/2014/main" id="{A5C27A0D-2C37-FEFA-DA4B-153513FB6B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ECD2A-FF03-0E0E-EA56-D5E1C536E611}"/>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32657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3083-4B7D-CE39-6332-9B4D29AAE7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76574-21F2-861B-8674-F050592E4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A800AA-384A-69C2-EB02-19B2B9103BC0}"/>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5" name="Footer Placeholder 4">
            <a:extLst>
              <a:ext uri="{FF2B5EF4-FFF2-40B4-BE49-F238E27FC236}">
                <a16:creationId xmlns:a16="http://schemas.microsoft.com/office/drawing/2014/main" id="{D50E10AC-5CFE-EC33-2EA3-CC10B9DFD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AEE06-C8E6-68B3-0786-7B90E625EA6C}"/>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10329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0EE-7304-1598-C3EF-E84266A0D0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62C5FB-F5DA-11B2-136E-1BFCD25763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CFCAD2-8F82-D7C7-58EF-F4BF9D55EB5E}"/>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5" name="Footer Placeholder 4">
            <a:extLst>
              <a:ext uri="{FF2B5EF4-FFF2-40B4-BE49-F238E27FC236}">
                <a16:creationId xmlns:a16="http://schemas.microsoft.com/office/drawing/2014/main" id="{5A9F327B-87BE-0F58-894A-E6BE0663A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FDCE6-75F9-A278-E28A-838A2C9E2CF6}"/>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191026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02EB-DD89-47E0-0B8D-DF55045AFA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38BDE7-F8FD-2404-28DF-5FA6F170C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694BE5-E4BF-B0DA-2B5D-3234EE91BE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9816F7-9F7B-C731-DF5C-F18774B95DD1}"/>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6" name="Footer Placeholder 5">
            <a:extLst>
              <a:ext uri="{FF2B5EF4-FFF2-40B4-BE49-F238E27FC236}">
                <a16:creationId xmlns:a16="http://schemas.microsoft.com/office/drawing/2014/main" id="{2D3711E6-2848-ECAD-8484-19D00690CA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E96D3-2CF6-49E4-1E9C-20EE6F85EE0A}"/>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206245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635E-BCC5-4823-A8CD-24F6087D19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AF30F9-AE7F-A795-926A-161C21DD8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16CBB-1B10-EA79-BA74-B6F431B624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A8E7A2-4FE6-25A6-ECBD-2B919F206D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0DCD-54DA-9251-80C2-DA8ED41414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1309BD-C4FF-C924-ABAF-FE5B74E56B0E}"/>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8" name="Footer Placeholder 7">
            <a:extLst>
              <a:ext uri="{FF2B5EF4-FFF2-40B4-BE49-F238E27FC236}">
                <a16:creationId xmlns:a16="http://schemas.microsoft.com/office/drawing/2014/main" id="{E53C35E1-6B84-2F45-A1C7-A7F6D0F425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3918CA-284A-07C7-9C7D-3FF6AE4112C2}"/>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89454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2CEB-D43B-2106-7624-73B2427040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3F94AF-DCB7-38D5-2A6B-99AB0EBA291D}"/>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4" name="Footer Placeholder 3">
            <a:extLst>
              <a:ext uri="{FF2B5EF4-FFF2-40B4-BE49-F238E27FC236}">
                <a16:creationId xmlns:a16="http://schemas.microsoft.com/office/drawing/2014/main" id="{6C80DB21-2225-3A17-1F1A-81DED7413C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54EF8E-6C13-35B5-3F84-8DD44AE5C04E}"/>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14356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87DF1-ADE9-0606-85E3-ED9643CDE9FB}"/>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3" name="Footer Placeholder 2">
            <a:extLst>
              <a:ext uri="{FF2B5EF4-FFF2-40B4-BE49-F238E27FC236}">
                <a16:creationId xmlns:a16="http://schemas.microsoft.com/office/drawing/2014/main" id="{096806AB-1650-CD7C-86CC-688ED1C291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BAF70B-41BD-64E1-DAE8-0D6559B9AB1F}"/>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162097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5E0B-970B-5630-4B78-39E372B4C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41C904-6EA4-9A43-F3AB-102282345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035B54-F84D-E1F3-0730-136CFAC21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284E9-E6D2-4637-0B0A-0C7116718268}"/>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6" name="Footer Placeholder 5">
            <a:extLst>
              <a:ext uri="{FF2B5EF4-FFF2-40B4-BE49-F238E27FC236}">
                <a16:creationId xmlns:a16="http://schemas.microsoft.com/office/drawing/2014/main" id="{484FC61D-A788-F55F-BFD2-58045D9968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A9475-ACD6-2343-681F-DB5D49BB975D}"/>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297002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FA8-688E-21B0-3035-F440B8071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E67855-DA68-517A-28FE-B27B19608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739151-2308-F73B-7E6A-BF466AC4E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08AFE-008D-DB03-C860-0F67AC72F421}"/>
              </a:ext>
            </a:extLst>
          </p:cNvPr>
          <p:cNvSpPr>
            <a:spLocks noGrp="1"/>
          </p:cNvSpPr>
          <p:nvPr>
            <p:ph type="dt" sz="half" idx="10"/>
          </p:nvPr>
        </p:nvSpPr>
        <p:spPr/>
        <p:txBody>
          <a:bodyPr/>
          <a:lstStyle/>
          <a:p>
            <a:fld id="{87FC5D88-D236-46E3-A218-E2351628F57F}" type="datetimeFigureOut">
              <a:rPr lang="en-IN" smtClean="0"/>
              <a:t>11-12-2023</a:t>
            </a:fld>
            <a:endParaRPr lang="en-IN"/>
          </a:p>
        </p:txBody>
      </p:sp>
      <p:sp>
        <p:nvSpPr>
          <p:cNvPr id="6" name="Footer Placeholder 5">
            <a:extLst>
              <a:ext uri="{FF2B5EF4-FFF2-40B4-BE49-F238E27FC236}">
                <a16:creationId xmlns:a16="http://schemas.microsoft.com/office/drawing/2014/main" id="{99176963-6DDB-BF16-ED00-A34C88404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7F3EB-8997-4AAD-D0EA-A33C723D8101}"/>
              </a:ext>
            </a:extLst>
          </p:cNvPr>
          <p:cNvSpPr>
            <a:spLocks noGrp="1"/>
          </p:cNvSpPr>
          <p:nvPr>
            <p:ph type="sldNum" sz="quarter" idx="12"/>
          </p:nvPr>
        </p:nvSpPr>
        <p:spPr/>
        <p:txBody>
          <a:bodyPr/>
          <a:lstStyle/>
          <a:p>
            <a:fld id="{9466312E-0BEF-4856-B279-407385B42C73}" type="slidenum">
              <a:rPr lang="en-IN" smtClean="0"/>
              <a:t>‹#›</a:t>
            </a:fld>
            <a:endParaRPr lang="en-IN"/>
          </a:p>
        </p:txBody>
      </p:sp>
    </p:spTree>
    <p:extLst>
      <p:ext uri="{BB962C8B-B14F-4D97-AF65-F5344CB8AC3E}">
        <p14:creationId xmlns:p14="http://schemas.microsoft.com/office/powerpoint/2010/main" val="421338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F3DB9-2DA2-ACAA-6906-BF0C95EDD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7A0F6F-4681-7123-AFA8-7A0A67A78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B9A17-27E8-0C53-7FA4-E756318D0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C5D88-D236-46E3-A218-E2351628F57F}" type="datetimeFigureOut">
              <a:rPr lang="en-IN" smtClean="0"/>
              <a:t>11-12-2023</a:t>
            </a:fld>
            <a:endParaRPr lang="en-IN"/>
          </a:p>
        </p:txBody>
      </p:sp>
      <p:sp>
        <p:nvSpPr>
          <p:cNvPr id="5" name="Footer Placeholder 4">
            <a:extLst>
              <a:ext uri="{FF2B5EF4-FFF2-40B4-BE49-F238E27FC236}">
                <a16:creationId xmlns:a16="http://schemas.microsoft.com/office/drawing/2014/main" id="{FE397A0C-F6F7-75AC-6B2B-24DBBA965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82D5A4-A26C-181A-A4AE-3154CC4D5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6312E-0BEF-4856-B279-407385B42C73}" type="slidenum">
              <a:rPr lang="en-IN" smtClean="0"/>
              <a:t>‹#›</a:t>
            </a:fld>
            <a:endParaRPr lang="en-IN"/>
          </a:p>
        </p:txBody>
      </p:sp>
    </p:spTree>
    <p:extLst>
      <p:ext uri="{BB962C8B-B14F-4D97-AF65-F5344CB8AC3E}">
        <p14:creationId xmlns:p14="http://schemas.microsoft.com/office/powerpoint/2010/main" val="249742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FKoqxO2QS4blsXA99t_IsbiXOG5HKDGx?usp=sharing" TargetMode="External"/><Relationship Id="rId2" Type="http://schemas.openxmlformats.org/officeDocument/2006/relationships/hyperlink" Target="https://colab.research.google.com/drive/1WRBGQGSFJK0rVN07-DGlKVjULA1Olp5B?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61FD-12DD-62B7-03FA-AFF45BE68842}"/>
              </a:ext>
            </a:extLst>
          </p:cNvPr>
          <p:cNvSpPr>
            <a:spLocks noGrp="1"/>
          </p:cNvSpPr>
          <p:nvPr>
            <p:ph type="ctrTitle"/>
          </p:nvPr>
        </p:nvSpPr>
        <p:spPr>
          <a:xfrm>
            <a:off x="309562" y="2032000"/>
            <a:ext cx="11572875" cy="2794000"/>
          </a:xfrm>
        </p:spPr>
        <p:txBody>
          <a:bodyPr>
            <a:noAutofit/>
          </a:bodyPr>
          <a:lstStyle/>
          <a:p>
            <a:r>
              <a:rPr lang="en-US" sz="2800" b="1" i="0" dirty="0">
                <a:effectLst/>
                <a:latin typeface="Arial" panose="020B0604020202020204" pitchFamily="34" charset="0"/>
              </a:rPr>
              <a:t>Enhancing Consumer Decision-Making: An Integrated Approach to</a:t>
            </a:r>
            <a:br>
              <a:rPr lang="en-US" sz="2800" b="1" dirty="0"/>
            </a:br>
            <a:r>
              <a:rPr lang="en-US" sz="2800" b="1" i="0" dirty="0">
                <a:effectLst/>
                <a:latin typeface="Arial" panose="020B0604020202020204" pitchFamily="34" charset="0"/>
              </a:rPr>
              <a:t>E-commerce Platforms</a:t>
            </a:r>
            <a:br>
              <a:rPr lang="en-US" sz="2800" b="1" i="0" dirty="0">
                <a:effectLst/>
                <a:latin typeface="Arial" panose="020B0604020202020204" pitchFamily="34" charset="0"/>
              </a:rPr>
            </a:br>
            <a:r>
              <a:rPr lang="en-US" sz="1600" b="0" i="0" dirty="0">
                <a:effectLst/>
                <a:latin typeface="Arial" panose="020B0604020202020204" pitchFamily="34" charset="0"/>
              </a:rPr>
              <a:t>Report</a:t>
            </a:r>
            <a:br>
              <a:rPr lang="en-US" sz="2800" dirty="0"/>
            </a:br>
            <a:r>
              <a:rPr lang="en-US" sz="1800" b="0" i="0" dirty="0">
                <a:effectLst/>
                <a:latin typeface="Arial" panose="020B0604020202020204" pitchFamily="34" charset="0"/>
              </a:rPr>
              <a:t>PERAM SREE KEERTHAN REDDY</a:t>
            </a:r>
            <a:br>
              <a:rPr lang="en-US" sz="1800" dirty="0"/>
            </a:br>
            <a:r>
              <a:rPr lang="en-US" sz="1800" b="0" i="0" dirty="0">
                <a:effectLst/>
                <a:latin typeface="Arial" panose="020B0604020202020204" pitchFamily="34" charset="0"/>
              </a:rPr>
              <a:t>EE20BTECH11040</a:t>
            </a:r>
            <a:br>
              <a:rPr lang="en-US" sz="1800" dirty="0"/>
            </a:br>
            <a:r>
              <a:rPr lang="en-US" sz="1800" b="0" i="0" dirty="0">
                <a:effectLst/>
                <a:latin typeface="Courier New" panose="02070309020205020404" pitchFamily="49" charset="0"/>
              </a:rPr>
              <a:t>ee20btech11040@iith.ac.in</a:t>
            </a:r>
            <a:endParaRPr lang="en-IN" sz="1800" dirty="0"/>
          </a:p>
        </p:txBody>
      </p:sp>
    </p:spTree>
    <p:extLst>
      <p:ext uri="{BB962C8B-B14F-4D97-AF65-F5344CB8AC3E}">
        <p14:creationId xmlns:p14="http://schemas.microsoft.com/office/powerpoint/2010/main" val="129040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D189-EB8D-929C-166E-6CFC9761758D}"/>
              </a:ext>
            </a:extLst>
          </p:cNvPr>
          <p:cNvSpPr>
            <a:spLocks noGrp="1"/>
          </p:cNvSpPr>
          <p:nvPr>
            <p:ph type="title"/>
          </p:nvPr>
        </p:nvSpPr>
        <p:spPr/>
        <p:txBody>
          <a:bodyPr/>
          <a:lstStyle/>
          <a:p>
            <a:r>
              <a:rPr lang="en-US" dirty="0"/>
              <a:t>Motivation &amp; Introduction</a:t>
            </a:r>
            <a:endParaRPr lang="en-IN" dirty="0"/>
          </a:p>
        </p:txBody>
      </p:sp>
      <p:sp>
        <p:nvSpPr>
          <p:cNvPr id="3" name="Content Placeholder 2">
            <a:extLst>
              <a:ext uri="{FF2B5EF4-FFF2-40B4-BE49-F238E27FC236}">
                <a16:creationId xmlns:a16="http://schemas.microsoft.com/office/drawing/2014/main" id="{3D9A36C2-E908-638A-6E37-7CF7E4A37702}"/>
              </a:ext>
            </a:extLst>
          </p:cNvPr>
          <p:cNvSpPr>
            <a:spLocks noGrp="1"/>
          </p:cNvSpPr>
          <p:nvPr>
            <p:ph idx="1"/>
          </p:nvPr>
        </p:nvSpPr>
        <p:spPr/>
        <p:txBody>
          <a:bodyPr>
            <a:normAutofit fontScale="92500" lnSpcReduction="20000"/>
          </a:bodyPr>
          <a:lstStyle/>
          <a:p>
            <a:r>
              <a:rPr lang="en-US" sz="2200" dirty="0"/>
              <a:t>E-Commerce Revolution &amp; Consumer Challenge:</a:t>
            </a:r>
          </a:p>
          <a:p>
            <a:pPr lvl="1"/>
            <a:r>
              <a:rPr lang="en-US" sz="1600" dirty="0"/>
              <a:t>The exponential growth of e-commerce platforms has transformed retail, granting consumers access to a vast array of products and services.</a:t>
            </a:r>
          </a:p>
          <a:p>
            <a:pPr lvl="1"/>
            <a:r>
              <a:rPr lang="en-US" sz="1600" dirty="0"/>
              <a:t>However, this abundance has led to a psychological challenge known as 'e-confusion' or customer confusion, hindering informed purchasing decisions.</a:t>
            </a:r>
          </a:p>
          <a:p>
            <a:r>
              <a:rPr lang="en-US" sz="2200" dirty="0"/>
              <a:t>Global Surge in E-Retail Sales and Its Implications:</a:t>
            </a:r>
          </a:p>
          <a:p>
            <a:pPr lvl="1"/>
            <a:r>
              <a:rPr lang="en-US" sz="1600" dirty="0"/>
              <a:t>E-retail sales crossed 5.2 trillion USD globally in 2021, showcasing the monumental rise in online commerce</a:t>
            </a:r>
          </a:p>
          <a:p>
            <a:r>
              <a:rPr lang="en-US" sz="2200" dirty="0"/>
              <a:t>Underlying Principles of E-Confusion:</a:t>
            </a:r>
          </a:p>
          <a:p>
            <a:pPr lvl="1"/>
            <a:r>
              <a:rPr lang="en-US" sz="1600" dirty="0"/>
              <a:t>Key elements include similarity confusion, overload confusion, and unclarity confusion, all of which compound the challenge of navigating numerous e-commerce options.</a:t>
            </a:r>
          </a:p>
          <a:p>
            <a:r>
              <a:rPr lang="en-US" sz="2200" dirty="0"/>
              <a:t>Factors Influencing Consumer Behavior, Especially in Emerging Markets:</a:t>
            </a:r>
          </a:p>
          <a:p>
            <a:pPr lvl="1"/>
            <a:r>
              <a:rPr lang="en-US" sz="1600" dirty="0"/>
              <a:t>In markets like India, factors like product pricing, ratings, reviews, and availability play a substantial role in consumer decision-making.</a:t>
            </a:r>
          </a:p>
          <a:p>
            <a:r>
              <a:rPr lang="en-US" sz="2200" dirty="0"/>
              <a:t>Objective: Integrating Data Analytics for Consumer Decision-Making:</a:t>
            </a:r>
          </a:p>
          <a:p>
            <a:pPr lvl="1"/>
            <a:r>
              <a:rPr lang="en-US" sz="1600" dirty="0"/>
              <a:t>The presentation aims to focus on tackling consumer indecision through an integrated approach that utilizes data analytics methodologies.</a:t>
            </a:r>
          </a:p>
          <a:p>
            <a:pPr lvl="1"/>
            <a:r>
              <a:rPr lang="en-US" sz="1600" dirty="0"/>
              <a:t>This includes delving into sentiment analysis, particularly using Support Vector Machines (SVM), to categorize sentiments expressed in product reviews and aid businesses in making data-driven decisions.</a:t>
            </a:r>
          </a:p>
        </p:txBody>
      </p:sp>
    </p:spTree>
    <p:extLst>
      <p:ext uri="{BB962C8B-B14F-4D97-AF65-F5344CB8AC3E}">
        <p14:creationId xmlns:p14="http://schemas.microsoft.com/office/powerpoint/2010/main" val="311198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58C8-7FF6-9139-423F-C76B999B512F}"/>
              </a:ext>
            </a:extLst>
          </p:cNvPr>
          <p:cNvSpPr>
            <a:spLocks noGrp="1"/>
          </p:cNvSpPr>
          <p:nvPr>
            <p:ph type="title"/>
          </p:nvPr>
        </p:nvSpPr>
        <p:spPr/>
        <p:txBody>
          <a:bodyPr/>
          <a:lstStyle/>
          <a:p>
            <a:r>
              <a:rPr lang="en-US" dirty="0"/>
              <a:t>Problem Description and High-level Design</a:t>
            </a:r>
            <a:endParaRPr lang="en-IN" dirty="0"/>
          </a:p>
        </p:txBody>
      </p:sp>
      <p:sp>
        <p:nvSpPr>
          <p:cNvPr id="3" name="Content Placeholder 2">
            <a:extLst>
              <a:ext uri="{FF2B5EF4-FFF2-40B4-BE49-F238E27FC236}">
                <a16:creationId xmlns:a16="http://schemas.microsoft.com/office/drawing/2014/main" id="{7BDC1D93-2884-147D-B24F-234239AB3483}"/>
              </a:ext>
            </a:extLst>
          </p:cNvPr>
          <p:cNvSpPr>
            <a:spLocks noGrp="1"/>
          </p:cNvSpPr>
          <p:nvPr>
            <p:ph idx="1"/>
          </p:nvPr>
        </p:nvSpPr>
        <p:spPr/>
        <p:txBody>
          <a:bodyPr>
            <a:normAutofit/>
          </a:bodyPr>
          <a:lstStyle/>
          <a:p>
            <a:pPr marL="0" indent="0">
              <a:buNone/>
            </a:pPr>
            <a:r>
              <a:rPr lang="en-US" sz="2400" dirty="0"/>
              <a:t>The rapid expansion of e-commerce platforms has led to 'e-confusion'—a psychological challenge for consumers, characterized by difficulty in making informed purchasing decisions due to overwhelming product choices, necessitating solutions for enhancing the online shopping experience.</a:t>
            </a:r>
          </a:p>
          <a:p>
            <a:pPr marL="0" indent="0" algn="ctr">
              <a:buNone/>
            </a:pPr>
            <a:r>
              <a:rPr lang="en-US" sz="2400" dirty="0"/>
              <a:t>High-level design (HLD)</a:t>
            </a:r>
          </a:p>
          <a:p>
            <a:pPr marL="0" indent="0" algn="ctr">
              <a:buNone/>
            </a:pPr>
            <a:endParaRPr lang="en-IN" sz="2400" dirty="0"/>
          </a:p>
        </p:txBody>
      </p:sp>
      <p:sp>
        <p:nvSpPr>
          <p:cNvPr id="4" name="Rectangle: Rounded Corners 3">
            <a:extLst>
              <a:ext uri="{FF2B5EF4-FFF2-40B4-BE49-F238E27FC236}">
                <a16:creationId xmlns:a16="http://schemas.microsoft.com/office/drawing/2014/main" id="{B477BAED-E3E9-4C62-C6C7-1CCA33C8A316}"/>
              </a:ext>
            </a:extLst>
          </p:cNvPr>
          <p:cNvSpPr/>
          <p:nvPr/>
        </p:nvSpPr>
        <p:spPr>
          <a:xfrm>
            <a:off x="3875498" y="4469363"/>
            <a:ext cx="1651519" cy="914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Set</a:t>
            </a:r>
            <a:endParaRPr lang="en-IN" dirty="0"/>
          </a:p>
        </p:txBody>
      </p:sp>
      <p:sp>
        <p:nvSpPr>
          <p:cNvPr id="5" name="Rectangle 4">
            <a:extLst>
              <a:ext uri="{FF2B5EF4-FFF2-40B4-BE49-F238E27FC236}">
                <a16:creationId xmlns:a16="http://schemas.microsoft.com/office/drawing/2014/main" id="{AA6D1B3E-C358-FE04-E123-A08483B69621}"/>
              </a:ext>
            </a:extLst>
          </p:cNvPr>
          <p:cNvSpPr/>
          <p:nvPr/>
        </p:nvSpPr>
        <p:spPr>
          <a:xfrm>
            <a:off x="6661463" y="4245429"/>
            <a:ext cx="1374710" cy="136226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SVM Model</a:t>
            </a:r>
          </a:p>
          <a:p>
            <a:pPr algn="ctr"/>
            <a:r>
              <a:rPr lang="en-US" dirty="0"/>
              <a:t>For Sentimental </a:t>
            </a:r>
          </a:p>
          <a:p>
            <a:pPr algn="ctr"/>
            <a:r>
              <a:rPr lang="en-US" dirty="0"/>
              <a:t>Analysis</a:t>
            </a:r>
            <a:endParaRPr lang="en-IN" dirty="0"/>
          </a:p>
        </p:txBody>
      </p:sp>
      <p:sp>
        <p:nvSpPr>
          <p:cNvPr id="6" name="Oval 5">
            <a:extLst>
              <a:ext uri="{FF2B5EF4-FFF2-40B4-BE49-F238E27FC236}">
                <a16:creationId xmlns:a16="http://schemas.microsoft.com/office/drawing/2014/main" id="{01A168FE-3AF2-A5EE-2ACC-1EC83C8B029A}"/>
              </a:ext>
            </a:extLst>
          </p:cNvPr>
          <p:cNvSpPr/>
          <p:nvPr/>
        </p:nvSpPr>
        <p:spPr>
          <a:xfrm>
            <a:off x="9170619" y="4516016"/>
            <a:ext cx="2301552" cy="8210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Best Product Recommended</a:t>
            </a:r>
            <a:endParaRPr lang="en-IN" dirty="0"/>
          </a:p>
        </p:txBody>
      </p:sp>
      <p:cxnSp>
        <p:nvCxnSpPr>
          <p:cNvPr id="8" name="Straight Arrow Connector 7">
            <a:extLst>
              <a:ext uri="{FF2B5EF4-FFF2-40B4-BE49-F238E27FC236}">
                <a16:creationId xmlns:a16="http://schemas.microsoft.com/office/drawing/2014/main" id="{048F63A0-17AA-E066-3795-DC4D51D3CB86}"/>
              </a:ext>
            </a:extLst>
          </p:cNvPr>
          <p:cNvCxnSpPr>
            <a:stCxn id="4" idx="3"/>
            <a:endCxn id="5" idx="1"/>
          </p:cNvCxnSpPr>
          <p:nvPr/>
        </p:nvCxnSpPr>
        <p:spPr>
          <a:xfrm>
            <a:off x="5527017" y="4926563"/>
            <a:ext cx="11344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576143-CD87-8CDD-FCB8-222EA6D167F1}"/>
              </a:ext>
            </a:extLst>
          </p:cNvPr>
          <p:cNvCxnSpPr>
            <a:cxnSpLocks/>
            <a:stCxn id="5" idx="3"/>
            <a:endCxn id="6" idx="2"/>
          </p:cNvCxnSpPr>
          <p:nvPr/>
        </p:nvCxnSpPr>
        <p:spPr>
          <a:xfrm>
            <a:off x="8036173" y="4926563"/>
            <a:ext cx="11344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0150CB5-A1AB-373B-23D6-99FB24B4C5C0}"/>
              </a:ext>
            </a:extLst>
          </p:cNvPr>
          <p:cNvSpPr/>
          <p:nvPr/>
        </p:nvSpPr>
        <p:spPr>
          <a:xfrm>
            <a:off x="1398037" y="4604158"/>
            <a:ext cx="1738594" cy="6448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Keyword</a:t>
            </a:r>
            <a:endParaRPr lang="en-IN" dirty="0"/>
          </a:p>
        </p:txBody>
      </p:sp>
      <p:cxnSp>
        <p:nvCxnSpPr>
          <p:cNvPr id="20" name="Straight Arrow Connector 19">
            <a:extLst>
              <a:ext uri="{FF2B5EF4-FFF2-40B4-BE49-F238E27FC236}">
                <a16:creationId xmlns:a16="http://schemas.microsoft.com/office/drawing/2014/main" id="{4F22B499-FDDD-00AB-3057-21063C945ADB}"/>
              </a:ext>
            </a:extLst>
          </p:cNvPr>
          <p:cNvCxnSpPr>
            <a:stCxn id="18" idx="6"/>
            <a:endCxn id="4" idx="1"/>
          </p:cNvCxnSpPr>
          <p:nvPr/>
        </p:nvCxnSpPr>
        <p:spPr>
          <a:xfrm>
            <a:off x="3136631" y="4926563"/>
            <a:ext cx="738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54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E654-021E-96B6-E35E-809F2347E18F}"/>
              </a:ext>
            </a:extLst>
          </p:cNvPr>
          <p:cNvSpPr>
            <a:spLocks noGrp="1"/>
          </p:cNvSpPr>
          <p:nvPr>
            <p:ph type="title"/>
          </p:nvPr>
        </p:nvSpPr>
        <p:spPr>
          <a:xfrm>
            <a:off x="660919" y="140007"/>
            <a:ext cx="10515600" cy="1325563"/>
          </a:xfrm>
        </p:spPr>
        <p:txBody>
          <a:bodyPr/>
          <a:lstStyle/>
          <a:p>
            <a:r>
              <a:rPr lang="en-US" dirty="0"/>
              <a:t>Methodology</a:t>
            </a:r>
            <a:endParaRPr lang="en-IN" dirty="0"/>
          </a:p>
        </p:txBody>
      </p:sp>
      <p:sp>
        <p:nvSpPr>
          <p:cNvPr id="5" name="Rectangle: Rounded Corners 4">
            <a:extLst>
              <a:ext uri="{FF2B5EF4-FFF2-40B4-BE49-F238E27FC236}">
                <a16:creationId xmlns:a16="http://schemas.microsoft.com/office/drawing/2014/main" id="{774A5BB2-0DD9-618F-71FF-446CB06ABACD}"/>
              </a:ext>
            </a:extLst>
          </p:cNvPr>
          <p:cNvSpPr/>
          <p:nvPr/>
        </p:nvSpPr>
        <p:spPr>
          <a:xfrm>
            <a:off x="2338290" y="1413539"/>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a:t>
            </a:r>
            <a:endParaRPr lang="en-IN" dirty="0"/>
          </a:p>
        </p:txBody>
      </p:sp>
      <p:sp>
        <p:nvSpPr>
          <p:cNvPr id="6" name="Rectangle: Rounded Corners 5">
            <a:extLst>
              <a:ext uri="{FF2B5EF4-FFF2-40B4-BE49-F238E27FC236}">
                <a16:creationId xmlns:a16="http://schemas.microsoft.com/office/drawing/2014/main" id="{DE4506DA-1A8E-8017-88F4-DAC466FAF950}"/>
              </a:ext>
            </a:extLst>
          </p:cNvPr>
          <p:cNvSpPr/>
          <p:nvPr/>
        </p:nvSpPr>
        <p:spPr>
          <a:xfrm>
            <a:off x="4618844" y="1413539"/>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7" name="Rectangle: Rounded Corners 6">
            <a:extLst>
              <a:ext uri="{FF2B5EF4-FFF2-40B4-BE49-F238E27FC236}">
                <a16:creationId xmlns:a16="http://schemas.microsoft.com/office/drawing/2014/main" id="{93F3747A-3644-8542-0805-554B78972100}"/>
              </a:ext>
            </a:extLst>
          </p:cNvPr>
          <p:cNvSpPr/>
          <p:nvPr/>
        </p:nvSpPr>
        <p:spPr>
          <a:xfrm>
            <a:off x="8815476" y="1724687"/>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Tokenization</a:t>
            </a:r>
            <a:endParaRPr lang="en-IN" dirty="0"/>
          </a:p>
        </p:txBody>
      </p:sp>
      <p:sp>
        <p:nvSpPr>
          <p:cNvPr id="8" name="Rectangle: Rounded Corners 7">
            <a:extLst>
              <a:ext uri="{FF2B5EF4-FFF2-40B4-BE49-F238E27FC236}">
                <a16:creationId xmlns:a16="http://schemas.microsoft.com/office/drawing/2014/main" id="{294BEDE5-EE16-8FC2-0F89-6A33538BDAA1}"/>
              </a:ext>
            </a:extLst>
          </p:cNvPr>
          <p:cNvSpPr/>
          <p:nvPr/>
        </p:nvSpPr>
        <p:spPr>
          <a:xfrm>
            <a:off x="8815476" y="2563502"/>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 word filtering</a:t>
            </a:r>
            <a:endParaRPr lang="en-IN" dirty="0"/>
          </a:p>
        </p:txBody>
      </p:sp>
      <p:sp>
        <p:nvSpPr>
          <p:cNvPr id="9" name="Rectangle: Rounded Corners 8">
            <a:extLst>
              <a:ext uri="{FF2B5EF4-FFF2-40B4-BE49-F238E27FC236}">
                <a16:creationId xmlns:a16="http://schemas.microsoft.com/office/drawing/2014/main" id="{B03DB7C3-13CD-3218-BC16-8379BEA16418}"/>
              </a:ext>
            </a:extLst>
          </p:cNvPr>
          <p:cNvSpPr/>
          <p:nvPr/>
        </p:nvSpPr>
        <p:spPr>
          <a:xfrm>
            <a:off x="8815476" y="3423702"/>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 tagging</a:t>
            </a:r>
            <a:endParaRPr lang="en-IN" dirty="0"/>
          </a:p>
        </p:txBody>
      </p:sp>
      <p:sp>
        <p:nvSpPr>
          <p:cNvPr id="10" name="Rectangle: Rounded Corners 9">
            <a:extLst>
              <a:ext uri="{FF2B5EF4-FFF2-40B4-BE49-F238E27FC236}">
                <a16:creationId xmlns:a16="http://schemas.microsoft.com/office/drawing/2014/main" id="{95DD5927-A42D-1E86-7B00-1C90139DDCE3}"/>
              </a:ext>
            </a:extLst>
          </p:cNvPr>
          <p:cNvSpPr/>
          <p:nvPr/>
        </p:nvSpPr>
        <p:spPr>
          <a:xfrm>
            <a:off x="8815476" y="4261649"/>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Stemming</a:t>
            </a:r>
            <a:endParaRPr lang="en-IN" dirty="0"/>
          </a:p>
        </p:txBody>
      </p:sp>
      <p:sp>
        <p:nvSpPr>
          <p:cNvPr id="11" name="Rectangle: Rounded Corners 10">
            <a:extLst>
              <a:ext uri="{FF2B5EF4-FFF2-40B4-BE49-F238E27FC236}">
                <a16:creationId xmlns:a16="http://schemas.microsoft.com/office/drawing/2014/main" id="{43A44C2F-7CA9-A3C9-985F-CF52C35A5003}"/>
              </a:ext>
            </a:extLst>
          </p:cNvPr>
          <p:cNvSpPr/>
          <p:nvPr/>
        </p:nvSpPr>
        <p:spPr>
          <a:xfrm>
            <a:off x="3620944" y="2762996"/>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Analysis</a:t>
            </a:r>
            <a:endParaRPr lang="en-IN" dirty="0"/>
          </a:p>
        </p:txBody>
      </p:sp>
      <p:sp>
        <p:nvSpPr>
          <p:cNvPr id="12" name="Rectangle: Rounded Corners 11">
            <a:extLst>
              <a:ext uri="{FF2B5EF4-FFF2-40B4-BE49-F238E27FC236}">
                <a16:creationId xmlns:a16="http://schemas.microsoft.com/office/drawing/2014/main" id="{B2210A49-027F-0B3E-9EC8-5B00125867CA}"/>
              </a:ext>
            </a:extLst>
          </p:cNvPr>
          <p:cNvSpPr/>
          <p:nvPr/>
        </p:nvSpPr>
        <p:spPr>
          <a:xfrm>
            <a:off x="3620944" y="3748189"/>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Sentiment</a:t>
            </a:r>
            <a:endParaRPr lang="en-IN" dirty="0"/>
          </a:p>
        </p:txBody>
      </p:sp>
      <p:sp>
        <p:nvSpPr>
          <p:cNvPr id="13" name="Rectangle: Rounded Corners 12">
            <a:extLst>
              <a:ext uri="{FF2B5EF4-FFF2-40B4-BE49-F238E27FC236}">
                <a16:creationId xmlns:a16="http://schemas.microsoft.com/office/drawing/2014/main" id="{0F04D5BA-5CE4-131F-72E2-111A2173B7DF}"/>
              </a:ext>
            </a:extLst>
          </p:cNvPr>
          <p:cNvSpPr/>
          <p:nvPr/>
        </p:nvSpPr>
        <p:spPr>
          <a:xfrm>
            <a:off x="1565872" y="4736033"/>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Positive</a:t>
            </a:r>
            <a:endParaRPr lang="en-IN" dirty="0"/>
          </a:p>
        </p:txBody>
      </p:sp>
      <p:sp>
        <p:nvSpPr>
          <p:cNvPr id="14" name="Rectangle: Rounded Corners 13">
            <a:extLst>
              <a:ext uri="{FF2B5EF4-FFF2-40B4-BE49-F238E27FC236}">
                <a16:creationId xmlns:a16="http://schemas.microsoft.com/office/drawing/2014/main" id="{2255947B-5A0D-D8FF-F82D-22CE4F8345D3}"/>
              </a:ext>
            </a:extLst>
          </p:cNvPr>
          <p:cNvSpPr/>
          <p:nvPr/>
        </p:nvSpPr>
        <p:spPr>
          <a:xfrm>
            <a:off x="3620944" y="4739472"/>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Neutral</a:t>
            </a:r>
            <a:endParaRPr lang="en-IN" dirty="0"/>
          </a:p>
        </p:txBody>
      </p:sp>
      <p:sp>
        <p:nvSpPr>
          <p:cNvPr id="15" name="Rectangle: Rounded Corners 14">
            <a:extLst>
              <a:ext uri="{FF2B5EF4-FFF2-40B4-BE49-F238E27FC236}">
                <a16:creationId xmlns:a16="http://schemas.microsoft.com/office/drawing/2014/main" id="{5240B0B7-99D2-B200-23FC-F6742138760F}"/>
              </a:ext>
            </a:extLst>
          </p:cNvPr>
          <p:cNvSpPr/>
          <p:nvPr/>
        </p:nvSpPr>
        <p:spPr>
          <a:xfrm>
            <a:off x="6275309" y="4749358"/>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Negative</a:t>
            </a:r>
            <a:endParaRPr lang="en-IN" dirty="0"/>
          </a:p>
        </p:txBody>
      </p:sp>
      <p:sp>
        <p:nvSpPr>
          <p:cNvPr id="16" name="Rectangle: Rounded Corners 15">
            <a:extLst>
              <a:ext uri="{FF2B5EF4-FFF2-40B4-BE49-F238E27FC236}">
                <a16:creationId xmlns:a16="http://schemas.microsoft.com/office/drawing/2014/main" id="{CF03799B-760C-6077-303F-C7A2DCA616D4}"/>
              </a:ext>
            </a:extLst>
          </p:cNvPr>
          <p:cNvSpPr/>
          <p:nvPr/>
        </p:nvSpPr>
        <p:spPr>
          <a:xfrm>
            <a:off x="3620944" y="5913957"/>
            <a:ext cx="1744824"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Best Product </a:t>
            </a:r>
            <a:endParaRPr lang="en-IN" dirty="0"/>
          </a:p>
        </p:txBody>
      </p:sp>
      <p:cxnSp>
        <p:nvCxnSpPr>
          <p:cNvPr id="18" name="Straight Arrow Connector 17">
            <a:extLst>
              <a:ext uri="{FF2B5EF4-FFF2-40B4-BE49-F238E27FC236}">
                <a16:creationId xmlns:a16="http://schemas.microsoft.com/office/drawing/2014/main" id="{43462744-2C8B-727F-4EC8-7E1AC4034BE9}"/>
              </a:ext>
            </a:extLst>
          </p:cNvPr>
          <p:cNvCxnSpPr>
            <a:stCxn id="5" idx="3"/>
            <a:endCxn id="6" idx="1"/>
          </p:cNvCxnSpPr>
          <p:nvPr/>
        </p:nvCxnSpPr>
        <p:spPr>
          <a:xfrm>
            <a:off x="4083114" y="1702788"/>
            <a:ext cx="535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702D571-06A3-F3F1-4CAB-DF4B40E86113}"/>
              </a:ext>
            </a:extLst>
          </p:cNvPr>
          <p:cNvSpPr/>
          <p:nvPr/>
        </p:nvSpPr>
        <p:spPr>
          <a:xfrm>
            <a:off x="8522730" y="1491415"/>
            <a:ext cx="2330316" cy="361722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A116FC84-AFC2-E700-3658-D89D4A6C58DA}"/>
              </a:ext>
            </a:extLst>
          </p:cNvPr>
          <p:cNvCxnSpPr>
            <a:cxnSpLocks/>
            <a:stCxn id="6" idx="3"/>
          </p:cNvCxnSpPr>
          <p:nvPr/>
        </p:nvCxnSpPr>
        <p:spPr>
          <a:xfrm>
            <a:off x="6363668" y="1702788"/>
            <a:ext cx="2159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4D7205-44E2-9F75-3691-EC00819D99DB}"/>
              </a:ext>
            </a:extLst>
          </p:cNvPr>
          <p:cNvCxnSpPr>
            <a:cxnSpLocks/>
          </p:cNvCxnSpPr>
          <p:nvPr/>
        </p:nvCxnSpPr>
        <p:spPr>
          <a:xfrm flipH="1">
            <a:off x="5365768" y="3064001"/>
            <a:ext cx="3156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BFB7BF1-FCB2-C139-3CF4-D3DC3280A1E9}"/>
              </a:ext>
            </a:extLst>
          </p:cNvPr>
          <p:cNvCxnSpPr>
            <a:stCxn id="11" idx="2"/>
            <a:endCxn id="12" idx="0"/>
          </p:cNvCxnSpPr>
          <p:nvPr/>
        </p:nvCxnSpPr>
        <p:spPr>
          <a:xfrm>
            <a:off x="4493356" y="3341494"/>
            <a:ext cx="0" cy="40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5E1B2A7-8854-F02D-466D-585698E17D43}"/>
              </a:ext>
            </a:extLst>
          </p:cNvPr>
          <p:cNvCxnSpPr>
            <a:stCxn id="12" idx="2"/>
            <a:endCxn id="14" idx="0"/>
          </p:cNvCxnSpPr>
          <p:nvPr/>
        </p:nvCxnSpPr>
        <p:spPr>
          <a:xfrm>
            <a:off x="4493356" y="4326687"/>
            <a:ext cx="0" cy="412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0E7A36A-25B7-DD19-F519-D2FA0CDFD14D}"/>
              </a:ext>
            </a:extLst>
          </p:cNvPr>
          <p:cNvCxnSpPr>
            <a:stCxn id="12" idx="2"/>
            <a:endCxn id="15" idx="0"/>
          </p:cNvCxnSpPr>
          <p:nvPr/>
        </p:nvCxnSpPr>
        <p:spPr>
          <a:xfrm>
            <a:off x="4493356" y="4326687"/>
            <a:ext cx="2654365" cy="4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51854E-C863-A174-7371-1B5E20DDFE5B}"/>
              </a:ext>
            </a:extLst>
          </p:cNvPr>
          <p:cNvCxnSpPr>
            <a:stCxn id="12" idx="2"/>
            <a:endCxn id="13" idx="0"/>
          </p:cNvCxnSpPr>
          <p:nvPr/>
        </p:nvCxnSpPr>
        <p:spPr>
          <a:xfrm flipH="1">
            <a:off x="2438284" y="4326687"/>
            <a:ext cx="2055072" cy="40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005755-CCD5-93C6-6CFB-820FA0E693EE}"/>
              </a:ext>
            </a:extLst>
          </p:cNvPr>
          <p:cNvCxnSpPr>
            <a:cxnSpLocks/>
            <a:stCxn id="13" idx="2"/>
          </p:cNvCxnSpPr>
          <p:nvPr/>
        </p:nvCxnSpPr>
        <p:spPr>
          <a:xfrm>
            <a:off x="2438284" y="5314531"/>
            <a:ext cx="0" cy="24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AF35B7-77DD-FE1F-0E25-AA048D11AA64}"/>
              </a:ext>
            </a:extLst>
          </p:cNvPr>
          <p:cNvCxnSpPr>
            <a:cxnSpLocks/>
          </p:cNvCxnSpPr>
          <p:nvPr/>
        </p:nvCxnSpPr>
        <p:spPr>
          <a:xfrm>
            <a:off x="2438284" y="5562749"/>
            <a:ext cx="47094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7D7251B-2B9D-5A7A-C981-E13A8DD04EDB}"/>
              </a:ext>
            </a:extLst>
          </p:cNvPr>
          <p:cNvCxnSpPr/>
          <p:nvPr/>
        </p:nvCxnSpPr>
        <p:spPr>
          <a:xfrm flipV="1">
            <a:off x="7147721" y="5305486"/>
            <a:ext cx="0" cy="238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935B4A2-070D-329D-A031-6160E563D5E1}"/>
              </a:ext>
            </a:extLst>
          </p:cNvPr>
          <p:cNvCxnSpPr>
            <a:cxnSpLocks/>
            <a:endCxn id="16" idx="0"/>
          </p:cNvCxnSpPr>
          <p:nvPr/>
        </p:nvCxnSpPr>
        <p:spPr>
          <a:xfrm>
            <a:off x="4493356" y="5562749"/>
            <a:ext cx="0" cy="35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496F67-B34A-4C8C-4598-A84355C4196C}"/>
              </a:ext>
            </a:extLst>
          </p:cNvPr>
          <p:cNvSpPr txBox="1"/>
          <p:nvPr/>
        </p:nvSpPr>
        <p:spPr>
          <a:xfrm>
            <a:off x="8739271" y="5846805"/>
            <a:ext cx="3225274" cy="369332"/>
          </a:xfrm>
          <a:prstGeom prst="rect">
            <a:avLst/>
          </a:prstGeom>
          <a:noFill/>
        </p:spPr>
        <p:txBody>
          <a:bodyPr wrap="square" rtlCol="0">
            <a:spAutoFit/>
          </a:bodyPr>
          <a:lstStyle/>
          <a:p>
            <a:r>
              <a:rPr lang="en-US" b="1" dirty="0"/>
              <a:t>Workflow of the model</a:t>
            </a:r>
            <a:endParaRPr lang="en-IN" b="1" dirty="0"/>
          </a:p>
        </p:txBody>
      </p:sp>
      <p:sp>
        <p:nvSpPr>
          <p:cNvPr id="58" name="Oval 57">
            <a:extLst>
              <a:ext uri="{FF2B5EF4-FFF2-40B4-BE49-F238E27FC236}">
                <a16:creationId xmlns:a16="http://schemas.microsoft.com/office/drawing/2014/main" id="{6F87CA1E-C621-25DC-4729-27E21DF3303B}"/>
              </a:ext>
            </a:extLst>
          </p:cNvPr>
          <p:cNvSpPr/>
          <p:nvPr/>
        </p:nvSpPr>
        <p:spPr>
          <a:xfrm>
            <a:off x="331831" y="1387944"/>
            <a:ext cx="1738594" cy="6448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Keyword</a:t>
            </a:r>
            <a:endParaRPr lang="en-IN" dirty="0"/>
          </a:p>
        </p:txBody>
      </p:sp>
      <p:cxnSp>
        <p:nvCxnSpPr>
          <p:cNvPr id="62" name="Straight Arrow Connector 61">
            <a:extLst>
              <a:ext uri="{FF2B5EF4-FFF2-40B4-BE49-F238E27FC236}">
                <a16:creationId xmlns:a16="http://schemas.microsoft.com/office/drawing/2014/main" id="{4EB3EFB2-05B2-9909-DB3C-F2F5A150B322}"/>
              </a:ext>
            </a:extLst>
          </p:cNvPr>
          <p:cNvCxnSpPr>
            <a:cxnSpLocks/>
            <a:endCxn id="5" idx="1"/>
          </p:cNvCxnSpPr>
          <p:nvPr/>
        </p:nvCxnSpPr>
        <p:spPr>
          <a:xfrm>
            <a:off x="2070425" y="1702788"/>
            <a:ext cx="267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C19A-94DB-E78A-631B-F287C01706C7}"/>
              </a:ext>
            </a:extLst>
          </p:cNvPr>
          <p:cNvSpPr>
            <a:spLocks noGrp="1"/>
          </p:cNvSpPr>
          <p:nvPr>
            <p:ph type="title"/>
          </p:nvPr>
        </p:nvSpPr>
        <p:spPr/>
        <p:txBody>
          <a:bodyPr/>
          <a:lstStyle/>
          <a:p>
            <a:r>
              <a:rPr lang="en-US" dirty="0"/>
              <a:t>Data-Set Description</a:t>
            </a:r>
            <a:endParaRPr lang="en-IN" dirty="0"/>
          </a:p>
        </p:txBody>
      </p:sp>
      <p:sp>
        <p:nvSpPr>
          <p:cNvPr id="5" name="Content Placeholder 4">
            <a:extLst>
              <a:ext uri="{FF2B5EF4-FFF2-40B4-BE49-F238E27FC236}">
                <a16:creationId xmlns:a16="http://schemas.microsoft.com/office/drawing/2014/main" id="{FFA3880C-251E-D66B-0EC3-5B36E90E5CDF}"/>
              </a:ext>
            </a:extLst>
          </p:cNvPr>
          <p:cNvSpPr>
            <a:spLocks noGrp="1"/>
          </p:cNvSpPr>
          <p:nvPr>
            <p:ph idx="1"/>
          </p:nvPr>
        </p:nvSpPr>
        <p:spPr>
          <a:xfrm>
            <a:off x="838200" y="1825625"/>
            <a:ext cx="10283890" cy="1785322"/>
          </a:xfrm>
        </p:spPr>
        <p:txBody>
          <a:bodyPr/>
          <a:lstStyle/>
          <a:p>
            <a:r>
              <a:rPr lang="en-US" dirty="0"/>
              <a:t>Amazon products (Scrapped)</a:t>
            </a:r>
          </a:p>
          <a:p>
            <a:r>
              <a:rPr lang="en-US" dirty="0"/>
              <a:t>User Review Data (Scrapped)</a:t>
            </a:r>
          </a:p>
          <a:p>
            <a:r>
              <a:rPr lang="en-US" dirty="0"/>
              <a:t>Processed Data ( Along with sentiment and POS tagging)</a:t>
            </a:r>
          </a:p>
        </p:txBody>
      </p:sp>
      <p:sp>
        <p:nvSpPr>
          <p:cNvPr id="6" name="Rectangle: Rounded Corners 5">
            <a:extLst>
              <a:ext uri="{FF2B5EF4-FFF2-40B4-BE49-F238E27FC236}">
                <a16:creationId xmlns:a16="http://schemas.microsoft.com/office/drawing/2014/main" id="{432D31F9-929B-D214-D333-98A12D6E8B24}"/>
              </a:ext>
            </a:extLst>
          </p:cNvPr>
          <p:cNvSpPr/>
          <p:nvPr/>
        </p:nvSpPr>
        <p:spPr>
          <a:xfrm>
            <a:off x="838200" y="4590661"/>
            <a:ext cx="1569098" cy="6997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Amazon Products</a:t>
            </a:r>
            <a:endParaRPr lang="en-IN" dirty="0"/>
          </a:p>
        </p:txBody>
      </p:sp>
      <p:sp>
        <p:nvSpPr>
          <p:cNvPr id="7" name="Rectangle: Rounded Corners 6">
            <a:extLst>
              <a:ext uri="{FF2B5EF4-FFF2-40B4-BE49-F238E27FC236}">
                <a16:creationId xmlns:a16="http://schemas.microsoft.com/office/drawing/2014/main" id="{8BF82775-76A0-9977-864A-6C4EFDFE6963}"/>
              </a:ext>
            </a:extLst>
          </p:cNvPr>
          <p:cNvSpPr/>
          <p:nvPr/>
        </p:nvSpPr>
        <p:spPr>
          <a:xfrm>
            <a:off x="3054220" y="4005942"/>
            <a:ext cx="1918996" cy="4727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based reviews</a:t>
            </a:r>
            <a:endParaRPr lang="en-IN" dirty="0"/>
          </a:p>
        </p:txBody>
      </p:sp>
      <p:sp>
        <p:nvSpPr>
          <p:cNvPr id="9" name="Rectangle: Rounded Corners 8">
            <a:extLst>
              <a:ext uri="{FF2B5EF4-FFF2-40B4-BE49-F238E27FC236}">
                <a16:creationId xmlns:a16="http://schemas.microsoft.com/office/drawing/2014/main" id="{7B4C01E5-C7A7-5CEA-1A38-CC85FC0CF4AC}"/>
              </a:ext>
            </a:extLst>
          </p:cNvPr>
          <p:cNvSpPr/>
          <p:nvPr/>
        </p:nvSpPr>
        <p:spPr>
          <a:xfrm>
            <a:off x="3054220" y="4494244"/>
            <a:ext cx="1918996" cy="4727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based reviews</a:t>
            </a:r>
            <a:endParaRPr lang="en-IN" dirty="0"/>
          </a:p>
        </p:txBody>
      </p:sp>
      <p:sp>
        <p:nvSpPr>
          <p:cNvPr id="10" name="Rectangle: Rounded Corners 9">
            <a:extLst>
              <a:ext uri="{FF2B5EF4-FFF2-40B4-BE49-F238E27FC236}">
                <a16:creationId xmlns:a16="http://schemas.microsoft.com/office/drawing/2014/main" id="{31EBA382-9B1E-3C45-57E6-3FB87670C49F}"/>
              </a:ext>
            </a:extLst>
          </p:cNvPr>
          <p:cNvSpPr/>
          <p:nvPr/>
        </p:nvSpPr>
        <p:spPr>
          <a:xfrm>
            <a:off x="3054220" y="4982546"/>
            <a:ext cx="1918996" cy="4727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based reviews</a:t>
            </a:r>
            <a:endParaRPr lang="en-IN" dirty="0"/>
          </a:p>
        </p:txBody>
      </p:sp>
      <p:sp>
        <p:nvSpPr>
          <p:cNvPr id="11" name="Rectangle: Rounded Corners 10">
            <a:extLst>
              <a:ext uri="{FF2B5EF4-FFF2-40B4-BE49-F238E27FC236}">
                <a16:creationId xmlns:a16="http://schemas.microsoft.com/office/drawing/2014/main" id="{7D8E9B0E-BA54-3003-8551-A57C0FE3F630}"/>
              </a:ext>
            </a:extLst>
          </p:cNvPr>
          <p:cNvSpPr/>
          <p:nvPr/>
        </p:nvSpPr>
        <p:spPr>
          <a:xfrm>
            <a:off x="3054220" y="5486399"/>
            <a:ext cx="1918996" cy="4727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based reviews</a:t>
            </a:r>
            <a:endParaRPr lang="en-IN" dirty="0"/>
          </a:p>
        </p:txBody>
      </p:sp>
      <p:sp>
        <p:nvSpPr>
          <p:cNvPr id="12" name="Rectangle 11">
            <a:extLst>
              <a:ext uri="{FF2B5EF4-FFF2-40B4-BE49-F238E27FC236}">
                <a16:creationId xmlns:a16="http://schemas.microsoft.com/office/drawing/2014/main" id="{E2C023B8-5F36-5E1B-93CC-8DF6E65B7377}"/>
              </a:ext>
            </a:extLst>
          </p:cNvPr>
          <p:cNvSpPr/>
          <p:nvPr/>
        </p:nvSpPr>
        <p:spPr>
          <a:xfrm>
            <a:off x="2939143" y="3722914"/>
            <a:ext cx="2192694" cy="243529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D2FE8CD0-48C2-0C23-470D-C2FF42EA8352}"/>
              </a:ext>
            </a:extLst>
          </p:cNvPr>
          <p:cNvCxnSpPr>
            <a:stCxn id="6" idx="3"/>
            <a:endCxn id="12" idx="1"/>
          </p:cNvCxnSpPr>
          <p:nvPr/>
        </p:nvCxnSpPr>
        <p:spPr>
          <a:xfrm>
            <a:off x="2407298" y="4940559"/>
            <a:ext cx="5318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E6EF27F3-0FD5-99EA-0977-135AEB0E18B8}"/>
              </a:ext>
            </a:extLst>
          </p:cNvPr>
          <p:cNvSpPr/>
          <p:nvPr/>
        </p:nvSpPr>
        <p:spPr>
          <a:xfrm>
            <a:off x="5663682" y="4571999"/>
            <a:ext cx="1569098" cy="6997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Combined reviews</a:t>
            </a:r>
            <a:endParaRPr lang="en-IN" dirty="0"/>
          </a:p>
        </p:txBody>
      </p:sp>
      <p:cxnSp>
        <p:nvCxnSpPr>
          <p:cNvPr id="18" name="Straight Arrow Connector 17">
            <a:extLst>
              <a:ext uri="{FF2B5EF4-FFF2-40B4-BE49-F238E27FC236}">
                <a16:creationId xmlns:a16="http://schemas.microsoft.com/office/drawing/2014/main" id="{285C658E-7FA4-50D5-5AAA-343234712369}"/>
              </a:ext>
            </a:extLst>
          </p:cNvPr>
          <p:cNvCxnSpPr>
            <a:stCxn id="7" idx="3"/>
            <a:endCxn id="16" idx="1"/>
          </p:cNvCxnSpPr>
          <p:nvPr/>
        </p:nvCxnSpPr>
        <p:spPr>
          <a:xfrm>
            <a:off x="4973216" y="4242318"/>
            <a:ext cx="690466" cy="679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F2D614B-D3EE-DBB1-74D7-B310FD0CD385}"/>
              </a:ext>
            </a:extLst>
          </p:cNvPr>
          <p:cNvCxnSpPr>
            <a:stCxn id="9" idx="3"/>
            <a:endCxn id="16" idx="1"/>
          </p:cNvCxnSpPr>
          <p:nvPr/>
        </p:nvCxnSpPr>
        <p:spPr>
          <a:xfrm>
            <a:off x="4973216" y="4730620"/>
            <a:ext cx="690466" cy="19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3E726C-98DA-2B66-9323-619A3626AE87}"/>
              </a:ext>
            </a:extLst>
          </p:cNvPr>
          <p:cNvCxnSpPr>
            <a:stCxn id="10" idx="3"/>
            <a:endCxn id="16" idx="1"/>
          </p:cNvCxnSpPr>
          <p:nvPr/>
        </p:nvCxnSpPr>
        <p:spPr>
          <a:xfrm flipV="1">
            <a:off x="4973216" y="4921897"/>
            <a:ext cx="690466" cy="29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69762F-A1FB-7625-EC91-887A65B9783B}"/>
              </a:ext>
            </a:extLst>
          </p:cNvPr>
          <p:cNvCxnSpPr>
            <a:stCxn id="11" idx="3"/>
            <a:endCxn id="16" idx="1"/>
          </p:cNvCxnSpPr>
          <p:nvPr/>
        </p:nvCxnSpPr>
        <p:spPr>
          <a:xfrm flipV="1">
            <a:off x="4973216" y="4921897"/>
            <a:ext cx="690466" cy="80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9ABF538-C642-ED99-EA2E-5EA53403A43D}"/>
              </a:ext>
            </a:extLst>
          </p:cNvPr>
          <p:cNvSpPr/>
          <p:nvPr/>
        </p:nvSpPr>
        <p:spPr>
          <a:xfrm>
            <a:off x="7683759" y="4582107"/>
            <a:ext cx="1569098" cy="6997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Processed Data</a:t>
            </a:r>
            <a:endParaRPr lang="en-IN" dirty="0"/>
          </a:p>
        </p:txBody>
      </p:sp>
      <p:sp>
        <p:nvSpPr>
          <p:cNvPr id="26" name="Rectangle: Rounded Corners 25">
            <a:extLst>
              <a:ext uri="{FF2B5EF4-FFF2-40B4-BE49-F238E27FC236}">
                <a16:creationId xmlns:a16="http://schemas.microsoft.com/office/drawing/2014/main" id="{FB2B3A2C-3E2E-4D65-521A-F1E900FE27BD}"/>
              </a:ext>
            </a:extLst>
          </p:cNvPr>
          <p:cNvSpPr/>
          <p:nvPr/>
        </p:nvSpPr>
        <p:spPr>
          <a:xfrm>
            <a:off x="9784702" y="4147456"/>
            <a:ext cx="2286001" cy="15862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Final Processed data with NoA/NoV phrases and sentiment analysis</a:t>
            </a:r>
            <a:endParaRPr lang="en-IN" dirty="0"/>
          </a:p>
        </p:txBody>
      </p:sp>
      <p:cxnSp>
        <p:nvCxnSpPr>
          <p:cNvPr id="28" name="Straight Arrow Connector 27">
            <a:extLst>
              <a:ext uri="{FF2B5EF4-FFF2-40B4-BE49-F238E27FC236}">
                <a16:creationId xmlns:a16="http://schemas.microsoft.com/office/drawing/2014/main" id="{ED5DB23F-BC3E-6AA5-F489-184D2B339832}"/>
              </a:ext>
            </a:extLst>
          </p:cNvPr>
          <p:cNvCxnSpPr>
            <a:stCxn id="16" idx="3"/>
            <a:endCxn id="25" idx="1"/>
          </p:cNvCxnSpPr>
          <p:nvPr/>
        </p:nvCxnSpPr>
        <p:spPr>
          <a:xfrm>
            <a:off x="7232780" y="4921897"/>
            <a:ext cx="450979" cy="1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51A8D1-C565-8492-215E-AB48BAFA2EF9}"/>
              </a:ext>
            </a:extLst>
          </p:cNvPr>
          <p:cNvCxnSpPr>
            <a:stCxn id="25" idx="3"/>
            <a:endCxn id="26" idx="1"/>
          </p:cNvCxnSpPr>
          <p:nvPr/>
        </p:nvCxnSpPr>
        <p:spPr>
          <a:xfrm>
            <a:off x="9252857" y="4932005"/>
            <a:ext cx="531845" cy="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1E2BF65-A281-F97B-CC6D-4B93BB0DC5D3}"/>
              </a:ext>
            </a:extLst>
          </p:cNvPr>
          <p:cNvSpPr txBox="1"/>
          <p:nvPr/>
        </p:nvSpPr>
        <p:spPr>
          <a:xfrm>
            <a:off x="4872460" y="6303219"/>
            <a:ext cx="2689519" cy="369332"/>
          </a:xfrm>
          <a:prstGeom prst="rect">
            <a:avLst/>
          </a:prstGeom>
          <a:noFill/>
        </p:spPr>
        <p:txBody>
          <a:bodyPr wrap="none" rtlCol="0">
            <a:spAutoFit/>
          </a:bodyPr>
          <a:lstStyle/>
          <a:p>
            <a:r>
              <a:rPr lang="en-US" b="1" dirty="0"/>
              <a:t>Data Processing Workflow</a:t>
            </a:r>
            <a:endParaRPr lang="en-IN" b="1" dirty="0"/>
          </a:p>
        </p:txBody>
      </p:sp>
    </p:spTree>
    <p:extLst>
      <p:ext uri="{BB962C8B-B14F-4D97-AF65-F5344CB8AC3E}">
        <p14:creationId xmlns:p14="http://schemas.microsoft.com/office/powerpoint/2010/main" val="391777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CDA5-DCC3-1C5A-49C1-13A9470C8972}"/>
              </a:ext>
            </a:extLst>
          </p:cNvPr>
          <p:cNvSpPr>
            <a:spLocks noGrp="1"/>
          </p:cNvSpPr>
          <p:nvPr>
            <p:ph type="title"/>
          </p:nvPr>
        </p:nvSpPr>
        <p:spPr/>
        <p:txBody>
          <a:bodyPr/>
          <a:lstStyle/>
          <a:p>
            <a:r>
              <a:rPr lang="en-US" dirty="0"/>
              <a:t>Model Description &amp; Training Paradigm</a:t>
            </a:r>
            <a:endParaRPr lang="en-IN" dirty="0"/>
          </a:p>
        </p:txBody>
      </p:sp>
      <p:sp>
        <p:nvSpPr>
          <p:cNvPr id="3" name="Content Placeholder 2">
            <a:extLst>
              <a:ext uri="{FF2B5EF4-FFF2-40B4-BE49-F238E27FC236}">
                <a16:creationId xmlns:a16="http://schemas.microsoft.com/office/drawing/2014/main" id="{226EB462-33F2-FB90-2855-6513FAEC3760}"/>
              </a:ext>
            </a:extLst>
          </p:cNvPr>
          <p:cNvSpPr>
            <a:spLocks noGrp="1"/>
          </p:cNvSpPr>
          <p:nvPr>
            <p:ph idx="1"/>
          </p:nvPr>
        </p:nvSpPr>
        <p:spPr>
          <a:xfrm>
            <a:off x="1504950" y="2751137"/>
            <a:ext cx="10065009" cy="2557981"/>
          </a:xfrm>
        </p:spPr>
        <p:txBody>
          <a:bodyPr>
            <a:normAutofit fontScale="92500" lnSpcReduction="20000"/>
          </a:bodyPr>
          <a:lstStyle/>
          <a:p>
            <a:r>
              <a:rPr lang="en-US" dirty="0"/>
              <a:t>Support Vector Machine model is used for training the data.</a:t>
            </a:r>
          </a:p>
          <a:p>
            <a:pPr marL="0" indent="0">
              <a:buNone/>
            </a:pPr>
            <a:r>
              <a:rPr lang="en-US" dirty="0"/>
              <a:t> </a:t>
            </a:r>
          </a:p>
          <a:p>
            <a:r>
              <a:rPr lang="en-US" dirty="0"/>
              <a:t>The training Paradigm is Supervised learning</a:t>
            </a:r>
          </a:p>
          <a:p>
            <a:endParaRPr lang="en-US" dirty="0"/>
          </a:p>
          <a:p>
            <a:r>
              <a:rPr lang="en-US" dirty="0"/>
              <a:t>The Implementation code is </a:t>
            </a:r>
            <a:r>
              <a:rPr lang="en-US" dirty="0">
                <a:hlinkClick r:id="rId2"/>
              </a:rPr>
              <a:t>here.</a:t>
            </a:r>
            <a:endParaRPr lang="en-US" dirty="0"/>
          </a:p>
          <a:p>
            <a:r>
              <a:rPr lang="en-IN" dirty="0"/>
              <a:t>The Link for the data set is </a:t>
            </a:r>
            <a:r>
              <a:rPr lang="en-IN" dirty="0">
                <a:hlinkClick r:id="rId3"/>
              </a:rPr>
              <a:t>here.</a:t>
            </a:r>
            <a:endParaRPr lang="en-IN" dirty="0"/>
          </a:p>
        </p:txBody>
      </p:sp>
    </p:spTree>
    <p:extLst>
      <p:ext uri="{BB962C8B-B14F-4D97-AF65-F5344CB8AC3E}">
        <p14:creationId xmlns:p14="http://schemas.microsoft.com/office/powerpoint/2010/main" val="164976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F3F5-02A6-3BA5-2B3D-FF0698EB1B48}"/>
              </a:ext>
            </a:extLst>
          </p:cNvPr>
          <p:cNvSpPr>
            <a:spLocks noGrp="1"/>
          </p:cNvSpPr>
          <p:nvPr>
            <p:ph type="title"/>
          </p:nvPr>
        </p:nvSpPr>
        <p:spPr/>
        <p:txBody>
          <a:bodyPr/>
          <a:lstStyle/>
          <a:p>
            <a:r>
              <a:rPr lang="en-US" dirty="0"/>
              <a:t>Experimental Results</a:t>
            </a:r>
            <a:endParaRPr lang="en-IN" dirty="0"/>
          </a:p>
        </p:txBody>
      </p:sp>
      <p:pic>
        <p:nvPicPr>
          <p:cNvPr id="6" name="Content Placeholder 5">
            <a:extLst>
              <a:ext uri="{FF2B5EF4-FFF2-40B4-BE49-F238E27FC236}">
                <a16:creationId xmlns:a16="http://schemas.microsoft.com/office/drawing/2014/main" id="{C30F9A88-A0DE-9CF3-B8C6-23B644870966}"/>
              </a:ext>
            </a:extLst>
          </p:cNvPr>
          <p:cNvPicPr>
            <a:picLocks noGrp="1" noChangeAspect="1"/>
          </p:cNvPicPr>
          <p:nvPr>
            <p:ph idx="1"/>
          </p:nvPr>
        </p:nvPicPr>
        <p:blipFill>
          <a:blip r:embed="rId2"/>
          <a:stretch>
            <a:fillRect/>
          </a:stretch>
        </p:blipFill>
        <p:spPr>
          <a:xfrm>
            <a:off x="733425" y="1690688"/>
            <a:ext cx="11391900" cy="1690290"/>
          </a:xfrm>
        </p:spPr>
      </p:pic>
      <p:pic>
        <p:nvPicPr>
          <p:cNvPr id="8" name="Picture 7">
            <a:extLst>
              <a:ext uri="{FF2B5EF4-FFF2-40B4-BE49-F238E27FC236}">
                <a16:creationId xmlns:a16="http://schemas.microsoft.com/office/drawing/2014/main" id="{3F0340E5-D13D-35B1-833E-20ACE105B71C}"/>
              </a:ext>
            </a:extLst>
          </p:cNvPr>
          <p:cNvPicPr>
            <a:picLocks noChangeAspect="1"/>
          </p:cNvPicPr>
          <p:nvPr/>
        </p:nvPicPr>
        <p:blipFill>
          <a:blip r:embed="rId3"/>
          <a:stretch>
            <a:fillRect/>
          </a:stretch>
        </p:blipFill>
        <p:spPr>
          <a:xfrm>
            <a:off x="3581399" y="3606566"/>
            <a:ext cx="4505325" cy="3121491"/>
          </a:xfrm>
          <a:prstGeom prst="rect">
            <a:avLst/>
          </a:prstGeom>
        </p:spPr>
      </p:pic>
    </p:spTree>
    <p:extLst>
      <p:ext uri="{BB962C8B-B14F-4D97-AF65-F5344CB8AC3E}">
        <p14:creationId xmlns:p14="http://schemas.microsoft.com/office/powerpoint/2010/main" val="372397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19CC-C789-D313-DA04-081D42FDAD07}"/>
              </a:ext>
            </a:extLst>
          </p:cNvPr>
          <p:cNvSpPr>
            <a:spLocks noGrp="1"/>
          </p:cNvSpPr>
          <p:nvPr>
            <p:ph type="title"/>
          </p:nvPr>
        </p:nvSpPr>
        <p:spPr/>
        <p:txBody>
          <a:bodyPr/>
          <a:lstStyle/>
          <a:p>
            <a:r>
              <a:rPr lang="en-US" dirty="0"/>
              <a:t>Conclusion and Future work</a:t>
            </a:r>
            <a:endParaRPr lang="en-IN" dirty="0"/>
          </a:p>
        </p:txBody>
      </p:sp>
      <p:pic>
        <p:nvPicPr>
          <p:cNvPr id="6" name="Content Placeholder 5" descr="A graph with blue and white dots&#10;&#10;Description automatically generated">
            <a:extLst>
              <a:ext uri="{FF2B5EF4-FFF2-40B4-BE49-F238E27FC236}">
                <a16:creationId xmlns:a16="http://schemas.microsoft.com/office/drawing/2014/main" id="{C712AB1D-5645-39EA-2505-DAA15E969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865" y="1423988"/>
            <a:ext cx="7459436" cy="4351338"/>
          </a:xfrm>
        </p:spPr>
      </p:pic>
      <p:sp>
        <p:nvSpPr>
          <p:cNvPr id="7" name="TextBox 6">
            <a:extLst>
              <a:ext uri="{FF2B5EF4-FFF2-40B4-BE49-F238E27FC236}">
                <a16:creationId xmlns:a16="http://schemas.microsoft.com/office/drawing/2014/main" id="{638129A3-3EB3-9030-6C61-C4350E2A61F4}"/>
              </a:ext>
            </a:extLst>
          </p:cNvPr>
          <p:cNvSpPr txBox="1"/>
          <p:nvPr/>
        </p:nvSpPr>
        <p:spPr>
          <a:xfrm>
            <a:off x="906236" y="5982283"/>
            <a:ext cx="6058197" cy="369332"/>
          </a:xfrm>
          <a:prstGeom prst="rect">
            <a:avLst/>
          </a:prstGeom>
          <a:noFill/>
        </p:spPr>
        <p:txBody>
          <a:bodyPr wrap="none" rtlCol="0">
            <a:spAutoFit/>
          </a:bodyPr>
          <a:lstStyle/>
          <a:p>
            <a:r>
              <a:rPr lang="en-IN" dirty="0"/>
              <a:t>https://paperswithcode.com/sota/sentiment-analysis-on-imdb</a:t>
            </a:r>
          </a:p>
        </p:txBody>
      </p:sp>
      <p:sp>
        <p:nvSpPr>
          <p:cNvPr id="8" name="TextBox 7">
            <a:extLst>
              <a:ext uri="{FF2B5EF4-FFF2-40B4-BE49-F238E27FC236}">
                <a16:creationId xmlns:a16="http://schemas.microsoft.com/office/drawing/2014/main" id="{36805172-3396-AFAC-9E59-10BE252BC57D}"/>
              </a:ext>
            </a:extLst>
          </p:cNvPr>
          <p:cNvSpPr txBox="1"/>
          <p:nvPr/>
        </p:nvSpPr>
        <p:spPr>
          <a:xfrm>
            <a:off x="7994780" y="1027906"/>
            <a:ext cx="383643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average accuracy of our model comes out to be around 85%. </a:t>
            </a:r>
            <a:br>
              <a:rPr lang="en-US" dirty="0"/>
            </a:br>
            <a:endParaRPr lang="en-US" dirty="0"/>
          </a:p>
          <a:p>
            <a:pPr marL="285750" indent="-285750">
              <a:buFont typeface="Arial" panose="020B0604020202020204" pitchFamily="34" charset="0"/>
              <a:buChar char="•"/>
            </a:pPr>
            <a:r>
              <a:rPr lang="en-US" dirty="0"/>
              <a:t>As we can see some more accurate models can be implemented and experimented.</a:t>
            </a:r>
            <a:br>
              <a:rPr lang="en-US" dirty="0"/>
            </a:br>
            <a:endParaRPr lang="en-US" dirty="0"/>
          </a:p>
          <a:p>
            <a:pPr marL="285750" indent="-285750">
              <a:buFont typeface="Arial" panose="020B0604020202020204" pitchFamily="34" charset="0"/>
              <a:buChar char="•"/>
            </a:pPr>
            <a:r>
              <a:rPr lang="en-US" dirty="0"/>
              <a:t>Further this model can be extended to compare products between various e-commerce platforms. </a:t>
            </a:r>
          </a:p>
          <a:p>
            <a:endParaRPr lang="en-US" dirty="0"/>
          </a:p>
          <a:p>
            <a:r>
              <a:rPr lang="en-US" dirty="0"/>
              <a:t>*NOTE*: Accessing/Scraping e-commerce data may lead to the blocking of your IP address by the platform due to huge traffic in less time, So please take care of that while collecting the data</a:t>
            </a:r>
            <a:br>
              <a:rPr lang="en-US" dirty="0"/>
            </a:br>
            <a:r>
              <a:rPr lang="en-US" dirty="0"/>
              <a:t>,</a:t>
            </a:r>
            <a:endParaRPr lang="en-IN" dirty="0"/>
          </a:p>
        </p:txBody>
      </p:sp>
    </p:spTree>
    <p:extLst>
      <p:ext uri="{BB962C8B-B14F-4D97-AF65-F5344CB8AC3E}">
        <p14:creationId xmlns:p14="http://schemas.microsoft.com/office/powerpoint/2010/main" val="216150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C383-43CA-C323-F888-059F7C177A7E}"/>
              </a:ext>
            </a:extLst>
          </p:cNvPr>
          <p:cNvSpPr>
            <a:spLocks noGrp="1"/>
          </p:cNvSpPr>
          <p:nvPr>
            <p:ph type="title"/>
          </p:nvPr>
        </p:nvSpPr>
        <p:spPr>
          <a:xfrm>
            <a:off x="699797" y="365125"/>
            <a:ext cx="10515600" cy="1325563"/>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22D2413-A957-6C6E-8512-942B4DBD6ADE}"/>
              </a:ext>
            </a:extLst>
          </p:cNvPr>
          <p:cNvSpPr>
            <a:spLocks noGrp="1"/>
          </p:cNvSpPr>
          <p:nvPr>
            <p:ph idx="1"/>
          </p:nvPr>
        </p:nvSpPr>
        <p:spPr>
          <a:xfrm>
            <a:off x="699797" y="1385855"/>
            <a:ext cx="10980575" cy="5107020"/>
          </a:xfrm>
        </p:spPr>
        <p:txBody>
          <a:bodyPr>
            <a:noAutofit/>
          </a:bodyPr>
          <a:lstStyle/>
          <a:p>
            <a:pPr marL="0" indent="0" algn="l">
              <a:lnSpc>
                <a:spcPct val="120000"/>
              </a:lnSpc>
              <a:buNone/>
            </a:pPr>
            <a:r>
              <a:rPr lang="en-IN" sz="1800" b="0" i="0" dirty="0">
                <a:effectLst/>
                <a:latin typeface="Lato" panose="020F0502020204030203" pitchFamily="34" charset="0"/>
              </a:rPr>
              <a:t>[1] Q. Xie, Z. Dai, E. </a:t>
            </a:r>
            <a:r>
              <a:rPr lang="en-IN" sz="1800" b="0" i="0" dirty="0" err="1">
                <a:effectLst/>
                <a:latin typeface="Lato" panose="020F0502020204030203" pitchFamily="34" charset="0"/>
              </a:rPr>
              <a:t>Hovy</a:t>
            </a:r>
            <a:r>
              <a:rPr lang="en-IN" sz="1800" b="0" i="0" dirty="0">
                <a:effectLst/>
                <a:latin typeface="Lato" panose="020F0502020204030203" pitchFamily="34" charset="0"/>
              </a:rPr>
              <a:t>, M.-T. Luong, and Q. V. Le, “Unsupervised data augmentation for consistency training,” 2020. </a:t>
            </a:r>
            <a:br>
              <a:rPr lang="en-IN" sz="1800" b="0" i="0" dirty="0">
                <a:effectLst/>
                <a:latin typeface="Lato" panose="020F0502020204030203" pitchFamily="34" charset="0"/>
              </a:rPr>
            </a:br>
            <a:r>
              <a:rPr lang="en-IN" sz="1800" b="0" i="0" dirty="0">
                <a:effectLst/>
                <a:latin typeface="Lato" panose="020F0502020204030203" pitchFamily="34" charset="0"/>
              </a:rPr>
              <a:t>[2] D. S. </a:t>
            </a:r>
            <a:r>
              <a:rPr lang="en-IN" sz="1800" b="0" i="0" dirty="0" err="1">
                <a:effectLst/>
                <a:latin typeface="Lato" panose="020F0502020204030203" pitchFamily="34" charset="0"/>
              </a:rPr>
              <a:t>Sachan</a:t>
            </a:r>
            <a:r>
              <a:rPr lang="en-IN" sz="1800" b="0" i="0" dirty="0">
                <a:effectLst/>
                <a:latin typeface="Lato" panose="020F0502020204030203" pitchFamily="34" charset="0"/>
              </a:rPr>
              <a:t>, M. Zaheer, and R. </a:t>
            </a:r>
            <a:r>
              <a:rPr lang="en-IN" sz="1800" b="0" i="0" dirty="0" err="1">
                <a:effectLst/>
                <a:latin typeface="Lato" panose="020F0502020204030203" pitchFamily="34" charset="0"/>
              </a:rPr>
              <a:t>Salakhutdinov</a:t>
            </a:r>
            <a:r>
              <a:rPr lang="en-IN" sz="1800" b="0" i="0" dirty="0">
                <a:effectLst/>
                <a:latin typeface="Lato" panose="020F0502020204030203" pitchFamily="34" charset="0"/>
              </a:rPr>
              <a:t>, “Revisiting </a:t>
            </a:r>
            <a:r>
              <a:rPr lang="en-IN" sz="1800" b="0" i="0" dirty="0" err="1">
                <a:effectLst/>
                <a:latin typeface="Lato" panose="020F0502020204030203" pitchFamily="34" charset="0"/>
              </a:rPr>
              <a:t>lstm</a:t>
            </a:r>
            <a:r>
              <a:rPr lang="en-IN" sz="1800" b="0" i="0" dirty="0">
                <a:effectLst/>
                <a:latin typeface="Lato" panose="020F0502020204030203" pitchFamily="34" charset="0"/>
              </a:rPr>
              <a:t> networks for semi-supervised text classification via mixed objective function,” Proceedings of the AAAI Conference on Artificial Intelligence, vol. 33, p. 6940–6948, July 2019. </a:t>
            </a:r>
            <a:br>
              <a:rPr lang="en-IN" sz="1800" b="0" i="0" dirty="0">
                <a:effectLst/>
                <a:latin typeface="Lato" panose="020F0502020204030203" pitchFamily="34" charset="0"/>
              </a:rPr>
            </a:br>
            <a:r>
              <a:rPr lang="en-IN" sz="1800" b="0" i="0" dirty="0">
                <a:effectLst/>
                <a:latin typeface="Lato" panose="020F0502020204030203" pitchFamily="34" charset="0"/>
              </a:rPr>
              <a:t>[3] Z. Yang, Z. Dai, Y. Yang, J. </a:t>
            </a:r>
            <a:r>
              <a:rPr lang="en-IN" sz="1800" b="0" i="0" dirty="0" err="1">
                <a:effectLst/>
                <a:latin typeface="Lato" panose="020F0502020204030203" pitchFamily="34" charset="0"/>
              </a:rPr>
              <a:t>Carbonell</a:t>
            </a:r>
            <a:r>
              <a:rPr lang="en-IN" sz="1800" b="0" i="0" dirty="0">
                <a:effectLst/>
                <a:latin typeface="Lato" panose="020F0502020204030203" pitchFamily="34" charset="0"/>
              </a:rPr>
              <a:t>, R. </a:t>
            </a:r>
            <a:r>
              <a:rPr lang="en-IN" sz="1800" b="0" i="0" dirty="0" err="1">
                <a:effectLst/>
                <a:latin typeface="Lato" panose="020F0502020204030203" pitchFamily="34" charset="0"/>
              </a:rPr>
              <a:t>Salakhutdinov</a:t>
            </a:r>
            <a:r>
              <a:rPr lang="en-IN" sz="1800" b="0" i="0" dirty="0">
                <a:effectLst/>
                <a:latin typeface="Lato" panose="020F0502020204030203" pitchFamily="34" charset="0"/>
              </a:rPr>
              <a:t>, and Q. V. Le, “</a:t>
            </a:r>
            <a:r>
              <a:rPr lang="en-IN" sz="1800" b="0" i="0" dirty="0" err="1">
                <a:effectLst/>
                <a:latin typeface="Lato" panose="020F0502020204030203" pitchFamily="34" charset="0"/>
              </a:rPr>
              <a:t>Xlnet</a:t>
            </a:r>
            <a:r>
              <a:rPr lang="en-IN" sz="1800" b="0" i="0" dirty="0">
                <a:effectLst/>
                <a:latin typeface="Lato" panose="020F0502020204030203" pitchFamily="34" charset="0"/>
              </a:rPr>
              <a:t>: Generalized autoregressive</a:t>
            </a:r>
            <a:br>
              <a:rPr lang="en-IN" sz="1800" b="0" i="0" dirty="0">
                <a:effectLst/>
                <a:latin typeface="Lato" panose="020F0502020204030203" pitchFamily="34" charset="0"/>
              </a:rPr>
            </a:br>
            <a:r>
              <a:rPr lang="en-IN" sz="1800" b="0" i="0" dirty="0">
                <a:effectLst/>
                <a:latin typeface="Lato" panose="020F0502020204030203" pitchFamily="34" charset="0"/>
              </a:rPr>
              <a:t>pretraining for language understanding,” 2020. </a:t>
            </a:r>
            <a:br>
              <a:rPr lang="en-IN" sz="1800" b="0" i="0" dirty="0">
                <a:effectLst/>
                <a:latin typeface="Lato" panose="020F0502020204030203" pitchFamily="34" charset="0"/>
              </a:rPr>
            </a:br>
            <a:r>
              <a:rPr lang="en-IN" sz="1800" b="0" i="0" dirty="0">
                <a:effectLst/>
                <a:latin typeface="Lato" panose="020F0502020204030203" pitchFamily="34" charset="0"/>
              </a:rPr>
              <a:t>[4] J. Jabbar, I. Urooj, W. </a:t>
            </a:r>
            <a:r>
              <a:rPr lang="en-IN" sz="1800" b="0" i="0" dirty="0" err="1">
                <a:effectLst/>
                <a:latin typeface="Lato" panose="020F0502020204030203" pitchFamily="34" charset="0"/>
              </a:rPr>
              <a:t>JunSheng</a:t>
            </a:r>
            <a:r>
              <a:rPr lang="en-IN" sz="1800" b="0" i="0" dirty="0">
                <a:effectLst/>
                <a:latin typeface="Lato" panose="020F0502020204030203" pitchFamily="34" charset="0"/>
              </a:rPr>
              <a:t>, and N. Azeem, “Real time sentiment analysis on e-commerce application,” in 2019 IEEE 16th International Conference on Networking, Sensing and Control (ICNSC), pp. 391–396, 2019.</a:t>
            </a:r>
            <a:br>
              <a:rPr lang="en-IN" sz="1800" b="0" i="0" dirty="0">
                <a:effectLst/>
                <a:latin typeface="Lato" panose="020F0502020204030203" pitchFamily="34" charset="0"/>
              </a:rPr>
            </a:br>
            <a:br>
              <a:rPr lang="en-IN" sz="1800" b="0" i="0" dirty="0">
                <a:effectLst/>
                <a:latin typeface="Lato" panose="020F0502020204030203" pitchFamily="34" charset="0"/>
              </a:rPr>
            </a:br>
            <a:r>
              <a:rPr lang="en-IN" sz="1800" b="0" i="0" dirty="0">
                <a:effectLst/>
                <a:latin typeface="Lato" panose="020F0502020204030203" pitchFamily="34" charset="0"/>
              </a:rPr>
              <a:t>Other References</a:t>
            </a:r>
            <a:br>
              <a:rPr lang="en-IN" sz="1800" b="0" i="0" dirty="0">
                <a:effectLst/>
                <a:latin typeface="Lato" panose="020F0502020204030203" pitchFamily="34" charset="0"/>
              </a:rPr>
            </a:br>
            <a:r>
              <a:rPr lang="en-IN" sz="1800" b="0" i="0" dirty="0">
                <a:effectLst/>
                <a:latin typeface="Lato" panose="020F0502020204030203" pitchFamily="34" charset="0"/>
              </a:rPr>
              <a:t>1. https://www.geeksforgeeks.org/web-scraping-amazon-customer-reviews/</a:t>
            </a:r>
            <a:br>
              <a:rPr lang="en-IN" sz="1800" b="0" i="0" dirty="0">
                <a:effectLst/>
                <a:latin typeface="Lato" panose="020F0502020204030203" pitchFamily="34" charset="0"/>
              </a:rPr>
            </a:br>
            <a:r>
              <a:rPr lang="en-IN" sz="1800" b="0" i="0" dirty="0">
                <a:effectLst/>
                <a:latin typeface="Lato" panose="020F0502020204030203" pitchFamily="34" charset="0"/>
              </a:rPr>
              <a:t>2. https://www.geeksforgeeks.org/scraping-amazon-product-information-using-beautiful-soup/</a:t>
            </a:r>
            <a:br>
              <a:rPr lang="en-IN" sz="1800" b="0" i="0" dirty="0">
                <a:effectLst/>
                <a:latin typeface="Lato" panose="020F0502020204030203" pitchFamily="34" charset="0"/>
              </a:rPr>
            </a:br>
            <a:r>
              <a:rPr lang="en-IN" sz="1800" b="0" i="0" dirty="0">
                <a:effectLst/>
                <a:latin typeface="Lato" panose="020F0502020204030203" pitchFamily="34" charset="0"/>
              </a:rPr>
              <a:t>3. https://www.datasciencecentral.com/how-to-scrape-amazon-product-data/</a:t>
            </a:r>
            <a:br>
              <a:rPr lang="en-IN" sz="1800" b="0" i="0" dirty="0">
                <a:solidFill>
                  <a:srgbClr val="495365"/>
                </a:solidFill>
                <a:effectLst/>
                <a:latin typeface="Lato" panose="020F0502020204030203" pitchFamily="34" charset="0"/>
              </a:rPr>
            </a:br>
            <a:br>
              <a:rPr lang="en-IN" sz="1800" b="0" i="0" dirty="0">
                <a:solidFill>
                  <a:srgbClr val="495365"/>
                </a:solidFill>
                <a:effectLst/>
                <a:latin typeface="Lato" panose="020F0502020204030203" pitchFamily="34" charset="0"/>
              </a:rPr>
            </a:br>
            <a:endParaRPr lang="en-IN" sz="1800" dirty="0"/>
          </a:p>
        </p:txBody>
      </p:sp>
    </p:spTree>
    <p:extLst>
      <p:ext uri="{BB962C8B-B14F-4D97-AF65-F5344CB8AC3E}">
        <p14:creationId xmlns:p14="http://schemas.microsoft.com/office/powerpoint/2010/main" val="142398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742</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Lato</vt:lpstr>
      <vt:lpstr>Office Theme</vt:lpstr>
      <vt:lpstr>Enhancing Consumer Decision-Making: An Integrated Approach to E-commerce Platforms Report PERAM SREE KEERTHAN REDDY EE20BTECH11040 ee20btech11040@iith.ac.in</vt:lpstr>
      <vt:lpstr>Motivation &amp; Introduction</vt:lpstr>
      <vt:lpstr>Problem Description and High-level Design</vt:lpstr>
      <vt:lpstr>Methodology</vt:lpstr>
      <vt:lpstr>Data-Set Description</vt:lpstr>
      <vt:lpstr>Model Description &amp; Training Paradigm</vt:lpstr>
      <vt:lpstr>Experimental Results</vt:lpstr>
      <vt:lpstr>Conclusion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Consumer Decision-Making: An Integrated Approach to E-commerce Platforms Mid-Term Report PERAM SREE KEERTHAN REDDY EE20BTECH11040 ee20btech11040@iith.ac.in</dc:title>
  <dc:creator>Sree Keerthan Reddy Peram</dc:creator>
  <cp:lastModifiedBy>Sree Keerthan Reddy Peram</cp:lastModifiedBy>
  <cp:revision>4</cp:revision>
  <dcterms:created xsi:type="dcterms:W3CDTF">2023-11-20T19:11:37Z</dcterms:created>
  <dcterms:modified xsi:type="dcterms:W3CDTF">2023-12-11T14:06:13Z</dcterms:modified>
</cp:coreProperties>
</file>