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70"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NULL"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 SALARY BASED ON DEPARTMENT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cked"/>
        <c:varyColors val="0"/>
        <c:ser>
          <c:idx val="0"/>
          <c:order val="0"/>
          <c:tx>
            <c:v>high</c:v>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0</c:v>
              </c:pt>
              <c:pt idx="3">
                <c:v>0</c:v>
              </c:pt>
              <c:pt idx="4">
                <c:v>0</c:v>
              </c:pt>
              <c:pt idx="5">
                <c:v>1</c:v>
              </c:pt>
              <c:pt idx="6">
                <c:v>0</c:v>
              </c:pt>
              <c:pt idx="7">
                <c:v>0</c:v>
              </c:pt>
              <c:pt idx="8">
                <c:v>0</c:v>
              </c:pt>
            </c:numLit>
          </c:val>
          <c:smooth val="0"/>
          <c:extLst>
            <c:ext xmlns:c16="http://schemas.microsoft.com/office/drawing/2014/chart" uri="{C3380CC4-5D6E-409C-BE32-E72D297353CC}">
              <c16:uniqueId val="{00000000-9587-4467-8E72-095BDE479A9B}"/>
            </c:ext>
          </c:extLst>
        </c:ser>
        <c:ser>
          <c:idx val="1"/>
          <c:order val="1"/>
          <c:tx>
            <c:v>low</c:v>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4</c:v>
              </c:pt>
              <c:pt idx="1">
                <c:v>4</c:v>
              </c:pt>
              <c:pt idx="2">
                <c:v>0</c:v>
              </c:pt>
              <c:pt idx="3">
                <c:v>1</c:v>
              </c:pt>
              <c:pt idx="4">
                <c:v>3</c:v>
              </c:pt>
              <c:pt idx="5">
                <c:v>1</c:v>
              </c:pt>
              <c:pt idx="6">
                <c:v>40</c:v>
              </c:pt>
              <c:pt idx="7">
                <c:v>12</c:v>
              </c:pt>
              <c:pt idx="8">
                <c:v>15</c:v>
              </c:pt>
            </c:numLit>
          </c:val>
          <c:smooth val="0"/>
          <c:extLst>
            <c:ext xmlns:c16="http://schemas.microsoft.com/office/drawing/2014/chart" uri="{C3380CC4-5D6E-409C-BE32-E72D297353CC}">
              <c16:uniqueId val="{00000001-9587-4467-8E72-095BDE479A9B}"/>
            </c:ext>
          </c:extLst>
        </c:ser>
        <c:ser>
          <c:idx val="2"/>
          <c:order val="2"/>
          <c:tx>
            <c:v>medium</c:v>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cat>
            <c:strLit>
              <c:ptCount val="9"/>
              <c:pt idx="0">
                <c:v>accounting</c:v>
              </c:pt>
              <c:pt idx="1">
                <c:v>hr</c:v>
              </c:pt>
              <c:pt idx="2">
                <c:v>IT</c:v>
              </c:pt>
              <c:pt idx="3">
                <c:v>management</c:v>
              </c:pt>
              <c:pt idx="4">
                <c:v>marketing</c:v>
              </c:pt>
              <c:pt idx="5">
                <c:v>product_mng</c:v>
              </c:pt>
              <c:pt idx="6">
                <c:v>sales</c:v>
              </c:pt>
              <c:pt idx="7">
                <c:v>support</c:v>
              </c:pt>
              <c:pt idx="8">
                <c:v>technical</c:v>
              </c:pt>
            </c:strLit>
          </c:cat>
          <c:val>
            <c:numLit>
              <c:formatCode>General</c:formatCode>
              <c:ptCount val="9"/>
              <c:pt idx="0">
                <c:v>0</c:v>
              </c:pt>
              <c:pt idx="1">
                <c:v>0</c:v>
              </c:pt>
              <c:pt idx="2">
                <c:v>6</c:v>
              </c:pt>
              <c:pt idx="3">
                <c:v>1</c:v>
              </c:pt>
              <c:pt idx="4">
                <c:v>1</c:v>
              </c:pt>
              <c:pt idx="5">
                <c:v>8</c:v>
              </c:pt>
              <c:pt idx="6">
                <c:v>4</c:v>
              </c:pt>
              <c:pt idx="7">
                <c:v>0</c:v>
              </c:pt>
              <c:pt idx="8">
                <c:v>0</c:v>
              </c:pt>
            </c:numLit>
          </c:val>
          <c:smooth val="0"/>
          <c:extLst>
            <c:ext xmlns:c16="http://schemas.microsoft.com/office/drawing/2014/chart" uri="{C3380CC4-5D6E-409C-BE32-E72D297353CC}">
              <c16:uniqueId val="{00000002-9587-4467-8E72-095BDE479A9B}"/>
            </c:ext>
          </c:extLst>
        </c:ser>
        <c:dLbls>
          <c:showLegendKey val="0"/>
          <c:showVal val="0"/>
          <c:showCatName val="0"/>
          <c:showSerName val="0"/>
          <c:showPercent val="0"/>
          <c:showBubbleSize val="0"/>
        </c:dLbls>
        <c:marker val="1"/>
        <c:smooth val="0"/>
        <c:axId val="1124127536"/>
        <c:axId val="1124151536"/>
      </c:lineChart>
      <c:catAx>
        <c:axId val="1124127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sz="1050" b="1" dirty="0">
                    <a:solidFill>
                      <a:srgbClr val="FF0000"/>
                    </a:solidFill>
                  </a:rPr>
                  <a:t>DEPARTMENT</a:t>
                </a:r>
              </a:p>
            </c:rich>
          </c:tx>
          <c:layout>
            <c:manualLayout>
              <c:xMode val="edge"/>
              <c:yMode val="edge"/>
              <c:x val="0.42414127581878353"/>
              <c:y val="0.89831691195668606"/>
            </c:manualLayout>
          </c:layout>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4151536"/>
        <c:crosses val="autoZero"/>
        <c:auto val="1"/>
        <c:lblAlgn val="ctr"/>
        <c:lblOffset val="100"/>
        <c:noMultiLvlLbl val="0"/>
      </c:catAx>
      <c:valAx>
        <c:axId val="11241515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baseline="0"/>
                  <a:t> </a:t>
                </a:r>
                <a:r>
                  <a:rPr lang="en-IN" sz="1050" b="1" baseline="0">
                    <a:solidFill>
                      <a:srgbClr val="FF0000"/>
                    </a:solidFill>
                  </a:rPr>
                  <a:t>SALARY</a:t>
                </a:r>
                <a:endParaRPr lang="en-IN" sz="1050" b="1">
                  <a:solidFill>
                    <a:srgbClr val="FF0000"/>
                  </a:solidFill>
                </a:endParaRP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24127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34F2B-90AC-4849-A30A-2C6846A6C150}" type="doc">
      <dgm:prSet loTypeId="urn:microsoft.com/office/officeart/2005/8/layout/cycle3" loCatId="cycle" qsTypeId="urn:microsoft.com/office/officeart/2005/8/quickstyle/3d2" qsCatId="3D" csTypeId="urn:microsoft.com/office/officeart/2005/8/colors/accent1_2" csCatId="accent1" phldr="1"/>
      <dgm:spPr/>
      <dgm:t>
        <a:bodyPr/>
        <a:lstStyle/>
        <a:p>
          <a:endParaRPr lang="en-IN"/>
        </a:p>
      </dgm:t>
    </dgm:pt>
    <dgm:pt modelId="{D7940CC0-189A-47F6-8783-B9FF391E06B1}">
      <dgm:prSet phldrT="[Text]"/>
      <dgm:spPr/>
      <dgm:t>
        <a:bodyPr/>
        <a:lstStyle/>
        <a:p>
          <a:r>
            <a:rPr lang="en-US" dirty="0"/>
            <a:t>FILTERING: Select any cell within the range.</a:t>
          </a:r>
          <a:endParaRPr lang="en-IN" dirty="0"/>
        </a:p>
      </dgm:t>
    </dgm:pt>
    <dgm:pt modelId="{6098A864-6083-48CE-B46B-7021C28DE07C}" type="parTrans" cxnId="{374832A7-0C7B-43E2-9B8D-0B22E293E44F}">
      <dgm:prSet/>
      <dgm:spPr/>
      <dgm:t>
        <a:bodyPr/>
        <a:lstStyle/>
        <a:p>
          <a:endParaRPr lang="en-IN"/>
        </a:p>
      </dgm:t>
    </dgm:pt>
    <dgm:pt modelId="{1C5131E2-88FA-4CDC-BA14-5FCEC80A0112}" type="sibTrans" cxnId="{374832A7-0C7B-43E2-9B8D-0B22E293E44F}">
      <dgm:prSet/>
      <dgm:spPr/>
      <dgm:t>
        <a:bodyPr/>
        <a:lstStyle/>
        <a:p>
          <a:endParaRPr lang="en-IN"/>
        </a:p>
      </dgm:t>
    </dgm:pt>
    <dgm:pt modelId="{6928C33A-D64F-4890-ACEE-DDE0EB8A6E89}">
      <dgm:prSet phldrT="[Text]"/>
      <dgm:spPr/>
      <dgm:t>
        <a:bodyPr/>
        <a:lstStyle/>
        <a:p>
          <a:r>
            <a:rPr lang="en-US" dirty="0"/>
            <a:t>REMOVE DUPLICATES: Permanently deleting duplicate values
</a:t>
          </a:r>
          <a:endParaRPr lang="en-IN" dirty="0"/>
        </a:p>
      </dgm:t>
    </dgm:pt>
    <dgm:pt modelId="{C1B6A41A-2A87-44BD-B30B-62E9F8EAD1A7}" type="parTrans" cxnId="{1BFCBCDA-E354-43CA-BA50-EF084D1C894D}">
      <dgm:prSet/>
      <dgm:spPr/>
      <dgm:t>
        <a:bodyPr/>
        <a:lstStyle/>
        <a:p>
          <a:endParaRPr lang="en-IN"/>
        </a:p>
      </dgm:t>
    </dgm:pt>
    <dgm:pt modelId="{1E519040-4FA1-4455-BCCA-42F16154AFCE}" type="sibTrans" cxnId="{1BFCBCDA-E354-43CA-BA50-EF084D1C894D}">
      <dgm:prSet/>
      <dgm:spPr/>
      <dgm:t>
        <a:bodyPr/>
        <a:lstStyle/>
        <a:p>
          <a:endParaRPr lang="en-IN"/>
        </a:p>
      </dgm:t>
    </dgm:pt>
    <dgm:pt modelId="{24FD0637-EE4D-4793-9561-3583C0C7303D}">
      <dgm:prSet phldrT="[Text]"/>
      <dgm:spPr/>
      <dgm:t>
        <a:bodyPr/>
        <a:lstStyle/>
        <a:p>
          <a:r>
            <a:rPr lang="en-US" dirty="0"/>
            <a:t>ALIGNMENT: To enhance the visual presentation of data.</a:t>
          </a:r>
          <a:endParaRPr lang="en-IN" dirty="0"/>
        </a:p>
      </dgm:t>
    </dgm:pt>
    <dgm:pt modelId="{8BBF5E56-39E7-46BA-9271-76617BD276DF}" type="sibTrans" cxnId="{2DA493D4-3136-4440-A357-B73A11649E6D}">
      <dgm:prSet/>
      <dgm:spPr/>
      <dgm:t>
        <a:bodyPr/>
        <a:lstStyle/>
        <a:p>
          <a:endParaRPr lang="en-IN"/>
        </a:p>
      </dgm:t>
    </dgm:pt>
    <dgm:pt modelId="{73175ACD-B461-4971-8E31-CEC4935A5D39}" type="parTrans" cxnId="{2DA493D4-3136-4440-A357-B73A11649E6D}">
      <dgm:prSet/>
      <dgm:spPr/>
      <dgm:t>
        <a:bodyPr/>
        <a:lstStyle/>
        <a:p>
          <a:endParaRPr lang="en-IN"/>
        </a:p>
      </dgm:t>
    </dgm:pt>
    <dgm:pt modelId="{5E840286-578A-4E98-B637-860B512A3A8C}">
      <dgm:prSet/>
      <dgm:spPr/>
      <dgm:t>
        <a:bodyPr/>
        <a:lstStyle/>
        <a:p>
          <a:r>
            <a:rPr lang="en-US" dirty="0"/>
            <a:t>CONDITIONAL FORMATTING: Makes it easy to highlight certain values.</a:t>
          </a:r>
          <a:endParaRPr lang="en-IN" dirty="0"/>
        </a:p>
      </dgm:t>
    </dgm:pt>
    <dgm:pt modelId="{569692F5-3843-40D4-9917-423C7F8BC776}" type="parTrans" cxnId="{160A0453-0E28-4472-A091-D15900578E03}">
      <dgm:prSet/>
      <dgm:spPr/>
      <dgm:t>
        <a:bodyPr/>
        <a:lstStyle/>
        <a:p>
          <a:endParaRPr lang="en-IN"/>
        </a:p>
      </dgm:t>
    </dgm:pt>
    <dgm:pt modelId="{FDFE5070-6306-4965-881B-CB74AF16026B}" type="sibTrans" cxnId="{160A0453-0E28-4472-A091-D15900578E03}">
      <dgm:prSet/>
      <dgm:spPr/>
      <dgm:t>
        <a:bodyPr/>
        <a:lstStyle/>
        <a:p>
          <a:endParaRPr lang="en-IN"/>
        </a:p>
      </dgm:t>
    </dgm:pt>
    <dgm:pt modelId="{0F506467-A843-49D6-A97C-2DD6CDF84D32}">
      <dgm:prSet/>
      <dgm:spPr/>
      <dgm:t>
        <a:bodyPr/>
        <a:lstStyle/>
        <a:p>
          <a:r>
            <a:rPr lang="en-US" dirty="0"/>
            <a:t>BOLD TEXT: This will turn all the text in all selected cells bold</a:t>
          </a:r>
          <a:endParaRPr lang="en-IN" dirty="0"/>
        </a:p>
      </dgm:t>
    </dgm:pt>
    <dgm:pt modelId="{B88C67B0-4C5D-4510-806C-5B0A2A15557A}" type="parTrans" cxnId="{9F679B47-678F-4D54-A922-72BB107D8820}">
      <dgm:prSet/>
      <dgm:spPr/>
      <dgm:t>
        <a:bodyPr/>
        <a:lstStyle/>
        <a:p>
          <a:endParaRPr lang="en-IN"/>
        </a:p>
      </dgm:t>
    </dgm:pt>
    <dgm:pt modelId="{4E44A2CE-6392-4DF9-9967-944E6257858B}" type="sibTrans" cxnId="{9F679B47-678F-4D54-A922-72BB107D8820}">
      <dgm:prSet/>
      <dgm:spPr/>
      <dgm:t>
        <a:bodyPr/>
        <a:lstStyle/>
        <a:p>
          <a:endParaRPr lang="en-IN"/>
        </a:p>
      </dgm:t>
    </dgm:pt>
    <dgm:pt modelId="{98CD4995-2B30-47CB-8F7C-C54FC28E0811}" type="pres">
      <dgm:prSet presAssocID="{F8234F2B-90AC-4849-A30A-2C6846A6C150}" presName="Name0" presStyleCnt="0">
        <dgm:presLayoutVars>
          <dgm:dir/>
          <dgm:resizeHandles val="exact"/>
        </dgm:presLayoutVars>
      </dgm:prSet>
      <dgm:spPr/>
    </dgm:pt>
    <dgm:pt modelId="{1FF67EA3-A8EA-4FE7-8A17-72D14D34F054}" type="pres">
      <dgm:prSet presAssocID="{F8234F2B-90AC-4849-A30A-2C6846A6C150}" presName="cycle" presStyleCnt="0"/>
      <dgm:spPr/>
    </dgm:pt>
    <dgm:pt modelId="{A44AD513-01D9-4955-9950-6713F4E358FE}" type="pres">
      <dgm:prSet presAssocID="{24FD0637-EE4D-4793-9561-3583C0C7303D}" presName="nodeFirstNode" presStyleLbl="node1" presStyleIdx="0" presStyleCnt="5">
        <dgm:presLayoutVars>
          <dgm:bulletEnabled val="1"/>
        </dgm:presLayoutVars>
      </dgm:prSet>
      <dgm:spPr/>
    </dgm:pt>
    <dgm:pt modelId="{5B9B8B11-2FF8-434A-A0DD-D2C618E58E32}" type="pres">
      <dgm:prSet presAssocID="{8BBF5E56-39E7-46BA-9271-76617BD276DF}" presName="sibTransFirstNode" presStyleLbl="bgShp" presStyleIdx="0" presStyleCnt="1"/>
      <dgm:spPr/>
    </dgm:pt>
    <dgm:pt modelId="{D7379B84-2B5B-4161-881F-D65E4A2D37C5}" type="pres">
      <dgm:prSet presAssocID="{D7940CC0-189A-47F6-8783-B9FF391E06B1}" presName="nodeFollowingNodes" presStyleLbl="node1" presStyleIdx="1" presStyleCnt="5">
        <dgm:presLayoutVars>
          <dgm:bulletEnabled val="1"/>
        </dgm:presLayoutVars>
      </dgm:prSet>
      <dgm:spPr/>
    </dgm:pt>
    <dgm:pt modelId="{6C2CDD8B-51BF-4865-96B0-5C3EFF78DD5C}" type="pres">
      <dgm:prSet presAssocID="{6928C33A-D64F-4890-ACEE-DDE0EB8A6E89}" presName="nodeFollowingNodes" presStyleLbl="node1" presStyleIdx="2" presStyleCnt="5" custRadScaleRad="102206" custRadScaleInc="-24149">
        <dgm:presLayoutVars>
          <dgm:bulletEnabled val="1"/>
        </dgm:presLayoutVars>
      </dgm:prSet>
      <dgm:spPr/>
    </dgm:pt>
    <dgm:pt modelId="{57980949-D785-470F-A071-8358746EAB75}" type="pres">
      <dgm:prSet presAssocID="{5E840286-578A-4E98-B637-860B512A3A8C}" presName="nodeFollowingNodes" presStyleLbl="node1" presStyleIdx="3" presStyleCnt="5" custRadScaleRad="102706" custRadScaleInc="25162">
        <dgm:presLayoutVars>
          <dgm:bulletEnabled val="1"/>
        </dgm:presLayoutVars>
      </dgm:prSet>
      <dgm:spPr/>
    </dgm:pt>
    <dgm:pt modelId="{6C520E2C-5A5D-4E28-8F6D-3962170BBA43}" type="pres">
      <dgm:prSet presAssocID="{0F506467-A843-49D6-A97C-2DD6CDF84D32}" presName="nodeFollowingNodes" presStyleLbl="node1" presStyleIdx="4" presStyleCnt="5">
        <dgm:presLayoutVars>
          <dgm:bulletEnabled val="1"/>
        </dgm:presLayoutVars>
      </dgm:prSet>
      <dgm:spPr/>
    </dgm:pt>
  </dgm:ptLst>
  <dgm:cxnLst>
    <dgm:cxn modelId="{0D502822-BFFA-4184-A17E-E493E4FA4036}" type="presOf" srcId="{F8234F2B-90AC-4849-A30A-2C6846A6C150}" destId="{98CD4995-2B30-47CB-8F7C-C54FC28E0811}" srcOrd="0" destOrd="0" presId="urn:microsoft.com/office/officeart/2005/8/layout/cycle3"/>
    <dgm:cxn modelId="{95A44328-5BAA-46D1-A44A-3C023E0DA1DA}" type="presOf" srcId="{8BBF5E56-39E7-46BA-9271-76617BD276DF}" destId="{5B9B8B11-2FF8-434A-A0DD-D2C618E58E32}" srcOrd="0" destOrd="0" presId="urn:microsoft.com/office/officeart/2005/8/layout/cycle3"/>
    <dgm:cxn modelId="{9F679B47-678F-4D54-A922-72BB107D8820}" srcId="{F8234F2B-90AC-4849-A30A-2C6846A6C150}" destId="{0F506467-A843-49D6-A97C-2DD6CDF84D32}" srcOrd="4" destOrd="0" parTransId="{B88C67B0-4C5D-4510-806C-5B0A2A15557A}" sibTransId="{4E44A2CE-6392-4DF9-9967-944E6257858B}"/>
    <dgm:cxn modelId="{3486EE72-76D9-4AE2-955F-7C342EB69E84}" type="presOf" srcId="{6928C33A-D64F-4890-ACEE-DDE0EB8A6E89}" destId="{6C2CDD8B-51BF-4865-96B0-5C3EFF78DD5C}" srcOrd="0" destOrd="0" presId="urn:microsoft.com/office/officeart/2005/8/layout/cycle3"/>
    <dgm:cxn modelId="{160A0453-0E28-4472-A091-D15900578E03}" srcId="{F8234F2B-90AC-4849-A30A-2C6846A6C150}" destId="{5E840286-578A-4E98-B637-860B512A3A8C}" srcOrd="3" destOrd="0" parTransId="{569692F5-3843-40D4-9917-423C7F8BC776}" sibTransId="{FDFE5070-6306-4965-881B-CB74AF16026B}"/>
    <dgm:cxn modelId="{35A2C28A-2CEC-4FF3-96CE-C970EE442279}" type="presOf" srcId="{5E840286-578A-4E98-B637-860B512A3A8C}" destId="{57980949-D785-470F-A071-8358746EAB75}" srcOrd="0" destOrd="0" presId="urn:microsoft.com/office/officeart/2005/8/layout/cycle3"/>
    <dgm:cxn modelId="{374832A7-0C7B-43E2-9B8D-0B22E293E44F}" srcId="{F8234F2B-90AC-4849-A30A-2C6846A6C150}" destId="{D7940CC0-189A-47F6-8783-B9FF391E06B1}" srcOrd="1" destOrd="0" parTransId="{6098A864-6083-48CE-B46B-7021C28DE07C}" sibTransId="{1C5131E2-88FA-4CDC-BA14-5FCEC80A0112}"/>
    <dgm:cxn modelId="{0388A5C0-FCF7-4DB9-9D9C-FCF9B11F8354}" type="presOf" srcId="{D7940CC0-189A-47F6-8783-B9FF391E06B1}" destId="{D7379B84-2B5B-4161-881F-D65E4A2D37C5}" srcOrd="0" destOrd="0" presId="urn:microsoft.com/office/officeart/2005/8/layout/cycle3"/>
    <dgm:cxn modelId="{538397D2-36E3-4CEC-A1FE-FA0AA00AAB27}" type="presOf" srcId="{0F506467-A843-49D6-A97C-2DD6CDF84D32}" destId="{6C520E2C-5A5D-4E28-8F6D-3962170BBA43}" srcOrd="0" destOrd="0" presId="urn:microsoft.com/office/officeart/2005/8/layout/cycle3"/>
    <dgm:cxn modelId="{2DA493D4-3136-4440-A357-B73A11649E6D}" srcId="{F8234F2B-90AC-4849-A30A-2C6846A6C150}" destId="{24FD0637-EE4D-4793-9561-3583C0C7303D}" srcOrd="0" destOrd="0" parTransId="{73175ACD-B461-4971-8E31-CEC4935A5D39}" sibTransId="{8BBF5E56-39E7-46BA-9271-76617BD276DF}"/>
    <dgm:cxn modelId="{1BFCBCDA-E354-43CA-BA50-EF084D1C894D}" srcId="{F8234F2B-90AC-4849-A30A-2C6846A6C150}" destId="{6928C33A-D64F-4890-ACEE-DDE0EB8A6E89}" srcOrd="2" destOrd="0" parTransId="{C1B6A41A-2A87-44BD-B30B-62E9F8EAD1A7}" sibTransId="{1E519040-4FA1-4455-BCCA-42F16154AFCE}"/>
    <dgm:cxn modelId="{08D9EFE9-A3C2-42BF-9AC8-A6FA397316D5}" type="presOf" srcId="{24FD0637-EE4D-4793-9561-3583C0C7303D}" destId="{A44AD513-01D9-4955-9950-6713F4E358FE}" srcOrd="0" destOrd="0" presId="urn:microsoft.com/office/officeart/2005/8/layout/cycle3"/>
    <dgm:cxn modelId="{83B4A687-87BF-46CA-B89E-FAA5AD5DAF83}" type="presParOf" srcId="{98CD4995-2B30-47CB-8F7C-C54FC28E0811}" destId="{1FF67EA3-A8EA-4FE7-8A17-72D14D34F054}" srcOrd="0" destOrd="0" presId="urn:microsoft.com/office/officeart/2005/8/layout/cycle3"/>
    <dgm:cxn modelId="{8F4428B1-7210-462F-AC58-F740EC5954DA}" type="presParOf" srcId="{1FF67EA3-A8EA-4FE7-8A17-72D14D34F054}" destId="{A44AD513-01D9-4955-9950-6713F4E358FE}" srcOrd="0" destOrd="0" presId="urn:microsoft.com/office/officeart/2005/8/layout/cycle3"/>
    <dgm:cxn modelId="{116DF8D6-5E37-494B-A7A5-D018D7F1D154}" type="presParOf" srcId="{1FF67EA3-A8EA-4FE7-8A17-72D14D34F054}" destId="{5B9B8B11-2FF8-434A-A0DD-D2C618E58E32}" srcOrd="1" destOrd="0" presId="urn:microsoft.com/office/officeart/2005/8/layout/cycle3"/>
    <dgm:cxn modelId="{AA024A2D-549C-4834-A7B8-D0BDBCAEF9AF}" type="presParOf" srcId="{1FF67EA3-A8EA-4FE7-8A17-72D14D34F054}" destId="{D7379B84-2B5B-4161-881F-D65E4A2D37C5}" srcOrd="2" destOrd="0" presId="urn:microsoft.com/office/officeart/2005/8/layout/cycle3"/>
    <dgm:cxn modelId="{705B7213-5E7F-42E0-8909-F9EF71C51700}" type="presParOf" srcId="{1FF67EA3-A8EA-4FE7-8A17-72D14D34F054}" destId="{6C2CDD8B-51BF-4865-96B0-5C3EFF78DD5C}" srcOrd="3" destOrd="0" presId="urn:microsoft.com/office/officeart/2005/8/layout/cycle3"/>
    <dgm:cxn modelId="{DCA4FDF3-8B36-468F-9D51-87BE04BDDF46}" type="presParOf" srcId="{1FF67EA3-A8EA-4FE7-8A17-72D14D34F054}" destId="{57980949-D785-470F-A071-8358746EAB75}" srcOrd="4" destOrd="0" presId="urn:microsoft.com/office/officeart/2005/8/layout/cycle3"/>
    <dgm:cxn modelId="{6E7D00FB-8CA9-461C-9B59-0821F5639E92}" type="presParOf" srcId="{1FF67EA3-A8EA-4FE7-8A17-72D14D34F054}" destId="{6C520E2C-5A5D-4E28-8F6D-3962170BBA43}" srcOrd="5"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07C464-3F66-44FD-858F-AFF27CC29A30}" type="doc">
      <dgm:prSet loTypeId="urn:microsoft.com/office/officeart/2005/8/layout/gear1" loCatId="cycle" qsTypeId="urn:microsoft.com/office/officeart/2005/8/quickstyle/simple1" qsCatId="simple" csTypeId="urn:microsoft.com/office/officeart/2005/8/colors/accent1_2" csCatId="accent1" phldr="1"/>
      <dgm:spPr/>
    </dgm:pt>
    <dgm:pt modelId="{129230CB-2DA8-40DC-BA92-D2DD22B8B119}">
      <dgm:prSet phldrT="[Text]"/>
      <dgm:spPr/>
      <dgm:t>
        <a:bodyPr/>
        <a:lstStyle/>
        <a:p>
          <a:r>
            <a:rPr lang="en-US" dirty="0"/>
            <a:t>GRAPH: Represent data in a worksheet</a:t>
          </a:r>
          <a:endParaRPr lang="en-IN" dirty="0"/>
        </a:p>
      </dgm:t>
    </dgm:pt>
    <dgm:pt modelId="{338504E3-FD5E-4847-9CA9-BEA83E9C6DF6}" type="parTrans" cxnId="{83078799-F73D-49B5-8EDC-9F4B4E1A04AB}">
      <dgm:prSet/>
      <dgm:spPr/>
      <dgm:t>
        <a:bodyPr/>
        <a:lstStyle/>
        <a:p>
          <a:endParaRPr lang="en-IN"/>
        </a:p>
      </dgm:t>
    </dgm:pt>
    <dgm:pt modelId="{C1003FCB-E81B-4051-89D3-CA6AD868FED5}" type="sibTrans" cxnId="{83078799-F73D-49B5-8EDC-9F4B4E1A04AB}">
      <dgm:prSet/>
      <dgm:spPr/>
      <dgm:t>
        <a:bodyPr/>
        <a:lstStyle/>
        <a:p>
          <a:endParaRPr lang="en-IN"/>
        </a:p>
      </dgm:t>
    </dgm:pt>
    <dgm:pt modelId="{84148B2C-7583-415C-905B-0C0FA622149E}">
      <dgm:prSet phldrT="[Text]" phldr="1"/>
      <dgm:spPr/>
      <dgm:t>
        <a:bodyPr/>
        <a:lstStyle/>
        <a:p>
          <a:endParaRPr lang="en-IN"/>
        </a:p>
      </dgm:t>
    </dgm:pt>
    <dgm:pt modelId="{5F079E20-8DA1-4D10-9593-570647AC0F5A}" type="parTrans" cxnId="{BB37A9E2-F09E-4B7F-BA2A-B8768BAC848F}">
      <dgm:prSet/>
      <dgm:spPr/>
      <dgm:t>
        <a:bodyPr/>
        <a:lstStyle/>
        <a:p>
          <a:endParaRPr lang="en-IN"/>
        </a:p>
      </dgm:t>
    </dgm:pt>
    <dgm:pt modelId="{57CB8CD0-6551-4ACD-990B-F0E262F5BCD7}" type="sibTrans" cxnId="{BB37A9E2-F09E-4B7F-BA2A-B8768BAC848F}">
      <dgm:prSet/>
      <dgm:spPr/>
      <dgm:t>
        <a:bodyPr/>
        <a:lstStyle/>
        <a:p>
          <a:endParaRPr lang="en-IN"/>
        </a:p>
      </dgm:t>
    </dgm:pt>
    <dgm:pt modelId="{CFD1E10E-A83A-43DD-8004-C93AE2FC181D}">
      <dgm:prSet/>
      <dgm:spPr/>
      <dgm:t>
        <a:bodyPr/>
        <a:lstStyle/>
        <a:p>
          <a:r>
            <a:rPr lang="en-US"/>
            <a:t>PIVOT TABLE: To summarize, analyze, explore and present summary data.</a:t>
          </a:r>
          <a:endParaRPr lang="en-IN"/>
        </a:p>
      </dgm:t>
    </dgm:pt>
    <dgm:pt modelId="{17F1C15B-31FB-475D-9CB2-F3AA8C8FF304}" type="parTrans" cxnId="{C8024409-F965-41E0-A602-0EFABB3D9E90}">
      <dgm:prSet/>
      <dgm:spPr/>
      <dgm:t>
        <a:bodyPr/>
        <a:lstStyle/>
        <a:p>
          <a:endParaRPr lang="en-IN"/>
        </a:p>
      </dgm:t>
    </dgm:pt>
    <dgm:pt modelId="{23CB3052-FAC8-43DF-A966-68CA9D2B7C0F}" type="sibTrans" cxnId="{C8024409-F965-41E0-A602-0EFABB3D9E90}">
      <dgm:prSet/>
      <dgm:spPr/>
      <dgm:t>
        <a:bodyPr/>
        <a:lstStyle/>
        <a:p>
          <a:endParaRPr lang="en-IN"/>
        </a:p>
      </dgm:t>
    </dgm:pt>
    <dgm:pt modelId="{4829A73A-18FD-4FB2-86D1-A5C3E4492503}">
      <dgm:prSet phldrT="[Text]"/>
      <dgm:spPr/>
      <dgm:t>
        <a:bodyPr/>
        <a:lstStyle/>
        <a:p>
          <a:r>
            <a:rPr lang="en-IN" dirty="0"/>
            <a:t>SLICER:  Software filters used along with excel tables or pivot table over a large amount of data .</a:t>
          </a:r>
        </a:p>
      </dgm:t>
    </dgm:pt>
    <dgm:pt modelId="{2513CB3C-B1E5-4530-B62B-43575BE8CF67}" type="sibTrans" cxnId="{46E0F72B-8789-4170-AC5D-7F1E5E8161F7}">
      <dgm:prSet/>
      <dgm:spPr/>
      <dgm:t>
        <a:bodyPr/>
        <a:lstStyle/>
        <a:p>
          <a:endParaRPr lang="en-IN"/>
        </a:p>
      </dgm:t>
    </dgm:pt>
    <dgm:pt modelId="{AB98FA7C-7325-4A77-95B1-85BD846246EF}" type="parTrans" cxnId="{46E0F72B-8789-4170-AC5D-7F1E5E8161F7}">
      <dgm:prSet/>
      <dgm:spPr/>
      <dgm:t>
        <a:bodyPr/>
        <a:lstStyle/>
        <a:p>
          <a:endParaRPr lang="en-IN"/>
        </a:p>
      </dgm:t>
    </dgm:pt>
    <dgm:pt modelId="{5374B091-FC0C-4B1A-8B85-8EC1F0E73E5C}" type="pres">
      <dgm:prSet presAssocID="{3C07C464-3F66-44FD-858F-AFF27CC29A30}" presName="composite" presStyleCnt="0">
        <dgm:presLayoutVars>
          <dgm:chMax val="3"/>
          <dgm:animLvl val="lvl"/>
          <dgm:resizeHandles val="exact"/>
        </dgm:presLayoutVars>
      </dgm:prSet>
      <dgm:spPr/>
    </dgm:pt>
    <dgm:pt modelId="{D917A8BA-AE7D-432C-8825-B9026111ECD1}" type="pres">
      <dgm:prSet presAssocID="{129230CB-2DA8-40DC-BA92-D2DD22B8B119}" presName="gear1" presStyleLbl="node1" presStyleIdx="0" presStyleCnt="3">
        <dgm:presLayoutVars>
          <dgm:chMax val="1"/>
          <dgm:bulletEnabled val="1"/>
        </dgm:presLayoutVars>
      </dgm:prSet>
      <dgm:spPr/>
    </dgm:pt>
    <dgm:pt modelId="{81D004D4-05FA-4233-BB6D-5C7F149377F9}" type="pres">
      <dgm:prSet presAssocID="{129230CB-2DA8-40DC-BA92-D2DD22B8B119}" presName="gear1srcNode" presStyleLbl="node1" presStyleIdx="0" presStyleCnt="3"/>
      <dgm:spPr/>
    </dgm:pt>
    <dgm:pt modelId="{071C830A-D9CA-4C08-9C12-6CBB79D10D88}" type="pres">
      <dgm:prSet presAssocID="{129230CB-2DA8-40DC-BA92-D2DD22B8B119}" presName="gear1dstNode" presStyleLbl="node1" presStyleIdx="0" presStyleCnt="3"/>
      <dgm:spPr/>
    </dgm:pt>
    <dgm:pt modelId="{8003D04E-253C-4F97-B0CA-39311803794D}" type="pres">
      <dgm:prSet presAssocID="{4829A73A-18FD-4FB2-86D1-A5C3E4492503}" presName="gear2" presStyleLbl="node1" presStyleIdx="1" presStyleCnt="3" custLinFactNeighborX="3438" custLinFactNeighborY="9844">
        <dgm:presLayoutVars>
          <dgm:chMax val="1"/>
          <dgm:bulletEnabled val="1"/>
        </dgm:presLayoutVars>
      </dgm:prSet>
      <dgm:spPr/>
    </dgm:pt>
    <dgm:pt modelId="{F26FB15C-E0EE-46F1-96F0-6D3DD948CBBE}" type="pres">
      <dgm:prSet presAssocID="{4829A73A-18FD-4FB2-86D1-A5C3E4492503}" presName="gear2srcNode" presStyleLbl="node1" presStyleIdx="1" presStyleCnt="3"/>
      <dgm:spPr/>
    </dgm:pt>
    <dgm:pt modelId="{19A07A4C-539E-4612-A177-92FFDE10C594}" type="pres">
      <dgm:prSet presAssocID="{4829A73A-18FD-4FB2-86D1-A5C3E4492503}" presName="gear2dstNode" presStyleLbl="node1" presStyleIdx="1" presStyleCnt="3"/>
      <dgm:spPr/>
    </dgm:pt>
    <dgm:pt modelId="{7025E969-1F9A-47EF-8B26-063393D9A0CF}" type="pres">
      <dgm:prSet presAssocID="{CFD1E10E-A83A-43DD-8004-C93AE2FC181D}" presName="gear3" presStyleLbl="node1" presStyleIdx="2" presStyleCnt="3"/>
      <dgm:spPr/>
    </dgm:pt>
    <dgm:pt modelId="{BA18089B-F967-4003-878A-0C9B542AD6B7}" type="pres">
      <dgm:prSet presAssocID="{CFD1E10E-A83A-43DD-8004-C93AE2FC181D}" presName="gear3tx" presStyleLbl="node1" presStyleIdx="2" presStyleCnt="3">
        <dgm:presLayoutVars>
          <dgm:chMax val="1"/>
          <dgm:bulletEnabled val="1"/>
        </dgm:presLayoutVars>
      </dgm:prSet>
      <dgm:spPr/>
    </dgm:pt>
    <dgm:pt modelId="{78BA8FA4-E8EB-43DE-A341-7BE3A72A6A4F}" type="pres">
      <dgm:prSet presAssocID="{CFD1E10E-A83A-43DD-8004-C93AE2FC181D}" presName="gear3srcNode" presStyleLbl="node1" presStyleIdx="2" presStyleCnt="3"/>
      <dgm:spPr/>
    </dgm:pt>
    <dgm:pt modelId="{2837F6B1-7930-4429-BBA3-629B17CF99A0}" type="pres">
      <dgm:prSet presAssocID="{CFD1E10E-A83A-43DD-8004-C93AE2FC181D}" presName="gear3dstNode" presStyleLbl="node1" presStyleIdx="2" presStyleCnt="3"/>
      <dgm:spPr/>
    </dgm:pt>
    <dgm:pt modelId="{591AD186-C45F-4083-B34C-771EEFAB4159}" type="pres">
      <dgm:prSet presAssocID="{C1003FCB-E81B-4051-89D3-CA6AD868FED5}" presName="connector1" presStyleLbl="sibTrans2D1" presStyleIdx="0" presStyleCnt="3"/>
      <dgm:spPr/>
    </dgm:pt>
    <dgm:pt modelId="{EB516E35-FB0C-4DB7-95FA-6ECA6F94E662}" type="pres">
      <dgm:prSet presAssocID="{2513CB3C-B1E5-4530-B62B-43575BE8CF67}" presName="connector2" presStyleLbl="sibTrans2D1" presStyleIdx="1" presStyleCnt="3"/>
      <dgm:spPr/>
    </dgm:pt>
    <dgm:pt modelId="{ABF9FE3F-F6D5-4939-8742-DDB369DE391E}" type="pres">
      <dgm:prSet presAssocID="{23CB3052-FAC8-43DF-A966-68CA9D2B7C0F}" presName="connector3" presStyleLbl="sibTrans2D1" presStyleIdx="2" presStyleCnt="3"/>
      <dgm:spPr/>
    </dgm:pt>
  </dgm:ptLst>
  <dgm:cxnLst>
    <dgm:cxn modelId="{C8024409-F965-41E0-A602-0EFABB3D9E90}" srcId="{3C07C464-3F66-44FD-858F-AFF27CC29A30}" destId="{CFD1E10E-A83A-43DD-8004-C93AE2FC181D}" srcOrd="2" destOrd="0" parTransId="{17F1C15B-31FB-475D-9CB2-F3AA8C8FF304}" sibTransId="{23CB3052-FAC8-43DF-A966-68CA9D2B7C0F}"/>
    <dgm:cxn modelId="{D54B520A-B99C-4204-ACFC-3A7BC9F71251}" type="presOf" srcId="{CFD1E10E-A83A-43DD-8004-C93AE2FC181D}" destId="{2837F6B1-7930-4429-BBA3-629B17CF99A0}" srcOrd="3" destOrd="0" presId="urn:microsoft.com/office/officeart/2005/8/layout/gear1"/>
    <dgm:cxn modelId="{E53EA50C-F5E9-4A02-95FA-AB5B02EB7A1F}" type="presOf" srcId="{3C07C464-3F66-44FD-858F-AFF27CC29A30}" destId="{5374B091-FC0C-4B1A-8B85-8EC1F0E73E5C}" srcOrd="0" destOrd="0" presId="urn:microsoft.com/office/officeart/2005/8/layout/gear1"/>
    <dgm:cxn modelId="{4AF6B70E-D8A0-4560-A2FB-A5FA8A0A288C}" type="presOf" srcId="{129230CB-2DA8-40DC-BA92-D2DD22B8B119}" destId="{81D004D4-05FA-4233-BB6D-5C7F149377F9}" srcOrd="1" destOrd="0" presId="urn:microsoft.com/office/officeart/2005/8/layout/gear1"/>
    <dgm:cxn modelId="{17019A11-07DF-467F-95DB-CB8781EC5A30}" type="presOf" srcId="{CFD1E10E-A83A-43DD-8004-C93AE2FC181D}" destId="{7025E969-1F9A-47EF-8B26-063393D9A0CF}" srcOrd="0" destOrd="0" presId="urn:microsoft.com/office/officeart/2005/8/layout/gear1"/>
    <dgm:cxn modelId="{71D18B19-D5C7-4BC1-8B9F-7F81991C7C10}" type="presOf" srcId="{23CB3052-FAC8-43DF-A966-68CA9D2B7C0F}" destId="{ABF9FE3F-F6D5-4939-8742-DDB369DE391E}" srcOrd="0" destOrd="0" presId="urn:microsoft.com/office/officeart/2005/8/layout/gear1"/>
    <dgm:cxn modelId="{46E0F72B-8789-4170-AC5D-7F1E5E8161F7}" srcId="{3C07C464-3F66-44FD-858F-AFF27CC29A30}" destId="{4829A73A-18FD-4FB2-86D1-A5C3E4492503}" srcOrd="1" destOrd="0" parTransId="{AB98FA7C-7325-4A77-95B1-85BD846246EF}" sibTransId="{2513CB3C-B1E5-4530-B62B-43575BE8CF67}"/>
    <dgm:cxn modelId="{5069DB2F-2008-4754-8AC3-8C125E054262}" type="presOf" srcId="{C1003FCB-E81B-4051-89D3-CA6AD868FED5}" destId="{591AD186-C45F-4083-B34C-771EEFAB4159}" srcOrd="0" destOrd="0" presId="urn:microsoft.com/office/officeart/2005/8/layout/gear1"/>
    <dgm:cxn modelId="{01B1895B-9C08-4C4A-AA6B-777EC7484817}" type="presOf" srcId="{129230CB-2DA8-40DC-BA92-D2DD22B8B119}" destId="{071C830A-D9CA-4C08-9C12-6CBB79D10D88}" srcOrd="2" destOrd="0" presId="urn:microsoft.com/office/officeart/2005/8/layout/gear1"/>
    <dgm:cxn modelId="{08E4ED90-65C8-4842-B036-670061C09C13}" type="presOf" srcId="{CFD1E10E-A83A-43DD-8004-C93AE2FC181D}" destId="{BA18089B-F967-4003-878A-0C9B542AD6B7}" srcOrd="1" destOrd="0" presId="urn:microsoft.com/office/officeart/2005/8/layout/gear1"/>
    <dgm:cxn modelId="{28EC1794-0EAE-4CA6-8B66-11C39869F104}" type="presOf" srcId="{4829A73A-18FD-4FB2-86D1-A5C3E4492503}" destId="{F26FB15C-E0EE-46F1-96F0-6D3DD948CBBE}" srcOrd="1" destOrd="0" presId="urn:microsoft.com/office/officeart/2005/8/layout/gear1"/>
    <dgm:cxn modelId="{F0B92097-1844-4B9A-8435-F605B9C17386}" type="presOf" srcId="{CFD1E10E-A83A-43DD-8004-C93AE2FC181D}" destId="{78BA8FA4-E8EB-43DE-A341-7BE3A72A6A4F}" srcOrd="2" destOrd="0" presId="urn:microsoft.com/office/officeart/2005/8/layout/gear1"/>
    <dgm:cxn modelId="{83078799-F73D-49B5-8EDC-9F4B4E1A04AB}" srcId="{3C07C464-3F66-44FD-858F-AFF27CC29A30}" destId="{129230CB-2DA8-40DC-BA92-D2DD22B8B119}" srcOrd="0" destOrd="0" parTransId="{338504E3-FD5E-4847-9CA9-BEA83E9C6DF6}" sibTransId="{C1003FCB-E81B-4051-89D3-CA6AD868FED5}"/>
    <dgm:cxn modelId="{28BF74CA-91D6-4707-BD33-5387612744BA}" type="presOf" srcId="{4829A73A-18FD-4FB2-86D1-A5C3E4492503}" destId="{19A07A4C-539E-4612-A177-92FFDE10C594}" srcOrd="2" destOrd="0" presId="urn:microsoft.com/office/officeart/2005/8/layout/gear1"/>
    <dgm:cxn modelId="{F8ED0BD1-7051-4E5E-8163-5062F212C7B7}" type="presOf" srcId="{129230CB-2DA8-40DC-BA92-D2DD22B8B119}" destId="{D917A8BA-AE7D-432C-8825-B9026111ECD1}" srcOrd="0" destOrd="0" presId="urn:microsoft.com/office/officeart/2005/8/layout/gear1"/>
    <dgm:cxn modelId="{201743D1-DF92-4313-834E-8EE6C62236EF}" type="presOf" srcId="{4829A73A-18FD-4FB2-86D1-A5C3E4492503}" destId="{8003D04E-253C-4F97-B0CA-39311803794D}" srcOrd="0" destOrd="0" presId="urn:microsoft.com/office/officeart/2005/8/layout/gear1"/>
    <dgm:cxn modelId="{BB37A9E2-F09E-4B7F-BA2A-B8768BAC848F}" srcId="{3C07C464-3F66-44FD-858F-AFF27CC29A30}" destId="{84148B2C-7583-415C-905B-0C0FA622149E}" srcOrd="3" destOrd="0" parTransId="{5F079E20-8DA1-4D10-9593-570647AC0F5A}" sibTransId="{57CB8CD0-6551-4ACD-990B-F0E262F5BCD7}"/>
    <dgm:cxn modelId="{1E23E1F5-059A-4B22-A053-9427F3994335}" type="presOf" srcId="{2513CB3C-B1E5-4530-B62B-43575BE8CF67}" destId="{EB516E35-FB0C-4DB7-95FA-6ECA6F94E662}" srcOrd="0" destOrd="0" presId="urn:microsoft.com/office/officeart/2005/8/layout/gear1"/>
    <dgm:cxn modelId="{6078E339-02E5-4D8A-8B4C-7CC84936885C}" type="presParOf" srcId="{5374B091-FC0C-4B1A-8B85-8EC1F0E73E5C}" destId="{D917A8BA-AE7D-432C-8825-B9026111ECD1}" srcOrd="0" destOrd="0" presId="urn:microsoft.com/office/officeart/2005/8/layout/gear1"/>
    <dgm:cxn modelId="{21FFDC00-FCDA-4D95-9075-1BD761D3C27A}" type="presParOf" srcId="{5374B091-FC0C-4B1A-8B85-8EC1F0E73E5C}" destId="{81D004D4-05FA-4233-BB6D-5C7F149377F9}" srcOrd="1" destOrd="0" presId="urn:microsoft.com/office/officeart/2005/8/layout/gear1"/>
    <dgm:cxn modelId="{C304F02F-3FDB-4B34-AC8C-865E6B33B84B}" type="presParOf" srcId="{5374B091-FC0C-4B1A-8B85-8EC1F0E73E5C}" destId="{071C830A-D9CA-4C08-9C12-6CBB79D10D88}" srcOrd="2" destOrd="0" presId="urn:microsoft.com/office/officeart/2005/8/layout/gear1"/>
    <dgm:cxn modelId="{462E0B1F-A218-443B-A796-BD147D030F1B}" type="presParOf" srcId="{5374B091-FC0C-4B1A-8B85-8EC1F0E73E5C}" destId="{8003D04E-253C-4F97-B0CA-39311803794D}" srcOrd="3" destOrd="0" presId="urn:microsoft.com/office/officeart/2005/8/layout/gear1"/>
    <dgm:cxn modelId="{1135272B-4512-4ACA-88E6-91A016982A58}" type="presParOf" srcId="{5374B091-FC0C-4B1A-8B85-8EC1F0E73E5C}" destId="{F26FB15C-E0EE-46F1-96F0-6D3DD948CBBE}" srcOrd="4" destOrd="0" presId="urn:microsoft.com/office/officeart/2005/8/layout/gear1"/>
    <dgm:cxn modelId="{EAF4002C-F0FD-4998-BAF0-6D916DE0C3D4}" type="presParOf" srcId="{5374B091-FC0C-4B1A-8B85-8EC1F0E73E5C}" destId="{19A07A4C-539E-4612-A177-92FFDE10C594}" srcOrd="5" destOrd="0" presId="urn:microsoft.com/office/officeart/2005/8/layout/gear1"/>
    <dgm:cxn modelId="{2143DB21-32EA-4891-BBBB-DA2D17D1C50E}" type="presParOf" srcId="{5374B091-FC0C-4B1A-8B85-8EC1F0E73E5C}" destId="{7025E969-1F9A-47EF-8B26-063393D9A0CF}" srcOrd="6" destOrd="0" presId="urn:microsoft.com/office/officeart/2005/8/layout/gear1"/>
    <dgm:cxn modelId="{DDC1DA2E-0CB9-40EE-9128-C6CBCCF9AEB5}" type="presParOf" srcId="{5374B091-FC0C-4B1A-8B85-8EC1F0E73E5C}" destId="{BA18089B-F967-4003-878A-0C9B542AD6B7}" srcOrd="7" destOrd="0" presId="urn:microsoft.com/office/officeart/2005/8/layout/gear1"/>
    <dgm:cxn modelId="{3229BC33-F48A-46C3-997D-DBE00DB9EE9D}" type="presParOf" srcId="{5374B091-FC0C-4B1A-8B85-8EC1F0E73E5C}" destId="{78BA8FA4-E8EB-43DE-A341-7BE3A72A6A4F}" srcOrd="8" destOrd="0" presId="urn:microsoft.com/office/officeart/2005/8/layout/gear1"/>
    <dgm:cxn modelId="{C6EE340F-F4C8-4669-8048-BB049E5BEB2F}" type="presParOf" srcId="{5374B091-FC0C-4B1A-8B85-8EC1F0E73E5C}" destId="{2837F6B1-7930-4429-BBA3-629B17CF99A0}" srcOrd="9" destOrd="0" presId="urn:microsoft.com/office/officeart/2005/8/layout/gear1"/>
    <dgm:cxn modelId="{D86BEB5A-3A49-454B-BFDF-FD9F3D182E5F}" type="presParOf" srcId="{5374B091-FC0C-4B1A-8B85-8EC1F0E73E5C}" destId="{591AD186-C45F-4083-B34C-771EEFAB4159}" srcOrd="10" destOrd="0" presId="urn:microsoft.com/office/officeart/2005/8/layout/gear1"/>
    <dgm:cxn modelId="{E68D24DC-2EF2-42EA-B774-718A64442A3C}" type="presParOf" srcId="{5374B091-FC0C-4B1A-8B85-8EC1F0E73E5C}" destId="{EB516E35-FB0C-4DB7-95FA-6ECA6F94E662}" srcOrd="11" destOrd="0" presId="urn:microsoft.com/office/officeart/2005/8/layout/gear1"/>
    <dgm:cxn modelId="{3393C3E0-02AC-4DBA-B946-C9E9EC86DD49}" type="presParOf" srcId="{5374B091-FC0C-4B1A-8B85-8EC1F0E73E5C}" destId="{ABF9FE3F-F6D5-4939-8742-DDB369DE391E}" srcOrd="12" destOrd="0" presId="urn:microsoft.com/office/officeart/2005/8/layout/gear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B8B11-2FF8-434A-A0DD-D2C618E58E32}">
      <dsp:nvSpPr>
        <dsp:cNvPr id="0" name=""/>
        <dsp:cNvSpPr/>
      </dsp:nvSpPr>
      <dsp:spPr>
        <a:xfrm>
          <a:off x="1390413" y="-23151"/>
          <a:ext cx="4102573" cy="4102573"/>
        </a:xfrm>
        <a:prstGeom prst="circularArrow">
          <a:avLst>
            <a:gd name="adj1" fmla="val 5544"/>
            <a:gd name="adj2" fmla="val 330680"/>
            <a:gd name="adj3" fmla="val 13798500"/>
            <a:gd name="adj4" fmla="val 17372241"/>
            <a:gd name="adj5" fmla="val 5757"/>
          </a:avLst>
        </a:prstGeom>
        <a:gradFill rotWithShape="0">
          <a:gsLst>
            <a:gs pos="0">
              <a:schemeClr val="accent1">
                <a:tint val="40000"/>
                <a:hueOff val="0"/>
                <a:satOff val="0"/>
                <a:lumOff val="0"/>
                <a:alphaOff val="0"/>
                <a:shade val="51000"/>
                <a:satMod val="130000"/>
              </a:schemeClr>
            </a:gs>
            <a:gs pos="80000">
              <a:schemeClr val="accent1">
                <a:tint val="40000"/>
                <a:hueOff val="0"/>
                <a:satOff val="0"/>
                <a:lumOff val="0"/>
                <a:alphaOff val="0"/>
                <a:shade val="93000"/>
                <a:satMod val="130000"/>
              </a:schemeClr>
            </a:gs>
            <a:gs pos="100000">
              <a:schemeClr val="accent1">
                <a:tint val="40000"/>
                <a:hueOff val="0"/>
                <a:satOff val="0"/>
                <a:lumOff val="0"/>
                <a:alphaOff val="0"/>
                <a:shade val="94000"/>
                <a:satMod val="135000"/>
              </a:schemeClr>
            </a:gs>
          </a:gsLst>
          <a:lin ang="16200000" scaled="0"/>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sp>
    <dsp:sp modelId="{A44AD513-01D9-4955-9950-6713F4E358FE}">
      <dsp:nvSpPr>
        <dsp:cNvPr id="0" name=""/>
        <dsp:cNvSpPr/>
      </dsp:nvSpPr>
      <dsp:spPr>
        <a:xfrm>
          <a:off x="2490527" y="1494"/>
          <a:ext cx="1902345" cy="95117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ALIGNMENT: To enhance the visual presentation of data.</a:t>
          </a:r>
          <a:endParaRPr lang="en-IN" sz="1200" kern="1200" dirty="0"/>
        </a:p>
      </dsp:txBody>
      <dsp:txXfrm>
        <a:off x="2536959" y="47926"/>
        <a:ext cx="1809481" cy="858308"/>
      </dsp:txXfrm>
    </dsp:sp>
    <dsp:sp modelId="{D7379B84-2B5B-4161-881F-D65E4A2D37C5}">
      <dsp:nvSpPr>
        <dsp:cNvPr id="0" name=""/>
        <dsp:cNvSpPr/>
      </dsp:nvSpPr>
      <dsp:spPr>
        <a:xfrm>
          <a:off x="4154398" y="1210367"/>
          <a:ext cx="1902345" cy="95117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FILTERING: Select any cell within the range.</a:t>
          </a:r>
          <a:endParaRPr lang="en-IN" sz="1200" kern="1200" dirty="0"/>
        </a:p>
      </dsp:txBody>
      <dsp:txXfrm>
        <a:off x="4200830" y="1256799"/>
        <a:ext cx="1809481" cy="858308"/>
      </dsp:txXfrm>
    </dsp:sp>
    <dsp:sp modelId="{6C2CDD8B-51BF-4865-96B0-5C3EFF78DD5C}">
      <dsp:nvSpPr>
        <dsp:cNvPr id="0" name=""/>
        <dsp:cNvSpPr/>
      </dsp:nvSpPr>
      <dsp:spPr>
        <a:xfrm>
          <a:off x="3870052" y="2888613"/>
          <a:ext cx="1902345" cy="95117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REMOVE DUPLICATES: Permanently deleting duplicate values
</a:t>
          </a:r>
          <a:endParaRPr lang="en-IN" sz="1200" kern="1200" dirty="0"/>
        </a:p>
      </dsp:txBody>
      <dsp:txXfrm>
        <a:off x="3916484" y="2935045"/>
        <a:ext cx="1809481" cy="858308"/>
      </dsp:txXfrm>
    </dsp:sp>
    <dsp:sp modelId="{57980949-D785-470F-A071-8358746EAB75}">
      <dsp:nvSpPr>
        <dsp:cNvPr id="0" name=""/>
        <dsp:cNvSpPr/>
      </dsp:nvSpPr>
      <dsp:spPr>
        <a:xfrm>
          <a:off x="1092204" y="2879409"/>
          <a:ext cx="1902345" cy="95117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CONDITIONAL FORMATTING: Makes it easy to highlight certain values.</a:t>
          </a:r>
          <a:endParaRPr lang="en-IN" sz="1200" kern="1200" dirty="0"/>
        </a:p>
      </dsp:txBody>
      <dsp:txXfrm>
        <a:off x="1138636" y="2925841"/>
        <a:ext cx="1809481" cy="858308"/>
      </dsp:txXfrm>
    </dsp:sp>
    <dsp:sp modelId="{6C520E2C-5A5D-4E28-8F6D-3962170BBA43}">
      <dsp:nvSpPr>
        <dsp:cNvPr id="0" name=""/>
        <dsp:cNvSpPr/>
      </dsp:nvSpPr>
      <dsp:spPr>
        <a:xfrm>
          <a:off x="826655" y="1210367"/>
          <a:ext cx="1902345" cy="951172"/>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BOLD TEXT: This will turn all the text in all selected cells bold</a:t>
          </a:r>
          <a:endParaRPr lang="en-IN" sz="1200" kern="1200" dirty="0"/>
        </a:p>
      </dsp:txBody>
      <dsp:txXfrm>
        <a:off x="873087" y="1256799"/>
        <a:ext cx="1809481" cy="858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7A8BA-AE7D-432C-8825-B9026111ECD1}">
      <dsp:nvSpPr>
        <dsp:cNvPr id="0" name=""/>
        <dsp:cNvSpPr/>
      </dsp:nvSpPr>
      <dsp:spPr>
        <a:xfrm>
          <a:off x="3793066" y="2438400"/>
          <a:ext cx="2980266" cy="2980266"/>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t>GRAPH: Represent data in a worksheet</a:t>
          </a:r>
          <a:endParaRPr lang="en-IN" sz="1100" kern="1200" dirty="0"/>
        </a:p>
      </dsp:txBody>
      <dsp:txXfrm>
        <a:off x="4392232" y="3136513"/>
        <a:ext cx="1781934" cy="1531918"/>
      </dsp:txXfrm>
    </dsp:sp>
    <dsp:sp modelId="{8003D04E-253C-4F97-B0CA-39311803794D}">
      <dsp:nvSpPr>
        <dsp:cNvPr id="0" name=""/>
        <dsp:cNvSpPr/>
      </dsp:nvSpPr>
      <dsp:spPr>
        <a:xfrm>
          <a:off x="2133610" y="1947338"/>
          <a:ext cx="2167466" cy="2167466"/>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SLICER:  Software filters used along with excel tables or pivot table over a large amount of data .</a:t>
          </a:r>
        </a:p>
      </dsp:txBody>
      <dsp:txXfrm>
        <a:off x="2679276" y="2496302"/>
        <a:ext cx="1076134" cy="1069538"/>
      </dsp:txXfrm>
    </dsp:sp>
    <dsp:sp modelId="{7025E969-1F9A-47EF-8B26-063393D9A0CF}">
      <dsp:nvSpPr>
        <dsp:cNvPr id="0" name=""/>
        <dsp:cNvSpPr/>
      </dsp:nvSpPr>
      <dsp:spPr>
        <a:xfrm rot="20700000">
          <a:off x="3273095" y="238642"/>
          <a:ext cx="2123675" cy="2123675"/>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a:t>PIVOT TABLE: To summarize, analyze, explore and present summary data.</a:t>
          </a:r>
          <a:endParaRPr lang="en-IN" sz="1100" kern="1200"/>
        </a:p>
      </dsp:txBody>
      <dsp:txXfrm rot="-20700000">
        <a:off x="3738879" y="704426"/>
        <a:ext cx="1192106" cy="1192106"/>
      </dsp:txXfrm>
    </dsp:sp>
    <dsp:sp modelId="{591AD186-C45F-4083-B34C-771EEFAB4159}">
      <dsp:nvSpPr>
        <dsp:cNvPr id="0" name=""/>
        <dsp:cNvSpPr/>
      </dsp:nvSpPr>
      <dsp:spPr>
        <a:xfrm>
          <a:off x="3577577" y="1980864"/>
          <a:ext cx="3814741" cy="3814741"/>
        </a:xfrm>
        <a:prstGeom prst="circularArrow">
          <a:avLst>
            <a:gd name="adj1" fmla="val 4688"/>
            <a:gd name="adj2" fmla="val 299029"/>
            <a:gd name="adj3" fmla="val 2539295"/>
            <a:gd name="adj4" fmla="val 1581232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516E35-FB0C-4DB7-95FA-6ECA6F94E662}">
      <dsp:nvSpPr>
        <dsp:cNvPr id="0" name=""/>
        <dsp:cNvSpPr/>
      </dsp:nvSpPr>
      <dsp:spPr>
        <a:xfrm>
          <a:off x="1675238" y="1249140"/>
          <a:ext cx="2771648" cy="277164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F9FE3F-F6D5-4939-8742-DDB369DE391E}">
      <dsp:nvSpPr>
        <dsp:cNvPr id="0" name=""/>
        <dsp:cNvSpPr/>
      </dsp:nvSpPr>
      <dsp:spPr>
        <a:xfrm>
          <a:off x="2781867" y="-231776"/>
          <a:ext cx="2988394" cy="298839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109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8" Type="http://schemas.microsoft.com/office/2007/relationships/diagramDrawing" Target="../diagrams/drawing1.xml" /><Relationship Id="rId3" Type="http://schemas.openxmlformats.org/officeDocument/2006/relationships/image" Target="../media/image1.png" /><Relationship Id="rId7" Type="http://schemas.openxmlformats.org/officeDocument/2006/relationships/diagramColors" Target="../diagrams/colors1.xml" /><Relationship Id="rId2" Type="http://schemas.openxmlformats.org/officeDocument/2006/relationships/image" Target="../media/image8.jpg" /><Relationship Id="rId1" Type="http://schemas.openxmlformats.org/officeDocument/2006/relationships/slideLayout" Target="../slideLayouts/slideLayout4.xml" /><Relationship Id="rId6" Type="http://schemas.openxmlformats.org/officeDocument/2006/relationships/diagramQuickStyle" Target="../diagrams/quickStyle1.xml" /><Relationship Id="rId5" Type="http://schemas.openxmlformats.org/officeDocument/2006/relationships/diagramLayout" Target="../diagrams/layout1.xml" /><Relationship Id="rId4" Type="http://schemas.openxmlformats.org/officeDocument/2006/relationships/diagramData" Target="../diagrams/data1.xml" /></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4.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3314150"/>
            <a:ext cx="10820400" cy="1938992"/>
          </a:xfrm>
          <a:prstGeom prst="rect">
            <a:avLst/>
          </a:prstGeom>
          <a:noFill/>
        </p:spPr>
        <p:txBody>
          <a:bodyPr wrap="square" rtlCol="0">
            <a:spAutoFit/>
          </a:bodyPr>
          <a:lstStyle/>
          <a:p>
            <a:r>
              <a:rPr lang="en-US" sz="2400" dirty="0"/>
              <a:t>STUDENT NAME: KEERTHANA .S </a:t>
            </a:r>
          </a:p>
          <a:p>
            <a:r>
              <a:rPr lang="en-US" sz="2400" dirty="0"/>
              <a:t>REGISTER NO: </a:t>
            </a:r>
            <a:r>
              <a:rPr lang="en-IN" sz="2400" dirty="0"/>
              <a:t>122200930,60622634F5B392D876C47100D3618119</a:t>
            </a:r>
            <a:endParaRPr lang="en-US" sz="2400" dirty="0"/>
          </a:p>
          <a:p>
            <a:r>
              <a:rPr lang="en-US" sz="2400" dirty="0"/>
              <a:t>DEPARTMENT: BACHELOR OF COMMERCE (CORPORATE SECRETARYSHIP)</a:t>
            </a:r>
          </a:p>
          <a:p>
            <a:r>
              <a:rPr lang="en-US" sz="2400" dirty="0"/>
              <a:t>COLLEGE: K.C.S.KASI NADAR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88C2BBF-1589-BB60-1D3A-31EF9AC8A026}"/>
              </a:ext>
            </a:extLst>
          </p:cNvPr>
          <p:cNvSpPr txBox="1"/>
          <p:nvPr/>
        </p:nvSpPr>
        <p:spPr>
          <a:xfrm>
            <a:off x="2409862" y="1430669"/>
            <a:ext cx="7382109" cy="3970318"/>
          </a:xfrm>
          <a:prstGeom prst="rect">
            <a:avLst/>
          </a:prstGeom>
          <a:noFill/>
        </p:spPr>
        <p:txBody>
          <a:bodyPr wrap="square">
            <a:spAutoFit/>
          </a:bodyPr>
          <a:lstStyle/>
          <a:p>
            <a:r>
              <a:rPr lang="en-IN" dirty="0"/>
              <a:t>The graph shows salary ranges based on department.</a:t>
            </a:r>
          </a:p>
          <a:p>
            <a:r>
              <a:rPr lang="en-IN" dirty="0"/>
              <a:t> Here's a breakdown : Key Points:</a:t>
            </a:r>
          </a:p>
          <a:p>
            <a:endParaRPr lang="en-IN" dirty="0"/>
          </a:p>
          <a:p>
            <a:r>
              <a:rPr lang="en-IN" dirty="0"/>
              <a:t>Highest Salaries : The "Sales" department has the highest salaries across all three categories (low, medium, and high).</a:t>
            </a:r>
          </a:p>
          <a:p>
            <a:endParaRPr lang="en-IN" dirty="0"/>
          </a:p>
          <a:p>
            <a:r>
              <a:rPr lang="en-IN" dirty="0"/>
              <a:t>Lowest Salaries : The "Accounting," "HR," and "Support" departments consistently have the lowest salaries.</a:t>
            </a:r>
          </a:p>
          <a:p>
            <a:endParaRPr lang="en-IN" dirty="0"/>
          </a:p>
          <a:p>
            <a:r>
              <a:rPr lang="en-IN" dirty="0"/>
              <a:t>Medium Salaries : The "Product Management" and "Technical" departments have medium salary ranges.</a:t>
            </a:r>
          </a:p>
          <a:p>
            <a:endParaRPr lang="en-IN" dirty="0"/>
          </a:p>
          <a:p>
            <a:r>
              <a:rPr lang="en-IN" dirty="0"/>
              <a:t>Salary Variation : The "Sales" department has the most significant variation in salary, ranging from very low to very high.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9424FFE-ED7C-27E2-54F3-F488D2F75932}"/>
              </a:ext>
            </a:extLst>
          </p:cNvPr>
          <p:cNvSpPr txBox="1"/>
          <p:nvPr/>
        </p:nvSpPr>
        <p:spPr>
          <a:xfrm>
            <a:off x="993221" y="1142940"/>
            <a:ext cx="6100916" cy="5632311"/>
          </a:xfrm>
          <a:prstGeom prst="rect">
            <a:avLst/>
          </a:prstGeom>
          <a:noFill/>
        </p:spPr>
        <p:txBody>
          <a:bodyPr wrap="square">
            <a:spAutoFit/>
          </a:bodyPr>
          <a:lstStyle/>
          <a:p>
            <a:pPr marL="342900" indent="-342900">
              <a:buFont typeface="Arial" panose="020B0604020202020204" pitchFamily="34" charset="0"/>
              <a:buChar char="•"/>
            </a:pPr>
            <a:r>
              <a:rPr lang="en-IN" sz="2000" dirty="0"/>
              <a:t>Data set was downloaded from Kaggle website Extract it from zip format</a:t>
            </a:r>
          </a:p>
          <a:p>
            <a:pPr marL="342900" indent="-342900">
              <a:buFont typeface="Arial" panose="020B0604020202020204" pitchFamily="34" charset="0"/>
              <a:buChar char="•"/>
            </a:pPr>
            <a:r>
              <a:rPr lang="en-IN" sz="2000" dirty="0"/>
              <a:t> Data Cleaning: Data cleaning is a process required to remove incomplete records, and modifying data to rectify inaccurate records.</a:t>
            </a:r>
          </a:p>
          <a:p>
            <a:pPr marL="342900" indent="-342900">
              <a:buFont typeface="Arial" panose="020B0604020202020204" pitchFamily="34" charset="0"/>
              <a:buChar char="•"/>
            </a:pPr>
            <a:r>
              <a:rPr lang="en-IN" sz="2000" dirty="0"/>
              <a:t>Remove Duplicates It removes the combination of values across all selected range to determine duplicates</a:t>
            </a:r>
          </a:p>
          <a:p>
            <a:pPr marL="342900" indent="-342900">
              <a:buFont typeface="Arial" panose="020B0604020202020204" pitchFamily="34" charset="0"/>
              <a:buChar char="•"/>
            </a:pPr>
            <a:r>
              <a:rPr lang="en-IN" sz="2000" dirty="0"/>
              <a:t>.Filter: It take my dataset and show only the data that meet my criteria specify</a:t>
            </a:r>
          </a:p>
          <a:p>
            <a:pPr marL="342900" indent="-342900">
              <a:buFont typeface="Arial" panose="020B0604020202020204" pitchFamily="34" charset="0"/>
              <a:buChar char="•"/>
            </a:pPr>
            <a:r>
              <a:rPr lang="en-IN" sz="2000" dirty="0"/>
              <a:t>Conditional  Formatting : It is used to specify important values stand out in employee performance score in a data set</a:t>
            </a:r>
          </a:p>
          <a:p>
            <a:pPr marL="342900" indent="-342900">
              <a:buFont typeface="Arial" panose="020B0604020202020204" pitchFamily="34" charset="0"/>
              <a:buChar char="•"/>
            </a:pPr>
            <a:r>
              <a:rPr lang="en-IN" sz="2000" dirty="0"/>
              <a:t> Slicer: I used slicer to  filter my data.</a:t>
            </a:r>
          </a:p>
          <a:p>
            <a:pPr marL="342900" indent="-342900">
              <a:buFont typeface="Arial" panose="020B0604020202020204" pitchFamily="34" charset="0"/>
              <a:buChar char="•"/>
            </a:pPr>
            <a:r>
              <a:rPr lang="en-IN" sz="2000" dirty="0"/>
              <a:t>Pivot Table: I used "pivot table to summarize my huge data</a:t>
            </a:r>
          </a:p>
          <a:p>
            <a:pPr marL="342900" indent="-342900">
              <a:buFont typeface="Arial" panose="020B0604020202020204" pitchFamily="34" charset="0"/>
              <a:buChar char="•"/>
            </a:pPr>
            <a:r>
              <a:rPr lang="en-IN" sz="2000" dirty="0"/>
              <a:t> Pivot Chart: I used using  Line graph. "pivot chart" to visually summarises my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2B2C56B4-A239-0948-655E-DDDDF368F9EE}"/>
              </a:ext>
            </a:extLst>
          </p:cNvPr>
          <p:cNvGraphicFramePr>
            <a:graphicFrameLocks noGrp="1"/>
          </p:cNvGraphicFramePr>
          <p:nvPr>
            <p:extLst>
              <p:ext uri="{D42A27DB-BD31-4B8C-83A1-F6EECF244321}">
                <p14:modId xmlns:p14="http://schemas.microsoft.com/office/powerpoint/2010/main" val="1506925981"/>
              </p:ext>
            </p:extLst>
          </p:nvPr>
        </p:nvGraphicFramePr>
        <p:xfrm>
          <a:off x="1144969" y="1067511"/>
          <a:ext cx="8665781" cy="4525976"/>
        </p:xfrm>
        <a:graphic>
          <a:graphicData uri="http://schemas.openxmlformats.org/drawingml/2006/table">
            <a:tbl>
              <a:tblPr/>
              <a:tblGrid>
                <a:gridCol w="774532">
                  <a:extLst>
                    <a:ext uri="{9D8B030D-6E8A-4147-A177-3AD203B41FA5}">
                      <a16:colId xmlns:a16="http://schemas.microsoft.com/office/drawing/2014/main" val="967298944"/>
                    </a:ext>
                  </a:extLst>
                </a:gridCol>
                <a:gridCol w="583706">
                  <a:extLst>
                    <a:ext uri="{9D8B030D-6E8A-4147-A177-3AD203B41FA5}">
                      <a16:colId xmlns:a16="http://schemas.microsoft.com/office/drawing/2014/main" val="3815124568"/>
                    </a:ext>
                  </a:extLst>
                </a:gridCol>
                <a:gridCol w="246952">
                  <a:extLst>
                    <a:ext uri="{9D8B030D-6E8A-4147-A177-3AD203B41FA5}">
                      <a16:colId xmlns:a16="http://schemas.microsoft.com/office/drawing/2014/main" val="4067556494"/>
                    </a:ext>
                  </a:extLst>
                </a:gridCol>
                <a:gridCol w="482680">
                  <a:extLst>
                    <a:ext uri="{9D8B030D-6E8A-4147-A177-3AD203B41FA5}">
                      <a16:colId xmlns:a16="http://schemas.microsoft.com/office/drawing/2014/main" val="528949969"/>
                    </a:ext>
                  </a:extLst>
                </a:gridCol>
                <a:gridCol w="651056">
                  <a:extLst>
                    <a:ext uri="{9D8B030D-6E8A-4147-A177-3AD203B41FA5}">
                      <a16:colId xmlns:a16="http://schemas.microsoft.com/office/drawing/2014/main" val="1792322378"/>
                    </a:ext>
                  </a:extLst>
                </a:gridCol>
                <a:gridCol w="538805">
                  <a:extLst>
                    <a:ext uri="{9D8B030D-6E8A-4147-A177-3AD203B41FA5}">
                      <a16:colId xmlns:a16="http://schemas.microsoft.com/office/drawing/2014/main" val="2937564039"/>
                    </a:ext>
                  </a:extLst>
                </a:gridCol>
                <a:gridCol w="538805">
                  <a:extLst>
                    <a:ext uri="{9D8B030D-6E8A-4147-A177-3AD203B41FA5}">
                      <a16:colId xmlns:a16="http://schemas.microsoft.com/office/drawing/2014/main" val="3549555183"/>
                    </a:ext>
                  </a:extLst>
                </a:gridCol>
                <a:gridCol w="538805">
                  <a:extLst>
                    <a:ext uri="{9D8B030D-6E8A-4147-A177-3AD203B41FA5}">
                      <a16:colId xmlns:a16="http://schemas.microsoft.com/office/drawing/2014/main" val="120611589"/>
                    </a:ext>
                  </a:extLst>
                </a:gridCol>
                <a:gridCol w="538805">
                  <a:extLst>
                    <a:ext uri="{9D8B030D-6E8A-4147-A177-3AD203B41FA5}">
                      <a16:colId xmlns:a16="http://schemas.microsoft.com/office/drawing/2014/main" val="857609314"/>
                    </a:ext>
                  </a:extLst>
                </a:gridCol>
                <a:gridCol w="538805">
                  <a:extLst>
                    <a:ext uri="{9D8B030D-6E8A-4147-A177-3AD203B41FA5}">
                      <a16:colId xmlns:a16="http://schemas.microsoft.com/office/drawing/2014/main" val="3845335921"/>
                    </a:ext>
                  </a:extLst>
                </a:gridCol>
                <a:gridCol w="538805">
                  <a:extLst>
                    <a:ext uri="{9D8B030D-6E8A-4147-A177-3AD203B41FA5}">
                      <a16:colId xmlns:a16="http://schemas.microsoft.com/office/drawing/2014/main" val="1831889628"/>
                    </a:ext>
                  </a:extLst>
                </a:gridCol>
                <a:gridCol w="538805">
                  <a:extLst>
                    <a:ext uri="{9D8B030D-6E8A-4147-A177-3AD203B41FA5}">
                      <a16:colId xmlns:a16="http://schemas.microsoft.com/office/drawing/2014/main" val="1245081814"/>
                    </a:ext>
                  </a:extLst>
                </a:gridCol>
                <a:gridCol w="538805">
                  <a:extLst>
                    <a:ext uri="{9D8B030D-6E8A-4147-A177-3AD203B41FA5}">
                      <a16:colId xmlns:a16="http://schemas.microsoft.com/office/drawing/2014/main" val="2976122258"/>
                    </a:ext>
                  </a:extLst>
                </a:gridCol>
                <a:gridCol w="538805">
                  <a:extLst>
                    <a:ext uri="{9D8B030D-6E8A-4147-A177-3AD203B41FA5}">
                      <a16:colId xmlns:a16="http://schemas.microsoft.com/office/drawing/2014/main" val="2172623667"/>
                    </a:ext>
                  </a:extLst>
                </a:gridCol>
                <a:gridCol w="538805">
                  <a:extLst>
                    <a:ext uri="{9D8B030D-6E8A-4147-A177-3AD203B41FA5}">
                      <a16:colId xmlns:a16="http://schemas.microsoft.com/office/drawing/2014/main" val="8945399"/>
                    </a:ext>
                  </a:extLst>
                </a:gridCol>
                <a:gridCol w="538805">
                  <a:extLst>
                    <a:ext uri="{9D8B030D-6E8A-4147-A177-3AD203B41FA5}">
                      <a16:colId xmlns:a16="http://schemas.microsoft.com/office/drawing/2014/main" val="3219408208"/>
                    </a:ext>
                  </a:extLst>
                </a:gridCol>
              </a:tblGrid>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92432193"/>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21" gridSpan="10">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tc rowSpan="21" hMerge="1">
                  <a:txBody>
                    <a:bodyPr/>
                    <a:lstStyle/>
                    <a:p>
                      <a:endParaRPr lang="en-IN"/>
                    </a:p>
                  </a:txBody>
                  <a:tcPr/>
                </a:tc>
                <a:extLst>
                  <a:ext uri="{0D108BD9-81ED-4DB2-BD59-A6C34878D82A}">
                    <a16:rowId xmlns:a16="http://schemas.microsoft.com/office/drawing/2014/main" val="871907247"/>
                  </a:ext>
                </a:extLst>
              </a:tr>
              <a:tr h="161642">
                <a:tc>
                  <a:txBody>
                    <a:bodyPr/>
                    <a:lstStyle/>
                    <a:p>
                      <a:pPr algn="l" fontAlgn="b"/>
                      <a:r>
                        <a:rPr lang="en-IN" sz="1000" b="1" i="0" u="none" strike="noStrike">
                          <a:solidFill>
                            <a:srgbClr val="000000"/>
                          </a:solidFill>
                          <a:effectLst/>
                          <a:highlight>
                            <a:srgbClr val="D9E1F2"/>
                          </a:highlight>
                          <a:latin typeface="Calibri" panose="020F0502020204030204" pitchFamily="34" charset="0"/>
                        </a:rPr>
                        <a:t>DEPARTMENT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SALARY</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894865706"/>
                  </a:ext>
                </a:extLst>
              </a:tr>
              <a:tr h="161642">
                <a:tc>
                  <a:txBody>
                    <a:bodyPr/>
                    <a:lstStyle/>
                    <a:p>
                      <a:pPr algn="l" fontAlgn="b"/>
                      <a:r>
                        <a:rPr lang="en-IN" sz="1000" b="1" i="0" u="none" strike="noStrike">
                          <a:solidFill>
                            <a:srgbClr val="000000"/>
                          </a:solidFill>
                          <a:effectLst/>
                          <a:highlight>
                            <a:srgbClr val="D9E1F2"/>
                          </a:highlight>
                          <a:latin typeface="Calibri" panose="020F0502020204030204" pitchFamily="34" charset="0"/>
                        </a:rPr>
                        <a:t>Row Labels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high</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low</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medium</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IN" sz="10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670088418"/>
                  </a:ext>
                </a:extLst>
              </a:tr>
              <a:tr h="161642">
                <a:tc>
                  <a:txBody>
                    <a:bodyPr/>
                    <a:lstStyle/>
                    <a:p>
                      <a:pPr algn="l" fontAlgn="b"/>
                      <a:r>
                        <a:rPr lang="en-IN" sz="1000" b="0" i="0" u="none" strike="noStrike">
                          <a:solidFill>
                            <a:srgbClr val="000000"/>
                          </a:solidFill>
                          <a:effectLst/>
                          <a:latin typeface="Calibri" panose="020F0502020204030204" pitchFamily="34" charset="0"/>
                        </a:rPr>
                        <a:t>accounting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641073796"/>
                  </a:ext>
                </a:extLst>
              </a:tr>
              <a:tr h="161642">
                <a:tc>
                  <a:txBody>
                    <a:bodyPr/>
                    <a:lstStyle/>
                    <a:p>
                      <a:pPr algn="l" fontAlgn="b"/>
                      <a:r>
                        <a:rPr lang="en-IN" sz="1000" b="0" i="0" u="none" strike="noStrike">
                          <a:solidFill>
                            <a:srgbClr val="000000"/>
                          </a:solidFill>
                          <a:effectLst/>
                          <a:latin typeface="Calibri" panose="020F0502020204030204" pitchFamily="34" charset="0"/>
                        </a:rPr>
                        <a:t>hr</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728060334"/>
                  </a:ext>
                </a:extLst>
              </a:tr>
              <a:tr h="161642">
                <a:tc>
                  <a:txBody>
                    <a:bodyPr/>
                    <a:lstStyle/>
                    <a:p>
                      <a:pPr algn="l" fontAlgn="b"/>
                      <a:r>
                        <a:rPr lang="en-IN" sz="1000" b="0" i="0" u="none" strike="noStrike">
                          <a:solidFill>
                            <a:srgbClr val="000000"/>
                          </a:solidFill>
                          <a:effectLst/>
                          <a:latin typeface="Calibri" panose="020F0502020204030204" pitchFamily="34" charset="0"/>
                        </a:rPr>
                        <a:t>IT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6</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470215393"/>
                  </a:ext>
                </a:extLst>
              </a:tr>
              <a:tr h="161642">
                <a:tc>
                  <a:txBody>
                    <a:bodyPr/>
                    <a:lstStyle/>
                    <a:p>
                      <a:pPr algn="l" fontAlgn="b"/>
                      <a:r>
                        <a:rPr lang="en-IN" sz="1000" b="0" i="0" u="none" strike="noStrike">
                          <a:solidFill>
                            <a:srgbClr val="000000"/>
                          </a:solidFill>
                          <a:effectLst/>
                          <a:latin typeface="Calibri" panose="020F0502020204030204" pitchFamily="34" charset="0"/>
                        </a:rPr>
                        <a:t>management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790356109"/>
                  </a:ext>
                </a:extLst>
              </a:tr>
              <a:tr h="161642">
                <a:tc>
                  <a:txBody>
                    <a:bodyPr/>
                    <a:lstStyle/>
                    <a:p>
                      <a:pPr algn="l" fontAlgn="b"/>
                      <a:r>
                        <a:rPr lang="en-IN" sz="1000" b="0" i="0" u="none" strike="noStrike">
                          <a:solidFill>
                            <a:srgbClr val="000000"/>
                          </a:solidFill>
                          <a:effectLst/>
                          <a:latin typeface="Calibri" panose="020F0502020204030204" pitchFamily="34" charset="0"/>
                        </a:rPr>
                        <a:t>marketing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3</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990183161"/>
                  </a:ext>
                </a:extLst>
              </a:tr>
              <a:tr h="161642">
                <a:tc>
                  <a:txBody>
                    <a:bodyPr/>
                    <a:lstStyle/>
                    <a:p>
                      <a:pPr algn="l" fontAlgn="b"/>
                      <a:r>
                        <a:rPr lang="en-IN" sz="1000" b="0" i="0" u="none" strike="noStrike">
                          <a:solidFill>
                            <a:srgbClr val="000000"/>
                          </a:solidFill>
                          <a:effectLst/>
                          <a:latin typeface="Calibri" panose="020F0502020204030204" pitchFamily="34" charset="0"/>
                        </a:rPr>
                        <a:t>product_mng</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8</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470216285"/>
                  </a:ext>
                </a:extLst>
              </a:tr>
              <a:tr h="161642">
                <a:tc>
                  <a:txBody>
                    <a:bodyPr/>
                    <a:lstStyle/>
                    <a:p>
                      <a:pPr algn="l" fontAlgn="b"/>
                      <a:r>
                        <a:rPr lang="en-IN" sz="1000" b="0" i="0" u="none" strike="noStrike">
                          <a:solidFill>
                            <a:srgbClr val="000000"/>
                          </a:solidFill>
                          <a:effectLst/>
                          <a:latin typeface="Calibri" panose="020F0502020204030204" pitchFamily="34" charset="0"/>
                        </a:rPr>
                        <a:t>sales</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44</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857007814"/>
                  </a:ext>
                </a:extLst>
              </a:tr>
              <a:tr h="161642">
                <a:tc>
                  <a:txBody>
                    <a:bodyPr/>
                    <a:lstStyle/>
                    <a:p>
                      <a:pPr algn="l" fontAlgn="b"/>
                      <a:r>
                        <a:rPr lang="en-IN" sz="1000" b="0" i="0" u="none" strike="noStrike">
                          <a:solidFill>
                            <a:srgbClr val="000000"/>
                          </a:solidFill>
                          <a:effectLst/>
                          <a:latin typeface="Calibri" panose="020F0502020204030204" pitchFamily="34" charset="0"/>
                        </a:rPr>
                        <a:t>support</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041634012"/>
                  </a:ext>
                </a:extLst>
              </a:tr>
              <a:tr h="161642">
                <a:tc>
                  <a:txBody>
                    <a:bodyPr/>
                    <a:lstStyle/>
                    <a:p>
                      <a:pPr algn="l" fontAlgn="b"/>
                      <a:r>
                        <a:rPr lang="en-IN" sz="1000" b="0" i="0" u="none" strike="noStrike">
                          <a:solidFill>
                            <a:srgbClr val="000000"/>
                          </a:solidFill>
                          <a:effectLst/>
                          <a:latin typeface="Calibri" panose="020F0502020204030204" pitchFamily="34" charset="0"/>
                        </a:rPr>
                        <a:t>technical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000" b="0" i="0" u="none" strike="noStrike">
                          <a:solidFill>
                            <a:srgbClr val="000000"/>
                          </a:solidFill>
                          <a:effectLst/>
                          <a:latin typeface="Calibri" panose="020F0502020204030204" pitchFamily="34" charset="0"/>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IN" sz="1000" b="0" i="0" u="none" strike="noStrike">
                          <a:solidFill>
                            <a:srgbClr val="000000"/>
                          </a:solidFill>
                          <a:effectLst/>
                          <a:latin typeface="Calibri" panose="020F0502020204030204" pitchFamily="34" charset="0"/>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177871828"/>
                  </a:ext>
                </a:extLst>
              </a:tr>
              <a:tr h="161642">
                <a:tc>
                  <a:txBody>
                    <a:bodyPr/>
                    <a:lstStyle/>
                    <a:p>
                      <a:pPr algn="l" fontAlgn="b"/>
                      <a:r>
                        <a:rPr lang="en-IN" sz="1000" b="1" i="0" u="none" strike="noStrike">
                          <a:solidFill>
                            <a:srgbClr val="000000"/>
                          </a:solidFill>
                          <a:effectLst/>
                          <a:highlight>
                            <a:srgbClr val="D9E1F2"/>
                          </a:highlight>
                          <a:latin typeface="Calibri" panose="020F0502020204030204" pitchFamily="34" charset="0"/>
                        </a:rPr>
                        <a:t>Grand Total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000" b="1" i="0" u="none" strike="noStrike">
                          <a:solidFill>
                            <a:srgbClr val="000000"/>
                          </a:solidFill>
                          <a:effectLst/>
                          <a:highlight>
                            <a:srgbClr val="D9E1F2"/>
                          </a:highlight>
                          <a:latin typeface="Calibri" panose="020F0502020204030204" pitchFamily="34" charset="0"/>
                        </a:rPr>
                        <a:t>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000" b="1" i="0" u="none" strike="noStrike">
                          <a:solidFill>
                            <a:srgbClr val="000000"/>
                          </a:solidFill>
                          <a:effectLst/>
                          <a:highlight>
                            <a:srgbClr val="D9E1F2"/>
                          </a:highlight>
                          <a:latin typeface="Calibri" panose="020F0502020204030204" pitchFamily="34" charset="0"/>
                        </a:rPr>
                        <a:t>80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000" b="1" i="0" u="none" strike="noStrike">
                          <a:solidFill>
                            <a:srgbClr val="000000"/>
                          </a:solidFill>
                          <a:effectLst/>
                          <a:highlight>
                            <a:srgbClr val="D9E1F2"/>
                          </a:highlight>
                          <a:latin typeface="Calibri" panose="020F0502020204030204" pitchFamily="34" charset="0"/>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IN" sz="1000" b="1" i="0" u="none" strike="noStrike">
                          <a:solidFill>
                            <a:srgbClr val="000000"/>
                          </a:solidFill>
                          <a:effectLst/>
                          <a:highlight>
                            <a:srgbClr val="D9E1F2"/>
                          </a:highlight>
                          <a:latin typeface="Calibri" panose="020F0502020204030204" pitchFamily="34" charset="0"/>
                        </a:rPr>
                        <a:t>101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w="6350" cap="flat" cmpd="sng" algn="ctr">
                      <a:solidFill>
                        <a:srgbClr val="000000"/>
                      </a:solidFill>
                      <a:prstDash val="solid"/>
                      <a:round/>
                      <a:headEnd type="none" w="med" len="med"/>
                      <a:tailEnd type="none" w="med" len="med"/>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233466431"/>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708790931"/>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587976303"/>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913003379"/>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4229957710"/>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024632589"/>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2849466471"/>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1920958502"/>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gridSpan="10"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tc hMerge="1" vMerge="1">
                  <a:txBody>
                    <a:bodyPr/>
                    <a:lstStyle/>
                    <a:p>
                      <a:endParaRPr lang="en-IN"/>
                    </a:p>
                  </a:txBody>
                  <a:tcPr/>
                </a:tc>
                <a:extLst>
                  <a:ext uri="{0D108BD9-81ED-4DB2-BD59-A6C34878D82A}">
                    <a16:rowId xmlns:a16="http://schemas.microsoft.com/office/drawing/2014/main" val="3666081399"/>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366566904"/>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828566546"/>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822569539"/>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1654815223"/>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3189284059"/>
                  </a:ext>
                </a:extLst>
              </a:tr>
              <a:tr h="161642">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no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noFill/>
                  </a:tcPr>
                </a:tc>
                <a:extLst>
                  <a:ext uri="{0D108BD9-81ED-4DB2-BD59-A6C34878D82A}">
                    <a16:rowId xmlns:a16="http://schemas.microsoft.com/office/drawing/2014/main" val="201069603"/>
                  </a:ext>
                </a:extLst>
              </a:tr>
            </a:tbl>
          </a:graphicData>
        </a:graphic>
      </p:graphicFrame>
      <p:graphicFrame>
        <p:nvGraphicFramePr>
          <p:cNvPr id="8" name="Chart 7">
            <a:extLst>
              <a:ext uri="{FF2B5EF4-FFF2-40B4-BE49-F238E27FC236}">
                <a16:creationId xmlns:a16="http://schemas.microsoft.com/office/drawing/2014/main" id="{5FE4A267-A00F-4F4C-A7B2-C0199B3C9FB2}"/>
              </a:ext>
            </a:extLst>
          </p:cNvPr>
          <p:cNvGraphicFramePr>
            <a:graphicFrameLocks/>
          </p:cNvGraphicFramePr>
          <p:nvPr>
            <p:extLst>
              <p:ext uri="{D42A27DB-BD31-4B8C-83A1-F6EECF244321}">
                <p14:modId xmlns:p14="http://schemas.microsoft.com/office/powerpoint/2010/main" val="1741700590"/>
              </p:ext>
            </p:extLst>
          </p:nvPr>
        </p:nvGraphicFramePr>
        <p:xfrm>
          <a:off x="5115910" y="1337392"/>
          <a:ext cx="5257800" cy="36385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D5DAE22-0C5E-43CD-8885-FDF8C2DF33F0}"/>
              </a:ext>
            </a:extLst>
          </p:cNvPr>
          <p:cNvSpPr txBox="1"/>
          <p:nvPr/>
        </p:nvSpPr>
        <p:spPr>
          <a:xfrm>
            <a:off x="914400" y="2133600"/>
            <a:ext cx="7160342" cy="3108543"/>
          </a:xfrm>
          <a:prstGeom prst="rect">
            <a:avLst/>
          </a:prstGeom>
          <a:noFill/>
        </p:spPr>
        <p:txBody>
          <a:bodyPr wrap="square">
            <a:spAutoFit/>
          </a:bodyPr>
          <a:lstStyle/>
          <a:p>
            <a:r>
              <a:rPr lang="en-IN" sz="2800" dirty="0"/>
              <a:t>This graph illustrates salary variations across different departments based on low, medium, and high salary ranges. The sales department has the highest salary range, followed by the product management department. Conversely, the IT department shows the lowest salary range.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IN" sz="4400" b="1" dirty="0">
                <a:solidFill>
                  <a:srgbClr val="0F0F0F"/>
                </a:solidFill>
                <a:latin typeface="Times New Roman" panose="02020603050405020304" pitchFamily="18" charset="0"/>
                <a:cs typeface="Times New Roman" panose="02020603050405020304" pitchFamily="18" charset="0"/>
              </a:rPr>
              <a:t>Salary Based on Department </a:t>
            </a:r>
            <a:r>
              <a:rPr lang="en-US" sz="4400" b="1" dirty="0">
                <a:solidFill>
                  <a:srgbClr val="0F0F0F"/>
                </a:solidFill>
                <a:latin typeface="Times New Roman" panose="02020603050405020304" pitchFamily="18" charset="0"/>
                <a:cs typeface="Times New Roman" panose="02020603050405020304" pitchFamily="18" charset="0"/>
              </a:rPr>
              <a:t>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DEC5C4FA-7848-C5E5-45BE-BAF6AE758E69}"/>
              </a:ext>
            </a:extLst>
          </p:cNvPr>
          <p:cNvSpPr txBox="1"/>
          <p:nvPr/>
        </p:nvSpPr>
        <p:spPr>
          <a:xfrm>
            <a:off x="1219200" y="-4916"/>
            <a:ext cx="6172200" cy="4493538"/>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r>
              <a:rPr lang="en-US" sz="2000" dirty="0">
                <a:latin typeface="Aptos" panose="020B0004020202020204" pitchFamily="34" charset="0"/>
              </a:rPr>
              <a:t>The company is facing significant salary disparities across different departments, leading to potential issues with employee satisfaction, retention, and fair compensation. This analysis aims to identify the departments with the highest and lowest salary ranges and explore the underlying factors contributing to these disparities, in order to develop a more equitable compensation strategy.</a:t>
            </a:r>
            <a:endParaRPr lang="en-IN" sz="2000" dirty="0">
              <a:latin typeface="Aptos" panose="020B00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6F8AA5B-A3C1-C2FB-341E-3C86E1E0C7BF}"/>
              </a:ext>
            </a:extLst>
          </p:cNvPr>
          <p:cNvSpPr txBox="1"/>
          <p:nvPr/>
        </p:nvSpPr>
        <p:spPr>
          <a:xfrm>
            <a:off x="1676400" y="1695450"/>
            <a:ext cx="5172074" cy="2585323"/>
          </a:xfrm>
          <a:prstGeom prst="rect">
            <a:avLst/>
          </a:prstGeom>
          <a:noFill/>
        </p:spPr>
        <p:txBody>
          <a:bodyPr wrap="square" rtlCol="0">
            <a:spAutoFit/>
          </a:bodyPr>
          <a:lstStyle/>
          <a:p>
            <a:endParaRPr lang="en-IN" dirty="0"/>
          </a:p>
          <a:p>
            <a:r>
              <a:rPr lang="en-US" dirty="0"/>
              <a:t>This project visualizes salary distribution across different departments within a company. The line graph displays the variation in high, medium, and low salary ranges, with the sales department having the most employees and the highest proportion of high salaries. The accompanying table provides a detailed breakdown of the number of employees in each salary bracket per department.</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ED985944-E560-9AEB-D34C-B242EB686D51}"/>
              </a:ext>
            </a:extLst>
          </p:cNvPr>
          <p:cNvSpPr txBox="1"/>
          <p:nvPr/>
        </p:nvSpPr>
        <p:spPr>
          <a:xfrm>
            <a:off x="1524000" y="2209800"/>
            <a:ext cx="7162800" cy="2594480"/>
          </a:xfrm>
          <a:prstGeom prst="rect">
            <a:avLst/>
          </a:prstGeom>
          <a:noFill/>
        </p:spPr>
        <p:txBody>
          <a:bodyPr wrap="square" rtlCol="0" anchor="ctr">
            <a:spAutoFit/>
          </a:bodyPr>
          <a:lstStyle/>
          <a:p>
            <a:r>
              <a:rPr lang="en-US" dirty="0"/>
              <a:t>The end users for this graph would likely be </a:t>
            </a:r>
          </a:p>
          <a:p>
            <a:endParaRPr lang="en-US" dirty="0"/>
          </a:p>
          <a:p>
            <a:pPr marL="285750" indent="-285750">
              <a:buFont typeface="Wingdings" panose="05000000000000000000" pitchFamily="2" charset="2"/>
              <a:buChar char="q"/>
            </a:pPr>
            <a:r>
              <a:rPr lang="en-US" dirty="0"/>
              <a:t>HR professionals</a:t>
            </a:r>
          </a:p>
          <a:p>
            <a:pPr marL="285750" indent="-285750">
              <a:buFont typeface="Wingdings" panose="05000000000000000000" pitchFamily="2" charset="2"/>
              <a:buChar char="q"/>
            </a:pPr>
            <a:r>
              <a:rPr lang="en-US" dirty="0"/>
              <a:t>Department managers</a:t>
            </a:r>
          </a:p>
          <a:p>
            <a:pPr marL="285750" indent="-285750">
              <a:buFont typeface="Wingdings" panose="05000000000000000000" pitchFamily="2" charset="2"/>
              <a:buChar char="q"/>
            </a:pPr>
            <a:r>
              <a:rPr lang="en-US" dirty="0"/>
              <a:t>Company executive</a:t>
            </a:r>
          </a:p>
          <a:p>
            <a:endParaRPr lang="en-US" dirty="0"/>
          </a:p>
          <a:p>
            <a:r>
              <a:rPr lang="en-US" dirty="0"/>
              <a:t>They would be interested in understanding the salary distribution across different departments to make informed decisions regarding compensation, budgeting, and staffing. This data could help identify potential pay disparities or areas for salary adjustments to ensure fair compensation and employee retention.     </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8604" y="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Diagram 7">
            <a:extLst>
              <a:ext uri="{FF2B5EF4-FFF2-40B4-BE49-F238E27FC236}">
                <a16:creationId xmlns:a16="http://schemas.microsoft.com/office/drawing/2014/main" id="{017EA550-7BF4-1759-FCF0-115F401B2E15}"/>
              </a:ext>
            </a:extLst>
          </p:cNvPr>
          <p:cNvGraphicFramePr/>
          <p:nvPr>
            <p:extLst>
              <p:ext uri="{D42A27DB-BD31-4B8C-83A1-F6EECF244321}">
                <p14:modId xmlns:p14="http://schemas.microsoft.com/office/powerpoint/2010/main" val="1089425727"/>
              </p:ext>
            </p:extLst>
          </p:nvPr>
        </p:nvGraphicFramePr>
        <p:xfrm>
          <a:off x="2032000" y="2019300"/>
          <a:ext cx="6883400" cy="41190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8BF2F9C-0290-5A36-9601-6D2D44544A89}"/>
              </a:ext>
            </a:extLst>
          </p:cNvPr>
          <p:cNvGraphicFramePr/>
          <p:nvPr>
            <p:extLst>
              <p:ext uri="{D42A27DB-BD31-4B8C-83A1-F6EECF244321}">
                <p14:modId xmlns:p14="http://schemas.microsoft.com/office/powerpoint/2010/main" val="2128760639"/>
              </p:ext>
            </p:extLst>
          </p:nvPr>
        </p:nvGraphicFramePr>
        <p:xfrm>
          <a:off x="5334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644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BF34130-55B0-3AF4-13A3-180CEEE83CA0}"/>
              </a:ext>
            </a:extLst>
          </p:cNvPr>
          <p:cNvSpPr txBox="1"/>
          <p:nvPr/>
        </p:nvSpPr>
        <p:spPr>
          <a:xfrm>
            <a:off x="990600" y="990600"/>
            <a:ext cx="6100916" cy="5632311"/>
          </a:xfrm>
          <a:prstGeom prst="rect">
            <a:avLst/>
          </a:prstGeom>
          <a:noFill/>
        </p:spPr>
        <p:txBody>
          <a:bodyPr wrap="square">
            <a:spAutoFit/>
          </a:bodyPr>
          <a:lstStyle/>
          <a:p>
            <a:endParaRPr lang="en-US" dirty="0"/>
          </a:p>
          <a:p>
            <a:r>
              <a:rPr lang="en-US" dirty="0"/>
              <a:t>AVERAGE_MONTLY_HOURS: This column seems to contain the average number of hours worked per month by an employee.</a:t>
            </a:r>
          </a:p>
          <a:p>
            <a:endParaRPr lang="en-US" dirty="0"/>
          </a:p>
          <a:p>
            <a:r>
              <a:rPr lang="en-US" dirty="0"/>
              <a:t>TIME_SPEND_COMPANY: This column likely represents the number of years the employee has worked at the company.</a:t>
            </a:r>
          </a:p>
          <a:p>
            <a:endParaRPr lang="en-US" dirty="0"/>
          </a:p>
          <a:p>
            <a:r>
              <a:rPr lang="en-US" dirty="0"/>
              <a:t>WORK_ACCIDENT: This column is likely a binary indicator (0 or 1) of whether the employee has had a work accident.</a:t>
            </a:r>
          </a:p>
          <a:p>
            <a:endParaRPr lang="en-US" dirty="0"/>
          </a:p>
          <a:p>
            <a:r>
              <a:rPr lang="en-US" dirty="0"/>
              <a:t>LEFT: This column is probably another binary indicator (0 or 1) showing whether the employee has left the company.</a:t>
            </a:r>
          </a:p>
          <a:p>
            <a:endParaRPr lang="en-US" dirty="0"/>
          </a:p>
          <a:p>
            <a:r>
              <a:rPr lang="en-US" dirty="0"/>
              <a:t>PROMOTION_LAST_5YEARS: This column indicates whether the employee has received a promotion in the last five years.</a:t>
            </a:r>
          </a:p>
          <a:p>
            <a:endParaRPr lang="en-US" dirty="0"/>
          </a:p>
          <a:p>
            <a:r>
              <a:rPr lang="en-US" dirty="0"/>
              <a:t>POSITION: This column shows the job title of the employee.</a:t>
            </a:r>
          </a:p>
          <a:p>
            <a:endParaRPr lang="en-US" dirty="0"/>
          </a:p>
          <a:p>
            <a:r>
              <a:rPr lang="en-US" dirty="0"/>
              <a:t>SALARY: This column shows the salary level of the employee (low, medium, or high).</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889</Words>
  <Application>Microsoft Office PowerPoint</Application>
  <PresentationFormat>Widescreen</PresentationFormat>
  <Paragraphs>162</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PowerPoint Presentation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keerthana120228@gmail.com</cp:lastModifiedBy>
  <cp:revision>22</cp:revision>
  <dcterms:created xsi:type="dcterms:W3CDTF">2024-03-29T15:07:22Z</dcterms:created>
  <dcterms:modified xsi:type="dcterms:W3CDTF">2024-08-26T07:19:39Z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