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8" r:id="rId1"/>
  </p:sldMasterIdLst>
  <p:sldIdLst>
    <p:sldId id="257" r:id="rId2"/>
    <p:sldId id="258" r:id="rId3"/>
    <p:sldId id="259" r:id="rId4"/>
    <p:sldId id="261" r:id="rId5"/>
    <p:sldId id="269" r:id="rId6"/>
    <p:sldId id="270" r:id="rId7"/>
    <p:sldId id="262" r:id="rId8"/>
    <p:sldId id="271" r:id="rId9"/>
    <p:sldId id="272"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85" d="100"/>
          <a:sy n="85" d="100"/>
        </p:scale>
        <p:origin x="59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157107-55D6-466D-8736-FED7916F9FEB}" type="datetimeFigureOut">
              <a:rPr lang="en-US" smtClean="0"/>
              <a:t>5/4/2022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35F59A-2D7B-4ADB-BC0E-D85698856C32}"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91872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DF157107-55D6-466D-8736-FED7916F9FEB}" type="datetimeFigureOut">
              <a:rPr lang="en-US" smtClean="0"/>
              <a:t>5/4/2022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35F59A-2D7B-4ADB-BC0E-D85698856C32}" type="slidenum">
              <a:rPr lang="en-US" smtClean="0"/>
              <a:t>‹#›</a:t>
            </a:fld>
            <a:endParaRPr lang="en-US"/>
          </a:p>
        </p:txBody>
      </p:sp>
    </p:spTree>
    <p:extLst>
      <p:ext uri="{BB962C8B-B14F-4D97-AF65-F5344CB8AC3E}">
        <p14:creationId xmlns:p14="http://schemas.microsoft.com/office/powerpoint/2010/main" val="3053936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157107-55D6-466D-8736-FED7916F9FEB}" type="datetimeFigureOut">
              <a:rPr lang="en-US" smtClean="0"/>
              <a:t>5/4/2022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35F59A-2D7B-4ADB-BC0E-D85698856C32}" type="slidenum">
              <a:rPr lang="en-US" smtClean="0"/>
              <a:t>‹#›</a:t>
            </a:fld>
            <a:endParaRPr lang="en-US"/>
          </a:p>
        </p:txBody>
      </p:sp>
    </p:spTree>
    <p:extLst>
      <p:ext uri="{BB962C8B-B14F-4D97-AF65-F5344CB8AC3E}">
        <p14:creationId xmlns:p14="http://schemas.microsoft.com/office/powerpoint/2010/main" val="10823562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157107-55D6-466D-8736-FED7916F9FEB}" type="datetimeFigureOut">
              <a:rPr lang="en-US" smtClean="0"/>
              <a:t>5/4/2022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35F59A-2D7B-4ADB-BC0E-D85698856C32}"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5570101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157107-55D6-466D-8736-FED7916F9FEB}" type="datetimeFigureOut">
              <a:rPr lang="en-US" smtClean="0"/>
              <a:t>5/4/2022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35F59A-2D7B-4ADB-BC0E-D85698856C32}" type="slidenum">
              <a:rPr lang="en-US" smtClean="0"/>
              <a:t>‹#›</a:t>
            </a:fld>
            <a:endParaRPr lang="en-US"/>
          </a:p>
        </p:txBody>
      </p:sp>
    </p:spTree>
    <p:extLst>
      <p:ext uri="{BB962C8B-B14F-4D97-AF65-F5344CB8AC3E}">
        <p14:creationId xmlns:p14="http://schemas.microsoft.com/office/powerpoint/2010/main" val="33303340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157107-55D6-466D-8736-FED7916F9FEB}" type="datetimeFigureOut">
              <a:rPr lang="en-US" smtClean="0"/>
              <a:t>5/4/2022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35F59A-2D7B-4ADB-BC0E-D85698856C32}"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3985871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157107-55D6-466D-8736-FED7916F9FEB}" type="datetimeFigureOut">
              <a:rPr lang="en-US" smtClean="0"/>
              <a:t>5/4/2022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35F59A-2D7B-4ADB-BC0E-D85698856C32}" type="slidenum">
              <a:rPr lang="en-US" smtClean="0"/>
              <a:t>‹#›</a:t>
            </a:fld>
            <a:endParaRPr lang="en-US"/>
          </a:p>
        </p:txBody>
      </p:sp>
    </p:spTree>
    <p:extLst>
      <p:ext uri="{BB962C8B-B14F-4D97-AF65-F5344CB8AC3E}">
        <p14:creationId xmlns:p14="http://schemas.microsoft.com/office/powerpoint/2010/main" val="12072175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157107-55D6-466D-8736-FED7916F9FEB}" type="datetimeFigureOut">
              <a:rPr lang="en-US" smtClean="0"/>
              <a:t>5/4/2022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35F59A-2D7B-4ADB-BC0E-D85698856C32}" type="slidenum">
              <a:rPr lang="en-US" smtClean="0"/>
              <a:t>‹#›</a:t>
            </a:fld>
            <a:endParaRPr lang="en-US"/>
          </a:p>
        </p:txBody>
      </p:sp>
    </p:spTree>
    <p:extLst>
      <p:ext uri="{BB962C8B-B14F-4D97-AF65-F5344CB8AC3E}">
        <p14:creationId xmlns:p14="http://schemas.microsoft.com/office/powerpoint/2010/main" val="3467012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157107-55D6-466D-8736-FED7916F9FEB}" type="datetimeFigureOut">
              <a:rPr lang="en-US" smtClean="0"/>
              <a:t>5/4/2022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35F59A-2D7B-4ADB-BC0E-D85698856C32}" type="slidenum">
              <a:rPr lang="en-US" smtClean="0"/>
              <a:t>‹#›</a:t>
            </a:fld>
            <a:endParaRPr lang="en-US"/>
          </a:p>
        </p:txBody>
      </p:sp>
    </p:spTree>
    <p:extLst>
      <p:ext uri="{BB962C8B-B14F-4D97-AF65-F5344CB8AC3E}">
        <p14:creationId xmlns:p14="http://schemas.microsoft.com/office/powerpoint/2010/main" val="294728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157107-55D6-466D-8736-FED7916F9FEB}" type="datetimeFigureOut">
              <a:rPr lang="en-US" smtClean="0"/>
              <a:t>5/4/2022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35F59A-2D7B-4ADB-BC0E-D85698856C32}" type="slidenum">
              <a:rPr lang="en-US" smtClean="0"/>
              <a:t>‹#›</a:t>
            </a:fld>
            <a:endParaRPr lang="en-US"/>
          </a:p>
        </p:txBody>
      </p:sp>
    </p:spTree>
    <p:extLst>
      <p:ext uri="{BB962C8B-B14F-4D97-AF65-F5344CB8AC3E}">
        <p14:creationId xmlns:p14="http://schemas.microsoft.com/office/powerpoint/2010/main" val="1986533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157107-55D6-466D-8736-FED7916F9FEB}" type="datetimeFigureOut">
              <a:rPr lang="en-US" smtClean="0"/>
              <a:t>5/4/2022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35F59A-2D7B-4ADB-BC0E-D85698856C32}" type="slidenum">
              <a:rPr lang="en-US" smtClean="0"/>
              <a:t>‹#›</a:t>
            </a:fld>
            <a:endParaRPr lang="en-US"/>
          </a:p>
        </p:txBody>
      </p:sp>
    </p:spTree>
    <p:extLst>
      <p:ext uri="{BB962C8B-B14F-4D97-AF65-F5344CB8AC3E}">
        <p14:creationId xmlns:p14="http://schemas.microsoft.com/office/powerpoint/2010/main" val="2137972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157107-55D6-466D-8736-FED7916F9FEB}" type="datetimeFigureOut">
              <a:rPr lang="en-US" smtClean="0"/>
              <a:t>5/4/2022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35F59A-2D7B-4ADB-BC0E-D85698856C32}" type="slidenum">
              <a:rPr lang="en-US" smtClean="0"/>
              <a:t>‹#›</a:t>
            </a:fld>
            <a:endParaRPr lang="en-US"/>
          </a:p>
        </p:txBody>
      </p:sp>
    </p:spTree>
    <p:extLst>
      <p:ext uri="{BB962C8B-B14F-4D97-AF65-F5344CB8AC3E}">
        <p14:creationId xmlns:p14="http://schemas.microsoft.com/office/powerpoint/2010/main" val="2367473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157107-55D6-466D-8736-FED7916F9FEB}" type="datetimeFigureOut">
              <a:rPr lang="en-US" smtClean="0"/>
              <a:t>5/4/2022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35F59A-2D7B-4ADB-BC0E-D85698856C32}" type="slidenum">
              <a:rPr lang="en-US" smtClean="0"/>
              <a:t>‹#›</a:t>
            </a:fld>
            <a:endParaRPr lang="en-US"/>
          </a:p>
        </p:txBody>
      </p:sp>
    </p:spTree>
    <p:extLst>
      <p:ext uri="{BB962C8B-B14F-4D97-AF65-F5344CB8AC3E}">
        <p14:creationId xmlns:p14="http://schemas.microsoft.com/office/powerpoint/2010/main" val="3944663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157107-55D6-466D-8736-FED7916F9FEB}" type="datetimeFigureOut">
              <a:rPr lang="en-US" smtClean="0"/>
              <a:t>5/4/2022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35F59A-2D7B-4ADB-BC0E-D85698856C32}" type="slidenum">
              <a:rPr lang="en-US" smtClean="0"/>
              <a:t>‹#›</a:t>
            </a:fld>
            <a:endParaRPr lang="en-US"/>
          </a:p>
        </p:txBody>
      </p:sp>
    </p:spTree>
    <p:extLst>
      <p:ext uri="{BB962C8B-B14F-4D97-AF65-F5344CB8AC3E}">
        <p14:creationId xmlns:p14="http://schemas.microsoft.com/office/powerpoint/2010/main" val="33402340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157107-55D6-466D-8736-FED7916F9FEB}" type="datetimeFigureOut">
              <a:rPr lang="en-US" smtClean="0"/>
              <a:t>5/4/2022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35F59A-2D7B-4ADB-BC0E-D85698856C32}" type="slidenum">
              <a:rPr lang="en-US" smtClean="0"/>
              <a:t>‹#›</a:t>
            </a:fld>
            <a:endParaRPr lang="en-US"/>
          </a:p>
        </p:txBody>
      </p:sp>
    </p:spTree>
    <p:extLst>
      <p:ext uri="{BB962C8B-B14F-4D97-AF65-F5344CB8AC3E}">
        <p14:creationId xmlns:p14="http://schemas.microsoft.com/office/powerpoint/2010/main" val="2205686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157107-55D6-466D-8736-FED7916F9FEB}" type="datetimeFigureOut">
              <a:rPr lang="en-US" smtClean="0"/>
              <a:t>5/4/2022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35F59A-2D7B-4ADB-BC0E-D85698856C32}" type="slidenum">
              <a:rPr lang="en-US" smtClean="0"/>
              <a:t>‹#›</a:t>
            </a:fld>
            <a:endParaRPr lang="en-US"/>
          </a:p>
        </p:txBody>
      </p:sp>
    </p:spTree>
    <p:extLst>
      <p:ext uri="{BB962C8B-B14F-4D97-AF65-F5344CB8AC3E}">
        <p14:creationId xmlns:p14="http://schemas.microsoft.com/office/powerpoint/2010/main" val="3921488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157107-55D6-466D-8736-FED7916F9FEB}" type="datetimeFigureOut">
              <a:rPr lang="en-US" smtClean="0"/>
              <a:t>5/4/2022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35F59A-2D7B-4ADB-BC0E-D85698856C32}" type="slidenum">
              <a:rPr lang="en-US" smtClean="0"/>
              <a:t>‹#›</a:t>
            </a:fld>
            <a:endParaRPr lang="en-US"/>
          </a:p>
        </p:txBody>
      </p:sp>
    </p:spTree>
    <p:extLst>
      <p:ext uri="{BB962C8B-B14F-4D97-AF65-F5344CB8AC3E}">
        <p14:creationId xmlns:p14="http://schemas.microsoft.com/office/powerpoint/2010/main" val="1057161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DF157107-55D6-466D-8736-FED7916F9FEB}" type="datetimeFigureOut">
              <a:rPr lang="en-US" smtClean="0"/>
              <a:t>5/4/2022</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4035F59A-2D7B-4ADB-BC0E-D85698856C32}" type="slidenum">
              <a:rPr lang="en-US" smtClean="0"/>
              <a:t>‹#›</a:t>
            </a:fld>
            <a:endParaRPr lang="en-US"/>
          </a:p>
        </p:txBody>
      </p:sp>
    </p:spTree>
    <p:extLst>
      <p:ext uri="{BB962C8B-B14F-4D97-AF65-F5344CB8AC3E}">
        <p14:creationId xmlns:p14="http://schemas.microsoft.com/office/powerpoint/2010/main" val="4107919659"/>
      </p:ext>
    </p:extLst>
  </p:cSld>
  <p:clrMap bg1="dk1" tx1="lt1" bg2="dk2" tx2="lt2" accent1="accent1" accent2="accent2" accent3="accent3" accent4="accent4" accent5="accent5" accent6="accent6" hlink="hlink" folHlink="folHlink"/>
  <p:sldLayoutIdLst>
    <p:sldLayoutId id="2147483989" r:id="rId1"/>
    <p:sldLayoutId id="2147483990" r:id="rId2"/>
    <p:sldLayoutId id="2147483991" r:id="rId3"/>
    <p:sldLayoutId id="2147483992" r:id="rId4"/>
    <p:sldLayoutId id="2147483993" r:id="rId5"/>
    <p:sldLayoutId id="2147483994" r:id="rId6"/>
    <p:sldLayoutId id="2147483995" r:id="rId7"/>
    <p:sldLayoutId id="2147483996" r:id="rId8"/>
    <p:sldLayoutId id="2147483997" r:id="rId9"/>
    <p:sldLayoutId id="2147483998" r:id="rId10"/>
    <p:sldLayoutId id="2147483999" r:id="rId11"/>
    <p:sldLayoutId id="2147484000" r:id="rId12"/>
    <p:sldLayoutId id="2147484001" r:id="rId13"/>
    <p:sldLayoutId id="2147484002" r:id="rId14"/>
    <p:sldLayoutId id="2147484003" r:id="rId15"/>
    <p:sldLayoutId id="2147484004" r:id="rId16"/>
    <p:sldLayoutId id="214748400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ED21A-20DC-496F-BDB7-C326762E4984}"/>
              </a:ext>
            </a:extLst>
          </p:cNvPr>
          <p:cNvSpPr>
            <a:spLocks noGrp="1"/>
          </p:cNvSpPr>
          <p:nvPr>
            <p:ph type="ctrTitle"/>
          </p:nvPr>
        </p:nvSpPr>
        <p:spPr>
          <a:xfrm>
            <a:off x="-229449" y="1209267"/>
            <a:ext cx="10449482" cy="2611967"/>
          </a:xfrm>
        </p:spPr>
        <p:txBody>
          <a:bodyPr anchor="b">
            <a:normAutofit/>
          </a:bodyPr>
          <a:lstStyle/>
          <a:p>
            <a:pPr algn="ctr"/>
            <a:r>
              <a:rPr lang="en-US" sz="5400" dirty="0"/>
              <a:t>	</a:t>
            </a:r>
            <a:r>
              <a:rPr lang="en-US" sz="5400" dirty="0">
                <a:latin typeface="Baskerville Old Face" panose="02020602080505020303" pitchFamily="18" charset="0"/>
              </a:rPr>
              <a:t>NATURAL LANGUAGE </a:t>
            </a:r>
            <a:br>
              <a:rPr lang="en-US" sz="5400" dirty="0">
                <a:latin typeface="Baskerville Old Face" panose="02020602080505020303" pitchFamily="18" charset="0"/>
              </a:rPr>
            </a:br>
            <a:r>
              <a:rPr lang="en-US" sz="5400" dirty="0">
                <a:latin typeface="Baskerville Old Face" panose="02020602080505020303" pitchFamily="18" charset="0"/>
              </a:rPr>
              <a:t>PROCESSING</a:t>
            </a:r>
          </a:p>
        </p:txBody>
      </p:sp>
      <p:sp>
        <p:nvSpPr>
          <p:cNvPr id="3" name="Subtitle 2">
            <a:extLst>
              <a:ext uri="{FF2B5EF4-FFF2-40B4-BE49-F238E27FC236}">
                <a16:creationId xmlns:a16="http://schemas.microsoft.com/office/drawing/2014/main" id="{733AEA11-4882-45C9-AC64-0C5DF61ED935}"/>
              </a:ext>
            </a:extLst>
          </p:cNvPr>
          <p:cNvSpPr>
            <a:spLocks noGrp="1"/>
          </p:cNvSpPr>
          <p:nvPr>
            <p:ph type="subTitle" idx="1"/>
          </p:nvPr>
        </p:nvSpPr>
        <p:spPr>
          <a:xfrm>
            <a:off x="8369556" y="5702474"/>
            <a:ext cx="5704251" cy="1155525"/>
          </a:xfrm>
        </p:spPr>
        <p:txBody>
          <a:bodyPr anchor="t">
            <a:normAutofit fontScale="92500" lnSpcReduction="10000"/>
          </a:bodyPr>
          <a:lstStyle/>
          <a:p>
            <a:r>
              <a:rPr lang="en-US" sz="2000" dirty="0"/>
              <a:t>PEERMENTORS-</a:t>
            </a:r>
          </a:p>
          <a:p>
            <a:r>
              <a:rPr lang="en-US" sz="2000" dirty="0"/>
              <a:t>190330012</a:t>
            </a:r>
          </a:p>
          <a:p>
            <a:r>
              <a:rPr lang="en-US" sz="2000" dirty="0"/>
              <a:t>190330093</a:t>
            </a:r>
          </a:p>
        </p:txBody>
      </p:sp>
    </p:spTree>
    <p:extLst>
      <p:ext uri="{BB962C8B-B14F-4D97-AF65-F5344CB8AC3E}">
        <p14:creationId xmlns:p14="http://schemas.microsoft.com/office/powerpoint/2010/main" val="365189936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4FCC4-34E4-4941-BE99-E6997B66DAD5}"/>
              </a:ext>
            </a:extLst>
          </p:cNvPr>
          <p:cNvSpPr>
            <a:spLocks noGrp="1"/>
          </p:cNvSpPr>
          <p:nvPr>
            <p:ph type="ctrTitle"/>
          </p:nvPr>
        </p:nvSpPr>
        <p:spPr>
          <a:xfrm>
            <a:off x="2253643" y="1426480"/>
            <a:ext cx="6437700" cy="2611967"/>
          </a:xfrm>
        </p:spPr>
        <p:txBody>
          <a:bodyPr anchor="b">
            <a:normAutofit/>
          </a:bodyPr>
          <a:lstStyle/>
          <a:p>
            <a:pPr algn="l"/>
            <a:r>
              <a:rPr lang="en-US" sz="8000" dirty="0">
                <a:latin typeface="Baskerville Old Face" panose="02020602080505020303" pitchFamily="18" charset="0"/>
              </a:rPr>
              <a:t>THANK YOU</a:t>
            </a:r>
          </a:p>
        </p:txBody>
      </p:sp>
    </p:spTree>
    <p:extLst>
      <p:ext uri="{BB962C8B-B14F-4D97-AF65-F5344CB8AC3E}">
        <p14:creationId xmlns:p14="http://schemas.microsoft.com/office/powerpoint/2010/main" val="194573069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A9035-65FC-49F0-92DF-833AF4874DC5}"/>
              </a:ext>
            </a:extLst>
          </p:cNvPr>
          <p:cNvSpPr>
            <a:spLocks noGrp="1"/>
          </p:cNvSpPr>
          <p:nvPr>
            <p:ph type="ctrTitle"/>
          </p:nvPr>
        </p:nvSpPr>
        <p:spPr>
          <a:xfrm>
            <a:off x="1797262" y="-1310730"/>
            <a:ext cx="9921125" cy="3153598"/>
          </a:xfrm>
        </p:spPr>
        <p:txBody>
          <a:bodyPr anchor="b">
            <a:normAutofit/>
          </a:bodyPr>
          <a:lstStyle/>
          <a:p>
            <a:pPr algn="l"/>
            <a:r>
              <a:rPr lang="en-US" sz="5400" dirty="0">
                <a:latin typeface="Baskerville Old Face" panose="02020602080505020303" pitchFamily="18" charset="0"/>
              </a:rPr>
              <a:t>TABLE OF CONTENTS-</a:t>
            </a:r>
          </a:p>
        </p:txBody>
      </p:sp>
      <p:sp>
        <p:nvSpPr>
          <p:cNvPr id="3" name="Subtitle 2">
            <a:extLst>
              <a:ext uri="{FF2B5EF4-FFF2-40B4-BE49-F238E27FC236}">
                <a16:creationId xmlns:a16="http://schemas.microsoft.com/office/drawing/2014/main" id="{9873228D-DB8B-4D0D-9AD6-67A135A3D67E}"/>
              </a:ext>
            </a:extLst>
          </p:cNvPr>
          <p:cNvSpPr>
            <a:spLocks noGrp="1"/>
          </p:cNvSpPr>
          <p:nvPr>
            <p:ph type="subTitle" idx="1"/>
          </p:nvPr>
        </p:nvSpPr>
        <p:spPr>
          <a:xfrm>
            <a:off x="2867024" y="2096086"/>
            <a:ext cx="6837123" cy="4220307"/>
          </a:xfrm>
        </p:spPr>
        <p:txBody>
          <a:bodyPr anchor="t">
            <a:normAutofit/>
          </a:bodyPr>
          <a:lstStyle/>
          <a:p>
            <a:pPr marL="342900" indent="-342900" algn="l">
              <a:buFont typeface="Wingdings" panose="05000000000000000000" pitchFamily="2" charset="2"/>
              <a:buChar char="q"/>
            </a:pPr>
            <a:r>
              <a:rPr lang="en-US" dirty="0"/>
              <a:t>INTRODUCTION</a:t>
            </a:r>
          </a:p>
          <a:p>
            <a:pPr marL="342900" indent="-342900" algn="l">
              <a:buFont typeface="Wingdings" panose="05000000000000000000" pitchFamily="2" charset="2"/>
              <a:buChar char="q"/>
            </a:pPr>
            <a:r>
              <a:rPr lang="en-US" dirty="0"/>
              <a:t>PROBLEM STATEMENT</a:t>
            </a:r>
          </a:p>
          <a:p>
            <a:pPr marL="342900" indent="-342900" algn="l">
              <a:buFont typeface="Wingdings" panose="05000000000000000000" pitchFamily="2" charset="2"/>
              <a:buChar char="q"/>
            </a:pPr>
            <a:r>
              <a:rPr lang="en-US" dirty="0"/>
              <a:t>DATASETS USED</a:t>
            </a:r>
          </a:p>
          <a:p>
            <a:pPr marL="342900" indent="-342900" algn="l">
              <a:buFont typeface="Wingdings" panose="05000000000000000000" pitchFamily="2" charset="2"/>
              <a:buChar char="q"/>
            </a:pPr>
            <a:r>
              <a:rPr lang="en-US" dirty="0"/>
              <a:t>IMPORT LIBRARIES </a:t>
            </a:r>
          </a:p>
          <a:p>
            <a:pPr marL="342900" indent="-342900" algn="l">
              <a:buFont typeface="Wingdings" panose="05000000000000000000" pitchFamily="2" charset="2"/>
              <a:buChar char="q"/>
            </a:pPr>
            <a:r>
              <a:rPr lang="en-US" dirty="0"/>
              <a:t>MODEL CREATION</a:t>
            </a:r>
          </a:p>
          <a:p>
            <a:pPr marL="342900" indent="-342900" algn="l">
              <a:buFont typeface="Wingdings" panose="05000000000000000000" pitchFamily="2" charset="2"/>
              <a:buChar char="q"/>
            </a:pPr>
            <a:r>
              <a:rPr lang="en-US" dirty="0"/>
              <a:t>TRAINING </a:t>
            </a:r>
          </a:p>
          <a:p>
            <a:pPr marL="342900" indent="-342900" algn="l">
              <a:buFont typeface="Wingdings" panose="05000000000000000000" pitchFamily="2" charset="2"/>
              <a:buChar char="q"/>
            </a:pPr>
            <a:r>
              <a:rPr lang="en-US" dirty="0"/>
              <a:t>OUTPUT</a:t>
            </a:r>
          </a:p>
          <a:p>
            <a:pPr algn="l"/>
            <a:endParaRPr lang="en-US" dirty="0"/>
          </a:p>
          <a:p>
            <a:pPr algn="l"/>
            <a:endParaRPr lang="en-US" sz="2000" dirty="0"/>
          </a:p>
        </p:txBody>
      </p:sp>
    </p:spTree>
    <p:extLst>
      <p:ext uri="{BB962C8B-B14F-4D97-AF65-F5344CB8AC3E}">
        <p14:creationId xmlns:p14="http://schemas.microsoft.com/office/powerpoint/2010/main" val="1699608715"/>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5E093-534A-4AA5-91F0-33ABFDE41973}"/>
              </a:ext>
            </a:extLst>
          </p:cNvPr>
          <p:cNvSpPr>
            <a:spLocks noGrp="1"/>
          </p:cNvSpPr>
          <p:nvPr>
            <p:ph type="ctrTitle"/>
          </p:nvPr>
        </p:nvSpPr>
        <p:spPr>
          <a:xfrm>
            <a:off x="406613" y="-1105704"/>
            <a:ext cx="6437700" cy="2611967"/>
          </a:xfrm>
        </p:spPr>
        <p:txBody>
          <a:bodyPr anchor="b">
            <a:normAutofit/>
          </a:bodyPr>
          <a:lstStyle/>
          <a:p>
            <a:pPr algn="l"/>
            <a:r>
              <a:rPr lang="en-US" sz="5400" dirty="0">
                <a:latin typeface="Baskerville Old Face" panose="02020602080505020303" pitchFamily="18" charset="0"/>
              </a:rPr>
              <a:t>INTRODUCTION</a:t>
            </a:r>
          </a:p>
        </p:txBody>
      </p:sp>
      <p:sp>
        <p:nvSpPr>
          <p:cNvPr id="3" name="Subtitle 2">
            <a:extLst>
              <a:ext uri="{FF2B5EF4-FFF2-40B4-BE49-F238E27FC236}">
                <a16:creationId xmlns:a16="http://schemas.microsoft.com/office/drawing/2014/main" id="{60A7B4E9-727D-4114-A52B-B4A1F8D786EC}"/>
              </a:ext>
            </a:extLst>
          </p:cNvPr>
          <p:cNvSpPr>
            <a:spLocks noGrp="1"/>
          </p:cNvSpPr>
          <p:nvPr>
            <p:ph type="subTitle" idx="1"/>
          </p:nvPr>
        </p:nvSpPr>
        <p:spPr>
          <a:xfrm>
            <a:off x="473849" y="1859442"/>
            <a:ext cx="11244301" cy="3347052"/>
          </a:xfrm>
        </p:spPr>
        <p:txBody>
          <a:bodyPr anchor="t">
            <a:normAutofit/>
          </a:bodyPr>
          <a:lstStyle/>
          <a:p>
            <a:pPr algn="l"/>
            <a:r>
              <a:rPr lang="en-US" sz="2000" i="1" dirty="0">
                <a:solidFill>
                  <a:schemeClr val="bg1"/>
                </a:solidFill>
              </a:rPr>
              <a:t>Handwritten digit recognition is the process to provide the ability to machines to recognize human handwritten digits. It is not an easy task for the machine because handwritten digits are not perfect, vary from person-to-person, and can be made with many different flavors.</a:t>
            </a:r>
          </a:p>
        </p:txBody>
      </p:sp>
    </p:spTree>
    <p:extLst>
      <p:ext uri="{BB962C8B-B14F-4D97-AF65-F5344CB8AC3E}">
        <p14:creationId xmlns:p14="http://schemas.microsoft.com/office/powerpoint/2010/main" val="62333682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092DC-AD77-4B1B-BDF2-CA5D0ACE0505}"/>
              </a:ext>
            </a:extLst>
          </p:cNvPr>
          <p:cNvSpPr>
            <a:spLocks noGrp="1"/>
          </p:cNvSpPr>
          <p:nvPr>
            <p:ph type="ctrTitle"/>
          </p:nvPr>
        </p:nvSpPr>
        <p:spPr>
          <a:xfrm>
            <a:off x="363750" y="-1007231"/>
            <a:ext cx="9694649" cy="2611967"/>
          </a:xfrm>
        </p:spPr>
        <p:txBody>
          <a:bodyPr anchor="b">
            <a:normAutofit/>
          </a:bodyPr>
          <a:lstStyle/>
          <a:p>
            <a:pPr algn="l"/>
            <a:r>
              <a:rPr lang="en-US" sz="5400" dirty="0">
                <a:latin typeface="Baskerville Old Face" panose="02020602080505020303" pitchFamily="18" charset="0"/>
              </a:rPr>
              <a:t>PROBLEM STATEMENT</a:t>
            </a:r>
          </a:p>
        </p:txBody>
      </p:sp>
      <p:sp>
        <p:nvSpPr>
          <p:cNvPr id="3" name="Subtitle 2">
            <a:extLst>
              <a:ext uri="{FF2B5EF4-FFF2-40B4-BE49-F238E27FC236}">
                <a16:creationId xmlns:a16="http://schemas.microsoft.com/office/drawing/2014/main" id="{9CE23A09-C9AA-41FE-A663-2D907A304827}"/>
              </a:ext>
            </a:extLst>
          </p:cNvPr>
          <p:cNvSpPr>
            <a:spLocks noGrp="1"/>
          </p:cNvSpPr>
          <p:nvPr>
            <p:ph type="subTitle" idx="1"/>
          </p:nvPr>
        </p:nvSpPr>
        <p:spPr>
          <a:xfrm>
            <a:off x="495110" y="1645715"/>
            <a:ext cx="11392089" cy="4768337"/>
          </a:xfrm>
        </p:spPr>
        <p:txBody>
          <a:bodyPr anchor="t">
            <a:normAutofit/>
          </a:bodyPr>
          <a:lstStyle/>
          <a:p>
            <a:pPr algn="l"/>
            <a:r>
              <a:rPr lang="en-US" sz="2000" dirty="0"/>
              <a:t>                                                        </a:t>
            </a:r>
            <a:r>
              <a:rPr lang="en-US" sz="2000" i="1" dirty="0">
                <a:solidFill>
                  <a:schemeClr val="bg1"/>
                </a:solidFill>
              </a:rPr>
              <a:t> we are going to use the MNIST dataset for the implementation of a handwritten digit recognition app. To implement this we will use a special type of deep neural network called Convolutional Neural Networks. In the end, we will also build a Graphical user interface(GUI) where you can directly draw the digit and recognize it straight away.</a:t>
            </a:r>
            <a:endParaRPr lang="en-US" sz="2000" dirty="0"/>
          </a:p>
        </p:txBody>
      </p:sp>
    </p:spTree>
    <p:extLst>
      <p:ext uri="{BB962C8B-B14F-4D97-AF65-F5344CB8AC3E}">
        <p14:creationId xmlns:p14="http://schemas.microsoft.com/office/powerpoint/2010/main" val="489143834"/>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092DC-AD77-4B1B-BDF2-CA5D0ACE0505}"/>
              </a:ext>
            </a:extLst>
          </p:cNvPr>
          <p:cNvSpPr>
            <a:spLocks noGrp="1"/>
          </p:cNvSpPr>
          <p:nvPr>
            <p:ph type="ctrTitle"/>
          </p:nvPr>
        </p:nvSpPr>
        <p:spPr>
          <a:xfrm>
            <a:off x="363750" y="-1007231"/>
            <a:ext cx="9694649" cy="2611967"/>
          </a:xfrm>
        </p:spPr>
        <p:txBody>
          <a:bodyPr anchor="b">
            <a:normAutofit/>
          </a:bodyPr>
          <a:lstStyle/>
          <a:p>
            <a:pPr algn="l"/>
            <a:r>
              <a:rPr lang="en-US" sz="5400" dirty="0">
                <a:latin typeface="Baskerville Old Face" panose="02020602080505020303" pitchFamily="18" charset="0"/>
              </a:rPr>
              <a:t>DATA SETS USED(MNIST)</a:t>
            </a:r>
          </a:p>
        </p:txBody>
      </p:sp>
      <p:sp>
        <p:nvSpPr>
          <p:cNvPr id="3" name="Subtitle 2">
            <a:extLst>
              <a:ext uri="{FF2B5EF4-FFF2-40B4-BE49-F238E27FC236}">
                <a16:creationId xmlns:a16="http://schemas.microsoft.com/office/drawing/2014/main" id="{9CE23A09-C9AA-41FE-A663-2D907A304827}"/>
              </a:ext>
            </a:extLst>
          </p:cNvPr>
          <p:cNvSpPr>
            <a:spLocks noGrp="1"/>
          </p:cNvSpPr>
          <p:nvPr>
            <p:ph type="subTitle" idx="1"/>
          </p:nvPr>
        </p:nvSpPr>
        <p:spPr>
          <a:xfrm>
            <a:off x="495110" y="1645715"/>
            <a:ext cx="11392089" cy="4768337"/>
          </a:xfrm>
        </p:spPr>
        <p:txBody>
          <a:bodyPr anchor="t">
            <a:normAutofit/>
          </a:bodyPr>
          <a:lstStyle/>
          <a:p>
            <a:pPr algn="l"/>
            <a:r>
              <a:rPr lang="en-US" sz="2000" dirty="0"/>
              <a:t>                             MNIST dataset consists of handwritten digits from 0 to 9 and has a training set of 60,000 samples, and a test set of 10,000 samples. The digits are binary 28x28 pixels.</a:t>
            </a:r>
          </a:p>
          <a:p>
            <a:pPr algn="l"/>
            <a:endParaRPr lang="en-US" sz="2000" dirty="0"/>
          </a:p>
          <a:p>
            <a:pPr algn="l"/>
            <a:endParaRPr lang="en-US" sz="2000" dirty="0"/>
          </a:p>
        </p:txBody>
      </p:sp>
      <p:pic>
        <p:nvPicPr>
          <p:cNvPr id="5" name="Picture 4">
            <a:extLst>
              <a:ext uri="{FF2B5EF4-FFF2-40B4-BE49-F238E27FC236}">
                <a16:creationId xmlns:a16="http://schemas.microsoft.com/office/drawing/2014/main" id="{9A6E9609-A37A-C535-CE29-2E5EA7905A35}"/>
              </a:ext>
            </a:extLst>
          </p:cNvPr>
          <p:cNvPicPr>
            <a:picLocks noChangeAspect="1"/>
          </p:cNvPicPr>
          <p:nvPr/>
        </p:nvPicPr>
        <p:blipFill>
          <a:blip r:embed="rId2"/>
          <a:stretch>
            <a:fillRect/>
          </a:stretch>
        </p:blipFill>
        <p:spPr>
          <a:xfrm>
            <a:off x="2097741" y="2750760"/>
            <a:ext cx="7010399" cy="3551427"/>
          </a:xfrm>
          <a:prstGeom prst="rect">
            <a:avLst/>
          </a:prstGeom>
        </p:spPr>
      </p:pic>
    </p:spTree>
    <p:extLst>
      <p:ext uri="{BB962C8B-B14F-4D97-AF65-F5344CB8AC3E}">
        <p14:creationId xmlns:p14="http://schemas.microsoft.com/office/powerpoint/2010/main" val="174928452"/>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092DC-AD77-4B1B-BDF2-CA5D0ACE0505}"/>
              </a:ext>
            </a:extLst>
          </p:cNvPr>
          <p:cNvSpPr>
            <a:spLocks noGrp="1"/>
          </p:cNvSpPr>
          <p:nvPr>
            <p:ph type="ctrTitle"/>
          </p:nvPr>
        </p:nvSpPr>
        <p:spPr>
          <a:xfrm>
            <a:off x="363750" y="-1007231"/>
            <a:ext cx="9694649" cy="2611967"/>
          </a:xfrm>
        </p:spPr>
        <p:txBody>
          <a:bodyPr anchor="b">
            <a:normAutofit/>
          </a:bodyPr>
          <a:lstStyle/>
          <a:p>
            <a:pPr algn="l"/>
            <a:r>
              <a:rPr lang="en-US" sz="5400" dirty="0">
                <a:latin typeface="Baskerville Old Face" panose="02020602080505020303" pitchFamily="18" charset="0"/>
              </a:rPr>
              <a:t>IMPORT LIBRARIES AND DATASET</a:t>
            </a:r>
          </a:p>
        </p:txBody>
      </p:sp>
      <p:sp>
        <p:nvSpPr>
          <p:cNvPr id="3" name="Subtitle 2">
            <a:extLst>
              <a:ext uri="{FF2B5EF4-FFF2-40B4-BE49-F238E27FC236}">
                <a16:creationId xmlns:a16="http://schemas.microsoft.com/office/drawing/2014/main" id="{9CE23A09-C9AA-41FE-A663-2D907A304827}"/>
              </a:ext>
            </a:extLst>
          </p:cNvPr>
          <p:cNvSpPr>
            <a:spLocks noGrp="1"/>
          </p:cNvSpPr>
          <p:nvPr>
            <p:ph type="subTitle" idx="1"/>
          </p:nvPr>
        </p:nvSpPr>
        <p:spPr>
          <a:xfrm>
            <a:off x="495110" y="1645715"/>
            <a:ext cx="11392089" cy="4768337"/>
          </a:xfrm>
        </p:spPr>
        <p:txBody>
          <a:bodyPr anchor="t">
            <a:normAutofit/>
          </a:bodyPr>
          <a:lstStyle/>
          <a:p>
            <a:pPr algn="l"/>
            <a:r>
              <a:rPr lang="en-US" sz="2000" dirty="0"/>
              <a:t>we import all the needed modules for training our model. We can easily import the dataset and start working on that because the </a:t>
            </a:r>
            <a:r>
              <a:rPr lang="en-US" sz="2000" dirty="0" err="1"/>
              <a:t>Keras</a:t>
            </a:r>
            <a:r>
              <a:rPr lang="en-US" sz="2000" dirty="0"/>
              <a:t> library already contains many datasets and MNIST is one of them. We call </a:t>
            </a:r>
            <a:r>
              <a:rPr lang="en-US" sz="2000" dirty="0" err="1"/>
              <a:t>mnist.load_data</a:t>
            </a:r>
            <a:r>
              <a:rPr lang="en-US" sz="2000" dirty="0"/>
              <a:t>() function to get training data with its labels and also the testing data with its labels.</a:t>
            </a:r>
          </a:p>
          <a:p>
            <a:pPr algn="l"/>
            <a:r>
              <a:rPr lang="en-US" sz="2000" dirty="0"/>
              <a:t>Model cannot take the image data directly so we need to perform some basic operations and process the data to make it ready for our neural network. The dimension of the training data is (60000*28*28). One more dimension is needed for the CNN model so we reshape the matrix to shape (60000*28*28*1).</a:t>
            </a:r>
          </a:p>
          <a:p>
            <a:pPr algn="l"/>
            <a:endParaRPr lang="en-US" sz="2000" dirty="0"/>
          </a:p>
        </p:txBody>
      </p:sp>
      <p:pic>
        <p:nvPicPr>
          <p:cNvPr id="6" name="Picture 5">
            <a:extLst>
              <a:ext uri="{FF2B5EF4-FFF2-40B4-BE49-F238E27FC236}">
                <a16:creationId xmlns:a16="http://schemas.microsoft.com/office/drawing/2014/main" id="{7CE54328-ED7D-44A2-5DCE-48C4D60356C1}"/>
              </a:ext>
            </a:extLst>
          </p:cNvPr>
          <p:cNvPicPr>
            <a:picLocks noChangeAspect="1"/>
          </p:cNvPicPr>
          <p:nvPr/>
        </p:nvPicPr>
        <p:blipFill>
          <a:blip r:embed="rId2"/>
          <a:stretch>
            <a:fillRect/>
          </a:stretch>
        </p:blipFill>
        <p:spPr>
          <a:xfrm>
            <a:off x="1228165" y="4491317"/>
            <a:ext cx="9377082" cy="2133601"/>
          </a:xfrm>
          <a:prstGeom prst="rect">
            <a:avLst/>
          </a:prstGeom>
        </p:spPr>
      </p:pic>
    </p:spTree>
    <p:extLst>
      <p:ext uri="{BB962C8B-B14F-4D97-AF65-F5344CB8AC3E}">
        <p14:creationId xmlns:p14="http://schemas.microsoft.com/office/powerpoint/2010/main" val="2507765839"/>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0EDA2-AC87-42C8-B087-B17EA2365BF3}"/>
              </a:ext>
            </a:extLst>
          </p:cNvPr>
          <p:cNvSpPr>
            <a:spLocks noGrp="1"/>
          </p:cNvSpPr>
          <p:nvPr>
            <p:ph type="ctrTitle"/>
          </p:nvPr>
        </p:nvSpPr>
        <p:spPr>
          <a:xfrm>
            <a:off x="178703" y="-1441511"/>
            <a:ext cx="12013297" cy="2611967"/>
          </a:xfrm>
        </p:spPr>
        <p:txBody>
          <a:bodyPr anchor="b">
            <a:normAutofit/>
          </a:bodyPr>
          <a:lstStyle/>
          <a:p>
            <a:pPr algn="l"/>
            <a:r>
              <a:rPr lang="en-US" sz="5400" dirty="0">
                <a:latin typeface="Baskerville Old Face" panose="02020602080505020303" pitchFamily="18" charset="0"/>
              </a:rPr>
              <a:t>MODLE CREATION</a:t>
            </a:r>
          </a:p>
        </p:txBody>
      </p:sp>
      <p:sp>
        <p:nvSpPr>
          <p:cNvPr id="3" name="Subtitle 2">
            <a:extLst>
              <a:ext uri="{FF2B5EF4-FFF2-40B4-BE49-F238E27FC236}">
                <a16:creationId xmlns:a16="http://schemas.microsoft.com/office/drawing/2014/main" id="{A29A420E-6DD1-45AA-AD88-ED99E0FF6B2D}"/>
              </a:ext>
            </a:extLst>
          </p:cNvPr>
          <p:cNvSpPr>
            <a:spLocks noGrp="1"/>
          </p:cNvSpPr>
          <p:nvPr>
            <p:ph type="subTitle" idx="1"/>
          </p:nvPr>
        </p:nvSpPr>
        <p:spPr>
          <a:xfrm>
            <a:off x="495110" y="1170456"/>
            <a:ext cx="11518187" cy="5309857"/>
          </a:xfrm>
        </p:spPr>
        <p:txBody>
          <a:bodyPr anchor="t">
            <a:normAutofit/>
          </a:bodyPr>
          <a:lstStyle/>
          <a:p>
            <a:pPr algn="l"/>
            <a:r>
              <a:rPr lang="en-US" sz="2000" dirty="0"/>
              <a:t>We use CNN (convolution neural network) for this project</a:t>
            </a:r>
          </a:p>
          <a:p>
            <a:pPr algn="l"/>
            <a:r>
              <a:rPr lang="en-US" sz="2000" dirty="0"/>
              <a:t>We will use the </a:t>
            </a:r>
            <a:r>
              <a:rPr lang="en-US" sz="2000" dirty="0" err="1"/>
              <a:t>Adadelta</a:t>
            </a:r>
            <a:r>
              <a:rPr lang="en-US" sz="2000" dirty="0"/>
              <a:t> optimizer for the model compilation.</a:t>
            </a:r>
          </a:p>
          <a:p>
            <a:pPr algn="l"/>
            <a:r>
              <a:rPr lang="en-US" sz="2000" dirty="0"/>
              <a:t>We use  model architecture as </a:t>
            </a:r>
            <a:r>
              <a:rPr lang="en-US" sz="2000" dirty="0" err="1"/>
              <a:t>keras</a:t>
            </a:r>
            <a:r>
              <a:rPr lang="en-US" sz="2000" dirty="0"/>
              <a:t>  sequential </a:t>
            </a:r>
          </a:p>
          <a:p>
            <a:pPr algn="l"/>
            <a:r>
              <a:rPr lang="en-US" sz="2000" dirty="0"/>
              <a:t>Cross entropy is used as loss function</a:t>
            </a:r>
          </a:p>
          <a:p>
            <a:pPr algn="l"/>
            <a:endParaRPr lang="en-US" sz="2000" dirty="0"/>
          </a:p>
          <a:p>
            <a:pPr algn="l"/>
            <a:endParaRPr lang="en-US" sz="2000" dirty="0"/>
          </a:p>
          <a:p>
            <a:pPr algn="l"/>
            <a:endParaRPr lang="en-US" sz="2000" dirty="0"/>
          </a:p>
        </p:txBody>
      </p:sp>
      <p:pic>
        <p:nvPicPr>
          <p:cNvPr id="5" name="Picture 4">
            <a:extLst>
              <a:ext uri="{FF2B5EF4-FFF2-40B4-BE49-F238E27FC236}">
                <a16:creationId xmlns:a16="http://schemas.microsoft.com/office/drawing/2014/main" id="{3626C59F-0B02-7826-0FD8-65875B012D93}"/>
              </a:ext>
            </a:extLst>
          </p:cNvPr>
          <p:cNvPicPr>
            <a:picLocks noChangeAspect="1"/>
          </p:cNvPicPr>
          <p:nvPr/>
        </p:nvPicPr>
        <p:blipFill>
          <a:blip r:embed="rId2"/>
          <a:stretch>
            <a:fillRect/>
          </a:stretch>
        </p:blipFill>
        <p:spPr>
          <a:xfrm>
            <a:off x="1389528" y="3429001"/>
            <a:ext cx="8597153" cy="2918012"/>
          </a:xfrm>
          <a:prstGeom prst="rect">
            <a:avLst/>
          </a:prstGeom>
        </p:spPr>
      </p:pic>
    </p:spTree>
    <p:extLst>
      <p:ext uri="{BB962C8B-B14F-4D97-AF65-F5344CB8AC3E}">
        <p14:creationId xmlns:p14="http://schemas.microsoft.com/office/powerpoint/2010/main" val="2330826922"/>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0EDA2-AC87-42C8-B087-B17EA2365BF3}"/>
              </a:ext>
            </a:extLst>
          </p:cNvPr>
          <p:cNvSpPr>
            <a:spLocks noGrp="1"/>
          </p:cNvSpPr>
          <p:nvPr>
            <p:ph type="ctrTitle"/>
          </p:nvPr>
        </p:nvSpPr>
        <p:spPr>
          <a:xfrm>
            <a:off x="178703" y="-1441511"/>
            <a:ext cx="12013297" cy="2611967"/>
          </a:xfrm>
        </p:spPr>
        <p:txBody>
          <a:bodyPr anchor="b">
            <a:normAutofit/>
          </a:bodyPr>
          <a:lstStyle/>
          <a:p>
            <a:pPr algn="l"/>
            <a:r>
              <a:rPr lang="en-US" sz="5400" dirty="0">
                <a:latin typeface="Baskerville Old Face" panose="02020602080505020303" pitchFamily="18" charset="0"/>
              </a:rPr>
              <a:t>TRAINING</a:t>
            </a:r>
          </a:p>
        </p:txBody>
      </p:sp>
      <p:sp>
        <p:nvSpPr>
          <p:cNvPr id="3" name="Subtitle 2">
            <a:extLst>
              <a:ext uri="{FF2B5EF4-FFF2-40B4-BE49-F238E27FC236}">
                <a16:creationId xmlns:a16="http://schemas.microsoft.com/office/drawing/2014/main" id="{A29A420E-6DD1-45AA-AD88-ED99E0FF6B2D}"/>
              </a:ext>
            </a:extLst>
          </p:cNvPr>
          <p:cNvSpPr>
            <a:spLocks noGrp="1"/>
          </p:cNvSpPr>
          <p:nvPr>
            <p:ph type="subTitle" idx="1"/>
          </p:nvPr>
        </p:nvSpPr>
        <p:spPr>
          <a:xfrm>
            <a:off x="495110" y="1170456"/>
            <a:ext cx="11518187" cy="5309857"/>
          </a:xfrm>
        </p:spPr>
        <p:txBody>
          <a:bodyPr anchor="t">
            <a:normAutofit/>
          </a:bodyPr>
          <a:lstStyle/>
          <a:p>
            <a:pPr algn="l"/>
            <a:r>
              <a:rPr lang="en-US" sz="2000" dirty="0"/>
              <a:t>To start the training of the model we can simply call the </a:t>
            </a:r>
            <a:r>
              <a:rPr lang="en-US" sz="2000" dirty="0" err="1"/>
              <a:t>model.fit</a:t>
            </a:r>
            <a:r>
              <a:rPr lang="en-US" sz="2000" dirty="0"/>
              <a:t>() function of </a:t>
            </a:r>
            <a:r>
              <a:rPr lang="en-US" sz="2000" dirty="0" err="1"/>
              <a:t>Keras</a:t>
            </a:r>
            <a:r>
              <a:rPr lang="en-US" sz="2000" dirty="0"/>
              <a:t>. It takes the training data, validation data, epochs, and batch size as the parameter.</a:t>
            </a:r>
          </a:p>
          <a:p>
            <a:pPr algn="l"/>
            <a:r>
              <a:rPr lang="en-US" sz="2000" dirty="0"/>
              <a:t>The training of model takes some time. After </a:t>
            </a:r>
            <a:r>
              <a:rPr lang="en-US" sz="2000" dirty="0" err="1"/>
              <a:t>succesful</a:t>
            </a:r>
            <a:r>
              <a:rPr lang="en-US" sz="2000" dirty="0"/>
              <a:t> model training, we can save the weights and model definition in the ‘mnist.h5’ file.</a:t>
            </a:r>
          </a:p>
          <a:p>
            <a:pPr algn="l"/>
            <a:endParaRPr lang="en-US" sz="2000" dirty="0"/>
          </a:p>
        </p:txBody>
      </p:sp>
      <p:pic>
        <p:nvPicPr>
          <p:cNvPr id="6" name="Picture 5">
            <a:extLst>
              <a:ext uri="{FF2B5EF4-FFF2-40B4-BE49-F238E27FC236}">
                <a16:creationId xmlns:a16="http://schemas.microsoft.com/office/drawing/2014/main" id="{660ED1AC-95EC-CBC8-53D7-A7661ED0C220}"/>
              </a:ext>
            </a:extLst>
          </p:cNvPr>
          <p:cNvPicPr>
            <a:picLocks noChangeAspect="1"/>
          </p:cNvPicPr>
          <p:nvPr/>
        </p:nvPicPr>
        <p:blipFill>
          <a:blip r:embed="rId2"/>
          <a:stretch>
            <a:fillRect/>
          </a:stretch>
        </p:blipFill>
        <p:spPr>
          <a:xfrm>
            <a:off x="1218777" y="2832847"/>
            <a:ext cx="9754445" cy="3460378"/>
          </a:xfrm>
          <a:prstGeom prst="rect">
            <a:avLst/>
          </a:prstGeom>
        </p:spPr>
      </p:pic>
    </p:spTree>
    <p:extLst>
      <p:ext uri="{BB962C8B-B14F-4D97-AF65-F5344CB8AC3E}">
        <p14:creationId xmlns:p14="http://schemas.microsoft.com/office/powerpoint/2010/main" val="3637000194"/>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0EDA2-AC87-42C8-B087-B17EA2365BF3}"/>
              </a:ext>
            </a:extLst>
          </p:cNvPr>
          <p:cNvSpPr>
            <a:spLocks noGrp="1"/>
          </p:cNvSpPr>
          <p:nvPr>
            <p:ph type="ctrTitle"/>
          </p:nvPr>
        </p:nvSpPr>
        <p:spPr>
          <a:xfrm>
            <a:off x="178703" y="-1441511"/>
            <a:ext cx="12013297" cy="2611967"/>
          </a:xfrm>
        </p:spPr>
        <p:txBody>
          <a:bodyPr anchor="b">
            <a:normAutofit/>
          </a:bodyPr>
          <a:lstStyle/>
          <a:p>
            <a:pPr algn="l"/>
            <a:r>
              <a:rPr lang="en-US" sz="5400" dirty="0">
                <a:latin typeface="Baskerville Old Face" panose="02020602080505020303" pitchFamily="18" charset="0"/>
              </a:rPr>
              <a:t>OUTPUT</a:t>
            </a:r>
          </a:p>
        </p:txBody>
      </p:sp>
      <p:sp>
        <p:nvSpPr>
          <p:cNvPr id="3" name="Subtitle 2">
            <a:extLst>
              <a:ext uri="{FF2B5EF4-FFF2-40B4-BE49-F238E27FC236}">
                <a16:creationId xmlns:a16="http://schemas.microsoft.com/office/drawing/2014/main" id="{A29A420E-6DD1-45AA-AD88-ED99E0FF6B2D}"/>
              </a:ext>
            </a:extLst>
          </p:cNvPr>
          <p:cNvSpPr>
            <a:spLocks noGrp="1"/>
          </p:cNvSpPr>
          <p:nvPr>
            <p:ph type="subTitle" idx="1"/>
          </p:nvPr>
        </p:nvSpPr>
        <p:spPr>
          <a:xfrm>
            <a:off x="495110" y="1170456"/>
            <a:ext cx="11518187" cy="5309857"/>
          </a:xfrm>
        </p:spPr>
        <p:txBody>
          <a:bodyPr anchor="t">
            <a:normAutofit/>
          </a:bodyPr>
          <a:lstStyle/>
          <a:p>
            <a:pPr algn="l"/>
            <a:endParaRPr lang="en-US" sz="2000" dirty="0"/>
          </a:p>
        </p:txBody>
      </p:sp>
      <p:pic>
        <p:nvPicPr>
          <p:cNvPr id="5" name="Picture 4">
            <a:extLst>
              <a:ext uri="{FF2B5EF4-FFF2-40B4-BE49-F238E27FC236}">
                <a16:creationId xmlns:a16="http://schemas.microsoft.com/office/drawing/2014/main" id="{0CBE9DB5-5743-1C33-1B6E-58A075F99B91}"/>
              </a:ext>
            </a:extLst>
          </p:cNvPr>
          <p:cNvPicPr>
            <a:picLocks noChangeAspect="1"/>
          </p:cNvPicPr>
          <p:nvPr/>
        </p:nvPicPr>
        <p:blipFill>
          <a:blip r:embed="rId2"/>
          <a:stretch>
            <a:fillRect/>
          </a:stretch>
        </p:blipFill>
        <p:spPr>
          <a:xfrm>
            <a:off x="495111" y="1170457"/>
            <a:ext cx="11518186" cy="5309856"/>
          </a:xfrm>
          <a:prstGeom prst="rect">
            <a:avLst/>
          </a:prstGeom>
        </p:spPr>
      </p:pic>
    </p:spTree>
    <p:extLst>
      <p:ext uri="{BB962C8B-B14F-4D97-AF65-F5344CB8AC3E}">
        <p14:creationId xmlns:p14="http://schemas.microsoft.com/office/powerpoint/2010/main" val="1970954213"/>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93</TotalTime>
  <Words>411</Words>
  <Application>Microsoft Office PowerPoint</Application>
  <PresentationFormat>Widescreen</PresentationFormat>
  <Paragraphs>32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Baskerville Old Face</vt:lpstr>
      <vt:lpstr>Century Gothic</vt:lpstr>
      <vt:lpstr>Wingdings</vt:lpstr>
      <vt:lpstr>Wingdings 3</vt:lpstr>
      <vt:lpstr>Slice</vt:lpstr>
      <vt:lpstr> NATURAL LANGUAGE  PROCESSING</vt:lpstr>
      <vt:lpstr>TABLE OF CONTENTS-</vt:lpstr>
      <vt:lpstr>INTRODUCTION</vt:lpstr>
      <vt:lpstr>PROBLEM STATEMENT</vt:lpstr>
      <vt:lpstr>DATA SETS USED(MNIST)</vt:lpstr>
      <vt:lpstr>IMPORT LIBRARIES AND DATASET</vt:lpstr>
      <vt:lpstr>MODLE CREATION</vt:lpstr>
      <vt:lpstr>TRAINING</vt:lpstr>
      <vt:lpstr>OUTPUT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dc:title>
  <dc:creator>SHREYA REDDY P</dc:creator>
  <cp:lastModifiedBy>AKHILA P</cp:lastModifiedBy>
  <cp:revision>3</cp:revision>
  <dcterms:created xsi:type="dcterms:W3CDTF">2022-04-30T18:06:47Z</dcterms:created>
  <dcterms:modified xsi:type="dcterms:W3CDTF">2022-05-04T09:00:43Z</dcterms:modified>
</cp:coreProperties>
</file>