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56" r:id="rId2"/>
  </p:sldIdLst>
  <p:sldSz cx="43891200" cy="32918400"/>
  <p:notesSz cx="9239250" cy="11982450"/>
  <p:embeddedFontLst>
    <p:embeddedFont>
      <p:font typeface="Quattrocento" panose="02020502030000000404" pitchFamily="18" charset="0"/>
      <p:regular r:id="rId5"/>
      <p:bold r:id="rId6"/>
    </p:embeddedFont>
    <p:embeddedFont>
      <p:font typeface="Quattrocento Sans" panose="020B0502050000020003" pitchFamily="34" charset="0"/>
      <p:regular r:id="rId7"/>
    </p:embeddedFont>
  </p:embeddedFontLst>
  <p:custDataLst>
    <p:tags r:id="rId8"/>
  </p:custDataLst>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11088">
          <p15:clr>
            <a:srgbClr val="A4A3A4"/>
          </p15:clr>
        </p15:guide>
        <p15:guide id="2" pos="13440">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84A0"/>
    <a:srgbClr val="664F93"/>
    <a:srgbClr val="5B4D7F"/>
    <a:srgbClr val="604884"/>
    <a:srgbClr val="7C5393"/>
    <a:srgbClr val="506796"/>
    <a:srgbClr val="378B9F"/>
    <a:srgbClr val="3A749C"/>
    <a:srgbClr val="E64B3C"/>
    <a:srgbClr val="C82B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3654" autoAdjust="0"/>
  </p:normalViewPr>
  <p:slideViewPr>
    <p:cSldViewPr>
      <p:cViewPr varScale="1">
        <p:scale>
          <a:sx n="18" d="100"/>
          <a:sy n="18" d="100"/>
        </p:scale>
        <p:origin x="1781" y="10"/>
      </p:cViewPr>
      <p:guideLst>
        <p:guide orient="horz" pos="11088"/>
        <p:guide pos="134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3" d="100"/>
          <a:sy n="73" d="100"/>
        </p:scale>
        <p:origin x="3984" y="72"/>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viewProps" Target="viewProps.xml"/><Relationship Id="rId4" Type="http://schemas.openxmlformats.org/officeDocument/2006/relationships/handoutMaster" Target="handoutMasters/handout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smtId="4294967295"/>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smtId="4294967295"/>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smtId="4294967295"/>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smtId="4294967295"/>
            </a:defPPr>
            <a:lvl1pPr algn="r" defTabSz="1149350">
              <a:defRPr sz="1500"/>
            </a:lvl1pPr>
          </a:lstStyle>
          <a:p>
            <a:fld id="{56A6134A-9986-4884-ADAB-C57241D32564}" type="slidenum">
              <a:rPr lang="zh-CN" altLang="en-US"/>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1582738" y="889000"/>
            <a:ext cx="6059487" cy="45450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smtId="4294967295"/>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smtId="4294967295"/>
            </a:defPPr>
            <a:lvl1pPr algn="r" defTabSz="1149350">
              <a:defRPr sz="1500"/>
            </a:lvl1pPr>
          </a:lstStyle>
          <a:p>
            <a:fld id="{23124DF2-DDA8-402F-81DD-AC1D1E5694AB}" type="slidenum">
              <a:rPr lang="zh-CN" altLang="en-US"/>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smtId="4294967295"/>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p:sp>
      <p:sp>
        <p:nvSpPr>
          <p:cNvPr id="3076" name="Rectangle 3"/>
          <p:cNvSpPr>
            <a:spLocks noGrp="1" noChangeArrowheads="1"/>
          </p:cNvSpPr>
          <p:nvPr>
            <p:ph type="body" idx="1"/>
          </p:nvPr>
        </p:nvSpPr>
        <p:spPr>
          <a:noFill/>
        </p:spPr>
        <p:txBody>
          <a:bodyPr/>
          <a:lstStyle>
            <a:defPPr>
              <a:defRPr kern="1200" smtId="4294967295"/>
            </a:defP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a:prstGeom prst="rect">
            <a:avLst/>
          </a:prstGeo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4245" y="18653125"/>
            <a:ext cx="30722711" cy="8413750"/>
          </a:xfrm>
          <a:prstGeom prst="rect">
            <a:avLst/>
          </a:prstGeo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1166012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4279" y="7680325"/>
            <a:ext cx="39502643" cy="21724938"/>
          </a:xfrm>
          <a:prstGeom prst="rect">
            <a:avLst/>
          </a:prstGeo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38220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7625"/>
            <a:ext cx="9874956" cy="28087638"/>
          </a:xfrm>
          <a:prstGeom prst="rect">
            <a:avLst/>
          </a:prstGeo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4278" y="1317625"/>
            <a:ext cx="29492222" cy="28087638"/>
          </a:xfrm>
          <a:prstGeom prst="rect">
            <a:avLst/>
          </a:prstGeo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5127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a:xfrm>
            <a:off x="2194279" y="7680325"/>
            <a:ext cx="39502643" cy="21724938"/>
          </a:xfrm>
          <a:prstGeom prst="rect">
            <a:avLst/>
          </a:prstGeo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43083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a:prstGeom prst="rect">
            <a:avLst/>
          </a:prstGeo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a:prstGeom prst="rect">
            <a:avLst/>
          </a:prstGeo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224496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4279" y="7680325"/>
            <a:ext cx="19683588" cy="21724938"/>
          </a:xfrm>
          <a:prstGeom prst="rect">
            <a:avLst/>
          </a:prstGeo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7680325"/>
            <a:ext cx="19683589" cy="21724938"/>
          </a:xfrm>
          <a:prstGeom prst="rect">
            <a:avLst/>
          </a:prstGeo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9732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a:prstGeom prst="rect">
            <a:avLst/>
          </a:prstGeo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2"/>
          </a:xfrm>
          <a:prstGeom prst="rect">
            <a:avLst/>
          </a:prstGeo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a:prstGeom prst="rect">
            <a:avLst/>
          </a:prstGeo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1"/>
            <a:ext cx="19401368" cy="18965862"/>
          </a:xfrm>
          <a:prstGeom prst="rect">
            <a:avLst/>
          </a:prstGeo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05961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a:t>Click to edit Master title style</a:t>
            </a:r>
          </a:p>
        </p:txBody>
      </p:sp>
    </p:spTree>
    <p:extLst>
      <p:ext uri="{BB962C8B-B14F-4D97-AF65-F5344CB8AC3E}">
        <p14:creationId xmlns:p14="http://schemas.microsoft.com/office/powerpoint/2010/main" val="22457045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a:prstGeom prst="rect">
            <a:avLst/>
          </a:prstGeo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a:prstGeom prst="rect">
            <a:avLst/>
          </a:prstGeo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a:prstGeom prst="rect">
            <a:avLst/>
          </a:prstGeo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117546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a:prstGeom prst="rect">
            <a:avLst/>
          </a:prstGeo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9"/>
            <a:ext cx="26334157" cy="19750088"/>
          </a:xfrm>
          <a:prstGeom prst="rect">
            <a:avLst/>
          </a:prstGeo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a:prstGeom prst="rect">
            <a:avLst/>
          </a:prstGeo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739591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13"/>
          <a:stretch>
            <a:fillRect/>
          </a:stretch>
        </p:blipFill>
        <p:spPr>
          <a:xfrm rot="16200000">
            <a:off x="-11506200" y="16459200"/>
            <a:ext cx="14274800" cy="4368800"/>
          </a:xfrm>
          <a:prstGeom prst="rect">
            <a:avLst/>
          </a:prstGeom>
        </p:spPr>
      </p:pic>
      <p:pic>
        <p:nvPicPr>
          <p:cNvPr id="3" name="New picture"/>
          <p:cNvPicPr/>
          <p:nvPr/>
        </p:nvPicPr>
        <p:blipFill>
          <a:blip r:embed="rId13"/>
          <a:stretch>
            <a:fillRect/>
          </a:stretch>
        </p:blipFill>
        <p:spPr>
          <a:xfrm rot="5400000">
            <a:off x="41122600" y="16459200"/>
            <a:ext cx="14274800" cy="4368800"/>
          </a:xfrm>
          <a:prstGeom prst="rect">
            <a:avLst/>
          </a:prstGeom>
        </p:spPr>
      </p:pic>
      <p:pic>
        <p:nvPicPr>
          <p:cNvPr id="4" name="New picture"/>
          <p:cNvPicPr/>
          <p:nvPr/>
        </p:nvPicPr>
        <p:blipFill>
          <a:blip r:embed="rId14"/>
          <a:stretch>
            <a:fillRect/>
          </a:stretch>
        </p:blipFill>
        <p:spPr>
          <a:xfrm>
            <a:off x="6959600" y="33426400"/>
            <a:ext cx="29972000" cy="1549400"/>
          </a:xfrm>
          <a:prstGeom prst="rect">
            <a:avLst/>
          </a:prstGeom>
        </p:spPr>
      </p:pic>
      <p:sp>
        <p:nvSpPr>
          <p:cNvPr id="5"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ponderingpeacock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3074988" rtl="0" eaLnBrk="0" fontAlgn="base" hangingPunct="0">
        <a:spcBef>
          <a:spcPct val="0"/>
        </a:spcBef>
        <a:spcAft>
          <a:spcPct val="0"/>
        </a:spcAft>
        <a:defRPr sz="14800">
          <a:solidFill>
            <a:schemeClr val="tx2"/>
          </a:solidFill>
          <a:latin typeface="+mj-lt"/>
          <a:ea typeface="+mj-ea"/>
          <a:cs typeface="+mj-cs"/>
        </a:defRPr>
      </a:lvl1pPr>
      <a:lvl2pPr algn="ctr" defTabSz="3074988" rtl="0" eaLnBrk="0" fontAlgn="base" hangingPunct="0">
        <a:spcBef>
          <a:spcPct val="0"/>
        </a:spcBef>
        <a:spcAft>
          <a:spcPct val="0"/>
        </a:spcAft>
        <a:defRPr sz="14800">
          <a:solidFill>
            <a:schemeClr val="tx2"/>
          </a:solidFill>
          <a:latin typeface="Times New Roman" pitchFamily="18" charset="0"/>
        </a:defRPr>
      </a:lvl2pPr>
      <a:lvl3pPr algn="ctr" defTabSz="3074988" rtl="0" eaLnBrk="0" fontAlgn="base" hangingPunct="0">
        <a:spcBef>
          <a:spcPct val="0"/>
        </a:spcBef>
        <a:spcAft>
          <a:spcPct val="0"/>
        </a:spcAft>
        <a:defRPr sz="14800">
          <a:solidFill>
            <a:schemeClr val="tx2"/>
          </a:solidFill>
          <a:latin typeface="Times New Roman" pitchFamily="18" charset="0"/>
        </a:defRPr>
      </a:lvl3pPr>
      <a:lvl4pPr algn="ctr" defTabSz="3074988" rtl="0" eaLnBrk="0" fontAlgn="base" hangingPunct="0">
        <a:spcBef>
          <a:spcPct val="0"/>
        </a:spcBef>
        <a:spcAft>
          <a:spcPct val="0"/>
        </a:spcAft>
        <a:defRPr sz="14800">
          <a:solidFill>
            <a:schemeClr val="tx2"/>
          </a:solidFill>
          <a:latin typeface="Times New Roman" pitchFamily="18" charset="0"/>
        </a:defRPr>
      </a:lvl4pPr>
      <a:lvl5pPr algn="ctr" defTabSz="3074988" rtl="0" eaLnBrk="0" fontAlgn="base" hangingPunct="0">
        <a:spcBef>
          <a:spcPct val="0"/>
        </a:spcBef>
        <a:spcAft>
          <a:spcPct val="0"/>
        </a:spcAft>
        <a:defRPr sz="14800">
          <a:solidFill>
            <a:schemeClr val="tx2"/>
          </a:solidFill>
          <a:latin typeface="Times New Roman" pitchFamily="18" charset="0"/>
        </a:defRPr>
      </a:lvl5pPr>
      <a:lvl6pPr marL="457200" algn="ctr" defTabSz="3074988" rtl="0" eaLnBrk="0" fontAlgn="base" hangingPunct="0">
        <a:spcBef>
          <a:spcPct val="0"/>
        </a:spcBef>
        <a:spcAft>
          <a:spcPct val="0"/>
        </a:spcAft>
        <a:defRPr sz="14800">
          <a:solidFill>
            <a:schemeClr val="tx2"/>
          </a:solidFill>
          <a:latin typeface="Times New Roman" pitchFamily="18" charset="0"/>
        </a:defRPr>
      </a:lvl6pPr>
      <a:lvl7pPr marL="914400" algn="ctr" defTabSz="3074988" rtl="0" eaLnBrk="0" fontAlgn="base" hangingPunct="0">
        <a:spcBef>
          <a:spcPct val="0"/>
        </a:spcBef>
        <a:spcAft>
          <a:spcPct val="0"/>
        </a:spcAft>
        <a:defRPr sz="14800">
          <a:solidFill>
            <a:schemeClr val="tx2"/>
          </a:solidFill>
          <a:latin typeface="Times New Roman" pitchFamily="18" charset="0"/>
        </a:defRPr>
      </a:lvl7pPr>
      <a:lvl8pPr marL="1371600" algn="ctr" defTabSz="3074988" rtl="0" eaLnBrk="0" fontAlgn="base" hangingPunct="0">
        <a:spcBef>
          <a:spcPct val="0"/>
        </a:spcBef>
        <a:spcAft>
          <a:spcPct val="0"/>
        </a:spcAft>
        <a:defRPr sz="14800">
          <a:solidFill>
            <a:schemeClr val="tx2"/>
          </a:solidFill>
          <a:latin typeface="Times New Roman" pitchFamily="18" charset="0"/>
        </a:defRPr>
      </a:lvl8pPr>
      <a:lvl9pPr marL="1828800" algn="ctr" defTabSz="3074988" rtl="0" eaLnBrk="0" fontAlgn="base" hangingPunct="0">
        <a:spcBef>
          <a:spcPct val="0"/>
        </a:spcBef>
        <a:spcAft>
          <a:spcPct val="0"/>
        </a:spcAft>
        <a:defRPr sz="14800">
          <a:solidFill>
            <a:schemeClr val="tx2"/>
          </a:solidFill>
          <a:latin typeface="Times New Roman" pitchFamily="18" charset="0"/>
        </a:defRPr>
      </a:lvl9pPr>
    </p:titleStyle>
    <p:bodyStyle>
      <a:defPPr>
        <a:defRPr kern="1200" smtId="4294967295"/>
      </a:defPPr>
      <a:lvl1pPr marL="1150938" indent="-1150938" algn="l" defTabSz="3074988" rtl="0" eaLnBrk="0" fontAlgn="base" hangingPunct="0">
        <a:spcBef>
          <a:spcPct val="20000"/>
        </a:spcBef>
        <a:spcAft>
          <a:spcPct val="0"/>
        </a:spcAft>
        <a:buChar char="•"/>
        <a:defRPr sz="10700">
          <a:solidFill>
            <a:schemeClr val="tx1"/>
          </a:solidFill>
          <a:latin typeface="+mn-lt"/>
          <a:ea typeface="+mn-ea"/>
          <a:cs typeface="+mn-cs"/>
        </a:defRPr>
      </a:lvl1pPr>
      <a:lvl2pPr marL="2497138" indent="-960438" algn="l" defTabSz="3074988" rtl="0" eaLnBrk="0" fontAlgn="base" hangingPunct="0">
        <a:spcBef>
          <a:spcPct val="20000"/>
        </a:spcBef>
        <a:spcAft>
          <a:spcPct val="0"/>
        </a:spcAft>
        <a:buChar char="–"/>
        <a:defRPr sz="9500">
          <a:solidFill>
            <a:schemeClr val="tx1"/>
          </a:solidFill>
          <a:latin typeface="+mn-lt"/>
        </a:defRPr>
      </a:lvl2pPr>
      <a:lvl3pPr marL="3843338" indent="-768350" algn="l" defTabSz="3074988" rtl="0" eaLnBrk="0" fontAlgn="base" hangingPunct="0">
        <a:spcBef>
          <a:spcPct val="20000"/>
        </a:spcBef>
        <a:spcAft>
          <a:spcPct val="0"/>
        </a:spcAft>
        <a:buChar char="•"/>
        <a:defRPr sz="8100">
          <a:solidFill>
            <a:schemeClr val="tx1"/>
          </a:solidFill>
          <a:latin typeface="+mn-lt"/>
        </a:defRPr>
      </a:lvl3pPr>
      <a:lvl4pPr marL="5384800" indent="-773113" algn="l" defTabSz="3074988" rtl="0" eaLnBrk="0" fontAlgn="base" hangingPunct="0">
        <a:spcBef>
          <a:spcPct val="20000"/>
        </a:spcBef>
        <a:spcAft>
          <a:spcPct val="0"/>
        </a:spcAft>
        <a:buChar char="–"/>
        <a:defRPr sz="6500">
          <a:solidFill>
            <a:schemeClr val="tx1"/>
          </a:solidFill>
          <a:latin typeface="+mn-lt"/>
        </a:defRPr>
      </a:lvl4pPr>
      <a:lvl5pPr marL="6921500" indent="-768350" algn="l" defTabSz="3074988" rtl="0" eaLnBrk="0" fontAlgn="base" hangingPunct="0">
        <a:spcBef>
          <a:spcPct val="20000"/>
        </a:spcBef>
        <a:spcAft>
          <a:spcPct val="0"/>
        </a:spcAft>
        <a:buChar char="»"/>
        <a:defRPr sz="6500">
          <a:solidFill>
            <a:schemeClr val="tx1"/>
          </a:solidFill>
          <a:latin typeface="+mn-lt"/>
        </a:defRPr>
      </a:lvl5pPr>
      <a:lvl6pPr marL="7378700" indent="-768350" algn="l" defTabSz="3074988" rtl="0" eaLnBrk="0" fontAlgn="base" hangingPunct="0">
        <a:spcBef>
          <a:spcPct val="20000"/>
        </a:spcBef>
        <a:spcAft>
          <a:spcPct val="0"/>
        </a:spcAft>
        <a:buChar char="»"/>
        <a:defRPr sz="6500">
          <a:solidFill>
            <a:schemeClr val="tx1"/>
          </a:solidFill>
          <a:latin typeface="+mn-lt"/>
        </a:defRPr>
      </a:lvl6pPr>
      <a:lvl7pPr marL="7835900" indent="-768350" algn="l" defTabSz="3074988" rtl="0" eaLnBrk="0" fontAlgn="base" hangingPunct="0">
        <a:spcBef>
          <a:spcPct val="20000"/>
        </a:spcBef>
        <a:spcAft>
          <a:spcPct val="0"/>
        </a:spcAft>
        <a:buChar char="»"/>
        <a:defRPr sz="6500">
          <a:solidFill>
            <a:schemeClr val="tx1"/>
          </a:solidFill>
          <a:latin typeface="+mn-lt"/>
        </a:defRPr>
      </a:lvl7pPr>
      <a:lvl8pPr marL="8293100" indent="-768350" algn="l" defTabSz="3074988" rtl="0" eaLnBrk="0" fontAlgn="base" hangingPunct="0">
        <a:spcBef>
          <a:spcPct val="20000"/>
        </a:spcBef>
        <a:spcAft>
          <a:spcPct val="0"/>
        </a:spcAft>
        <a:buChar char="»"/>
        <a:defRPr sz="6500">
          <a:solidFill>
            <a:schemeClr val="tx1"/>
          </a:solidFill>
          <a:latin typeface="+mn-lt"/>
        </a:defRPr>
      </a:lvl8pPr>
      <a:lvl9pPr marL="8750300" indent="-768350" algn="l" defTabSz="3074988" rtl="0" eaLnBrk="0" fontAlgn="base" hangingPunct="0">
        <a:spcBef>
          <a:spcPct val="20000"/>
        </a:spcBef>
        <a:spcAft>
          <a:spcPct val="0"/>
        </a:spcAft>
        <a:buChar char="»"/>
        <a:defRPr sz="6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rgbClr val="2D3C50"/>
        </a:solidFill>
        <a:effectLst/>
      </p:bgPr>
    </p:bg>
    <p:spTree>
      <p:nvGrpSpPr>
        <p:cNvPr id="1" name=""/>
        <p:cNvGrpSpPr/>
        <p:nvPr/>
      </p:nvGrpSpPr>
      <p:grpSpPr>
        <a:xfrm>
          <a:off x="0" y="0"/>
          <a:ext cx="0" cy="0"/>
          <a:chOff x="0" y="0"/>
          <a:chExt cx="0" cy="0"/>
        </a:xfrm>
      </p:grpSpPr>
      <p:sp>
        <p:nvSpPr>
          <p:cNvPr id="28" name="Text Box 241"/>
          <p:cNvSpPr txBox="1">
            <a:spLocks noChangeArrowheads="1"/>
          </p:cNvSpPr>
          <p:nvPr/>
        </p:nvSpPr>
        <p:spPr bwMode="auto">
          <a:xfrm>
            <a:off x="685800" y="685800"/>
            <a:ext cx="42519600" cy="6080622"/>
          </a:xfrm>
          <a:prstGeom prst="snip2DiagRect">
            <a:avLst/>
          </a:prstGeom>
          <a:solidFill>
            <a:srgbClr val="E64B3C"/>
          </a:solidFill>
          <a:ln w="25400">
            <a:noFill/>
            <a:miter lim="800000"/>
          </a:ln>
        </p:spPr>
        <p:txBody>
          <a:bodyPr lIns="61170" tIns="30584" rIns="61170" bIns="30584"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a:solidFill>
                <a:schemeClr val="bg1"/>
              </a:solidFill>
              <a:latin typeface="Arial"/>
              <a:ea typeface="SimSun" pitchFamily="2" charset="-122"/>
            </a:endParaRPr>
          </a:p>
        </p:txBody>
      </p:sp>
      <p:sp>
        <p:nvSpPr>
          <p:cNvPr id="70" name="Text Placeholder 5">
            <a:extLst>
              <a:ext uri="{FF2B5EF4-FFF2-40B4-BE49-F238E27FC236}">
                <a16:creationId xmlns:a16="http://schemas.microsoft.com/office/drawing/2014/main" id="{425621FB-070F-446E-BA36-4A66EBF8DEF2}"/>
              </a:ext>
            </a:extLst>
          </p:cNvPr>
          <p:cNvSpPr txBox="1"/>
          <p:nvPr/>
        </p:nvSpPr>
        <p:spPr>
          <a:xfrm>
            <a:off x="3657600" y="1150965"/>
            <a:ext cx="36576000" cy="2937440"/>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b="1">
                <a:solidFill>
                  <a:schemeClr val="bg1"/>
                </a:solidFill>
                <a:effectLst/>
                <a:latin typeface="Quattrocento" panose="02020802030000000404" pitchFamily="18" charset="0"/>
              </a:rPr>
              <a:t>This Scientific Poster Template Is Provided By MakeSigns</a:t>
            </a:r>
          </a:p>
          <a:p>
            <a:pPr algn="ctr" defTabSz="3761086">
              <a:spcBef>
                <a:spcPct val="20000"/>
              </a:spcBef>
              <a:defRPr/>
            </a:pPr>
            <a:r>
              <a:rPr lang="en-US" sz="8500" b="1">
                <a:solidFill>
                  <a:schemeClr val="bg1"/>
                </a:solidFill>
                <a:effectLst/>
                <a:latin typeface="Quattrocento" panose="02020802030000000404" pitchFamily="18" charset="0"/>
              </a:rPr>
              <a:t>Enter A Title And Add Logos To Your Poster</a:t>
            </a:r>
          </a:p>
        </p:txBody>
      </p:sp>
      <p:sp>
        <p:nvSpPr>
          <p:cNvPr id="71" name="Text Placeholder 5">
            <a:extLst>
              <a:ext uri="{FF2B5EF4-FFF2-40B4-BE49-F238E27FC236}">
                <a16:creationId xmlns:a16="http://schemas.microsoft.com/office/drawing/2014/main" id="{3A3E55C8-5130-4258-80B1-064CE3FDB621}"/>
              </a:ext>
            </a:extLst>
          </p:cNvPr>
          <p:cNvSpPr txBox="1"/>
          <p:nvPr/>
        </p:nvSpPr>
        <p:spPr>
          <a:xfrm>
            <a:off x="3657600" y="4352496"/>
            <a:ext cx="36576000" cy="1895904"/>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a:solidFill>
                  <a:schemeClr val="bg1"/>
                </a:solidFill>
                <a:effectLst/>
                <a:latin typeface="Quattrocento" panose="02020802030000000404" pitchFamily="18" charset="0"/>
                <a:cs typeface="Arial" panose="020B0604020202020204" pitchFamily="34" charset="0"/>
              </a:rPr>
              <a:t>Add Author Names and Information</a:t>
            </a:r>
          </a:p>
          <a:p>
            <a:pPr algn="ctr">
              <a:defRPr/>
            </a:pPr>
            <a:r>
              <a:rPr lang="en-US" sz="5600">
                <a:solidFill>
                  <a:schemeClr val="bg1"/>
                </a:solidFill>
                <a:effectLst/>
                <a:latin typeface="Quattrocento" panose="02020802030000000404" pitchFamily="18" charset="0"/>
                <a:cs typeface="Arial" panose="020B0604020202020204" pitchFamily="34" charset="0"/>
              </a:rPr>
              <a:t>Include University or Department Names if Needed</a:t>
            </a:r>
          </a:p>
        </p:txBody>
      </p:sp>
      <p:sp>
        <p:nvSpPr>
          <p:cNvPr id="75" name="Rectangle 74">
            <a:extLst>
              <a:ext uri="{FF2B5EF4-FFF2-40B4-BE49-F238E27FC236}">
                <a16:creationId xmlns:a16="http://schemas.microsoft.com/office/drawing/2014/main" id="{C24D4BC5-5256-4C2E-B3FB-87EA69B63AF3}"/>
              </a:ext>
            </a:extLst>
          </p:cNvPr>
          <p:cNvSpPr/>
          <p:nvPr/>
        </p:nvSpPr>
        <p:spPr>
          <a:xfrm>
            <a:off x="660482" y="8000999"/>
            <a:ext cx="10058400" cy="9000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latin typeface="+mj-lt"/>
            </a:endParaRPr>
          </a:p>
        </p:txBody>
      </p:sp>
      <p:sp>
        <p:nvSpPr>
          <p:cNvPr id="73" name="TextBox 19">
            <a:extLst>
              <a:ext uri="{FF2B5EF4-FFF2-40B4-BE49-F238E27FC236}">
                <a16:creationId xmlns:a16="http://schemas.microsoft.com/office/drawing/2014/main" id="{D5A32123-7974-4A0F-B8DF-6C82FB22F596}"/>
              </a:ext>
            </a:extLst>
          </p:cNvPr>
          <p:cNvSpPr txBox="1">
            <a:spLocks noChangeArrowheads="1"/>
          </p:cNvSpPr>
          <p:nvPr/>
        </p:nvSpPr>
        <p:spPr bwMode="auto">
          <a:xfrm>
            <a:off x="685800" y="9112681"/>
            <a:ext cx="10030624" cy="7515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4000" dirty="0" err="1">
                <a:effectLst/>
                <a:latin typeface="Quattrocento Sans" panose="020B0502050000020003" pitchFamily="34" charset="0"/>
                <a:cs typeface="Arial" panose="020B0604020202020204" pitchFamily="34" charset="0"/>
              </a:rPr>
              <a:t>AThe</a:t>
            </a:r>
            <a:r>
              <a:rPr lang="en-US" sz="4000" dirty="0">
                <a:effectLst/>
                <a:latin typeface="Quattrocento Sans" panose="020B0502050000020003" pitchFamily="34" charset="0"/>
                <a:cs typeface="Arial" panose="020B0604020202020204" pitchFamily="34" charset="0"/>
              </a:rPr>
              <a:t> handwritten digit recognition problem becomes one of the most famous problems in machine learning and computer vision applications. Many machine learning techniques have been employed to solve the handwritten digit recognition problem. This paper focuses on Neural Network (NN) approaches. The most three famous NN approaches are deep neural network (DNN), deep belief network (DBN) and convolutional neural network (CNN)..</a:t>
            </a:r>
          </a:p>
        </p:txBody>
      </p:sp>
      <p:sp>
        <p:nvSpPr>
          <p:cNvPr id="74" name="Rectangle 10">
            <a:extLst>
              <a:ext uri="{FF2B5EF4-FFF2-40B4-BE49-F238E27FC236}">
                <a16:creationId xmlns:a16="http://schemas.microsoft.com/office/drawing/2014/main" id="{4EDA12B6-07B5-44F9-8F8B-E1BE66469DB6}"/>
              </a:ext>
            </a:extLst>
          </p:cNvPr>
          <p:cNvSpPr>
            <a:spLocks noChangeArrowheads="1"/>
          </p:cNvSpPr>
          <p:nvPr/>
        </p:nvSpPr>
        <p:spPr bwMode="auto">
          <a:xfrm>
            <a:off x="660482" y="7471321"/>
            <a:ext cx="10058400" cy="1139279"/>
          </a:xfrm>
          <a:prstGeom prst="snipRoundRect">
            <a:avLst>
              <a:gd name="adj1" fmla="val 0"/>
              <a:gd name="adj2" fmla="val 50000"/>
            </a:avLst>
          </a:prstGeom>
          <a:solidFill>
            <a:srgbClr val="3684A0"/>
          </a:solidFill>
          <a:ln w="12700">
            <a:noFill/>
            <a:miter lim="800000"/>
          </a:ln>
        </p:spPr>
        <p:txBody>
          <a:bodyPr wrap="none" lIns="274320" tIns="73152" rIns="274320" bIns="68563" anchor="ctr" anchorCtr="0"/>
          <a:lstStyle>
            <a:defPPr>
              <a:defRPr kern="1200" smtId="4294967295"/>
            </a:defPPr>
          </a:lstStyle>
          <a:p>
            <a:pPr defTabSz="4702588">
              <a:defRPr/>
            </a:pPr>
            <a:r>
              <a:rPr lang="en-US" sz="4800" b="1" dirty="0">
                <a:solidFill>
                  <a:schemeClr val="bg1"/>
                </a:solidFill>
                <a:effectLst/>
                <a:latin typeface="Quattrocento" panose="02020802030000000404" pitchFamily="18" charset="0"/>
              </a:rPr>
              <a:t>Abstract</a:t>
            </a:r>
          </a:p>
        </p:txBody>
      </p:sp>
      <p:sp>
        <p:nvSpPr>
          <p:cNvPr id="79" name="Rectangle 78">
            <a:extLst>
              <a:ext uri="{FF2B5EF4-FFF2-40B4-BE49-F238E27FC236}">
                <a16:creationId xmlns:a16="http://schemas.microsoft.com/office/drawing/2014/main" id="{0F831EE1-8866-4A3E-8CAB-8624A11FF145}"/>
              </a:ext>
            </a:extLst>
          </p:cNvPr>
          <p:cNvSpPr/>
          <p:nvPr/>
        </p:nvSpPr>
        <p:spPr>
          <a:xfrm>
            <a:off x="11488502" y="8000999"/>
            <a:ext cx="10058400" cy="2423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latin typeface="+mj-lt"/>
            </a:endParaRPr>
          </a:p>
        </p:txBody>
      </p:sp>
      <p:sp>
        <p:nvSpPr>
          <p:cNvPr id="80" name="TextBox 19">
            <a:extLst>
              <a:ext uri="{FF2B5EF4-FFF2-40B4-BE49-F238E27FC236}">
                <a16:creationId xmlns:a16="http://schemas.microsoft.com/office/drawing/2014/main" id="{45A199C6-0BDE-461E-8044-A335463A4944}"/>
              </a:ext>
            </a:extLst>
          </p:cNvPr>
          <p:cNvSpPr txBox="1">
            <a:spLocks noChangeArrowheads="1"/>
          </p:cNvSpPr>
          <p:nvPr/>
        </p:nvSpPr>
        <p:spPr bwMode="auto">
          <a:xfrm>
            <a:off x="11718614" y="8610600"/>
            <a:ext cx="9598176" cy="11583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t> </a:t>
            </a:r>
            <a:r>
              <a:rPr lang="en-US" sz="4400" dirty="0"/>
              <a:t>MNIST dataset consists of handwritten digits from 0 to 9 and has a training set of 60,000 samples, and a test set of 10,000 samples. The digits are binary 28x28 pixels. we import all the needed modules for training our model. We can easily import the dataset and start working on that because the </a:t>
            </a:r>
            <a:r>
              <a:rPr lang="en-US" sz="4400" dirty="0" err="1"/>
              <a:t>Keras</a:t>
            </a:r>
            <a:r>
              <a:rPr lang="en-US" sz="4400" dirty="0"/>
              <a:t> library already contains many datasets and MNIST is one of them. We call </a:t>
            </a:r>
            <a:r>
              <a:rPr lang="en-US" sz="4400" dirty="0" err="1"/>
              <a:t>mnist.load_data</a:t>
            </a:r>
            <a:r>
              <a:rPr lang="en-US" sz="4400" dirty="0"/>
              <a:t>() function to get training data with its labels and also the testing data with its labels.</a:t>
            </a:r>
          </a:p>
          <a:p>
            <a:pPr algn="just">
              <a:lnSpc>
                <a:spcPct val="110000"/>
              </a:lnSpc>
            </a:pPr>
            <a:endParaRPr lang="en-US" sz="3200" dirty="0"/>
          </a:p>
          <a:p>
            <a:pPr algn="just">
              <a:lnSpc>
                <a:spcPct val="110000"/>
              </a:lnSpc>
            </a:pPr>
            <a:endParaRPr lang="en-US" sz="3200" dirty="0">
              <a:effectLst/>
              <a:latin typeface="Quattrocento Sans" panose="020B0502050000020003" pitchFamily="34" charset="0"/>
              <a:cs typeface="Arial" panose="020B0604020202020204" pitchFamily="34" charset="0"/>
            </a:endParaRPr>
          </a:p>
        </p:txBody>
      </p:sp>
      <p:sp>
        <p:nvSpPr>
          <p:cNvPr id="81" name="Rectangle 10">
            <a:extLst>
              <a:ext uri="{FF2B5EF4-FFF2-40B4-BE49-F238E27FC236}">
                <a16:creationId xmlns:a16="http://schemas.microsoft.com/office/drawing/2014/main" id="{868B6862-5CC5-4906-AC03-EA9661AD1346}"/>
              </a:ext>
            </a:extLst>
          </p:cNvPr>
          <p:cNvSpPr>
            <a:spLocks noChangeArrowheads="1"/>
          </p:cNvSpPr>
          <p:nvPr/>
        </p:nvSpPr>
        <p:spPr bwMode="auto">
          <a:xfrm>
            <a:off x="11488502" y="7471321"/>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smtId="4294967295"/>
            </a:defPPr>
          </a:lstStyle>
          <a:p>
            <a:pPr defTabSz="4702588">
              <a:defRPr/>
            </a:pPr>
            <a:r>
              <a:rPr lang="en-US" sz="3600" b="1" dirty="0">
                <a:solidFill>
                  <a:schemeClr val="bg1"/>
                </a:solidFill>
                <a:effectLst/>
                <a:latin typeface="Quattrocento" panose="02020802030000000404" pitchFamily="18" charset="0"/>
              </a:rPr>
              <a:t>Dataset</a:t>
            </a:r>
          </a:p>
        </p:txBody>
      </p:sp>
      <p:sp>
        <p:nvSpPr>
          <p:cNvPr id="82" name="Rectangle 81">
            <a:extLst>
              <a:ext uri="{FF2B5EF4-FFF2-40B4-BE49-F238E27FC236}">
                <a16:creationId xmlns:a16="http://schemas.microsoft.com/office/drawing/2014/main" id="{D026A6A3-D6D2-4951-8B04-EF51015D25DB}"/>
              </a:ext>
            </a:extLst>
          </p:cNvPr>
          <p:cNvSpPr/>
          <p:nvPr/>
        </p:nvSpPr>
        <p:spPr>
          <a:xfrm>
            <a:off x="22316522" y="8000999"/>
            <a:ext cx="10058400" cy="2423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latin typeface="+mj-lt"/>
            </a:endParaRPr>
          </a:p>
        </p:txBody>
      </p:sp>
      <p:sp>
        <p:nvSpPr>
          <p:cNvPr id="83" name="TextBox 19">
            <a:extLst>
              <a:ext uri="{FF2B5EF4-FFF2-40B4-BE49-F238E27FC236}">
                <a16:creationId xmlns:a16="http://schemas.microsoft.com/office/drawing/2014/main" id="{16D6CE1D-7E3F-42CA-A7BD-5FA191CFE645}"/>
              </a:ext>
            </a:extLst>
          </p:cNvPr>
          <p:cNvSpPr txBox="1">
            <a:spLocks noChangeArrowheads="1"/>
          </p:cNvSpPr>
          <p:nvPr/>
        </p:nvSpPr>
        <p:spPr bwMode="auto">
          <a:xfrm>
            <a:off x="22546635" y="8610600"/>
            <a:ext cx="9598176" cy="13040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l"/>
            <a:r>
              <a:rPr lang="en-US" sz="4400" dirty="0"/>
              <a:t>We use CNN (convolution neural network) for this project</a:t>
            </a:r>
          </a:p>
          <a:p>
            <a:pPr algn="l"/>
            <a:r>
              <a:rPr lang="en-US" sz="4400" dirty="0"/>
              <a:t>We will use the </a:t>
            </a:r>
            <a:r>
              <a:rPr lang="en-US" sz="4400" dirty="0" err="1"/>
              <a:t>Adadelta</a:t>
            </a:r>
            <a:r>
              <a:rPr lang="en-US" sz="4400" dirty="0"/>
              <a:t> optimizer for the model compilation.</a:t>
            </a:r>
          </a:p>
          <a:p>
            <a:pPr algn="l"/>
            <a:r>
              <a:rPr lang="en-US" sz="4400" dirty="0"/>
              <a:t>We use  model architecture as </a:t>
            </a:r>
            <a:r>
              <a:rPr lang="en-US" sz="4400" dirty="0" err="1"/>
              <a:t>keras</a:t>
            </a:r>
            <a:r>
              <a:rPr lang="en-US" sz="4400" dirty="0"/>
              <a:t>  sequential </a:t>
            </a:r>
          </a:p>
          <a:p>
            <a:pPr algn="l"/>
            <a:r>
              <a:rPr lang="en-US" sz="4400" dirty="0"/>
              <a:t>Cross entropy is used as loss function</a:t>
            </a:r>
          </a:p>
          <a:p>
            <a:pPr algn="l"/>
            <a:r>
              <a:rPr lang="en-US" sz="4400" dirty="0"/>
              <a:t>To start the training of the model we can simply call the </a:t>
            </a:r>
            <a:r>
              <a:rPr lang="en-US" sz="4400" dirty="0" err="1"/>
              <a:t>model.fit</a:t>
            </a:r>
            <a:r>
              <a:rPr lang="en-US" sz="4400" dirty="0"/>
              <a:t>() function of </a:t>
            </a:r>
            <a:r>
              <a:rPr lang="en-US" sz="4400" dirty="0" err="1"/>
              <a:t>Keras</a:t>
            </a:r>
            <a:r>
              <a:rPr lang="en-US" sz="4400" dirty="0"/>
              <a:t>. It takes the training data, validation data, epochs, and batch size as the parameter.</a:t>
            </a:r>
          </a:p>
          <a:p>
            <a:pPr algn="l"/>
            <a:r>
              <a:rPr lang="en-US" sz="4400" dirty="0"/>
              <a:t>The training of model takes some time. After </a:t>
            </a:r>
            <a:r>
              <a:rPr lang="en-US" sz="4400" dirty="0" err="1"/>
              <a:t>succesful</a:t>
            </a:r>
            <a:r>
              <a:rPr lang="en-US" sz="4400" dirty="0"/>
              <a:t> model training, we can save the weights and model definition in the ‘mnist.h5’ file.</a:t>
            </a:r>
          </a:p>
          <a:p>
            <a:pPr algn="l"/>
            <a:endParaRPr lang="en-US" sz="4400" dirty="0"/>
          </a:p>
          <a:p>
            <a:pPr algn="l"/>
            <a:endParaRPr lang="en-US" sz="2400" dirty="0"/>
          </a:p>
          <a:p>
            <a:pPr algn="just">
              <a:lnSpc>
                <a:spcPct val="110000"/>
              </a:lnSpc>
            </a:pPr>
            <a:r>
              <a:rPr lang="en-US" sz="2400" dirty="0">
                <a:effectLst/>
                <a:latin typeface="Quattrocento Sans" panose="020B0502050000020003" pitchFamily="34" charset="0"/>
                <a:cs typeface="Arial" panose="020B0604020202020204" pitchFamily="34" charset="0"/>
              </a:rPr>
              <a:t>.</a:t>
            </a:r>
          </a:p>
        </p:txBody>
      </p:sp>
      <p:sp>
        <p:nvSpPr>
          <p:cNvPr id="84" name="Rectangle 10">
            <a:extLst>
              <a:ext uri="{FF2B5EF4-FFF2-40B4-BE49-F238E27FC236}">
                <a16:creationId xmlns:a16="http://schemas.microsoft.com/office/drawing/2014/main" id="{3D96BB99-3F6E-4E73-BA6B-A122D83B12A2}"/>
              </a:ext>
            </a:extLst>
          </p:cNvPr>
          <p:cNvSpPr>
            <a:spLocks noChangeArrowheads="1"/>
          </p:cNvSpPr>
          <p:nvPr/>
        </p:nvSpPr>
        <p:spPr bwMode="auto">
          <a:xfrm>
            <a:off x="22316522" y="7471321"/>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smtId="4294967295"/>
            </a:defPPr>
          </a:lstStyle>
          <a:p>
            <a:pPr defTabSz="4702588">
              <a:defRPr/>
            </a:pPr>
            <a:r>
              <a:rPr lang="en-US" sz="3600" b="1" dirty="0">
                <a:solidFill>
                  <a:schemeClr val="bg1"/>
                </a:solidFill>
                <a:effectLst/>
                <a:latin typeface="Quattrocento" panose="02020802030000000404" pitchFamily="18" charset="0"/>
              </a:rPr>
              <a:t>Models</a:t>
            </a:r>
          </a:p>
        </p:txBody>
      </p:sp>
      <p:sp>
        <p:nvSpPr>
          <p:cNvPr id="85" name="Rectangle 84">
            <a:extLst>
              <a:ext uri="{FF2B5EF4-FFF2-40B4-BE49-F238E27FC236}">
                <a16:creationId xmlns:a16="http://schemas.microsoft.com/office/drawing/2014/main" id="{19BFD724-D51D-4DD6-A93A-40ABEA405C90}"/>
              </a:ext>
            </a:extLst>
          </p:cNvPr>
          <p:cNvSpPr/>
          <p:nvPr/>
        </p:nvSpPr>
        <p:spPr>
          <a:xfrm>
            <a:off x="32684318" y="7471321"/>
            <a:ext cx="10288511" cy="126812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latin typeface="+mj-lt"/>
            </a:endParaRPr>
          </a:p>
        </p:txBody>
      </p:sp>
      <p:sp>
        <p:nvSpPr>
          <p:cNvPr id="86" name="TextBox 19">
            <a:extLst>
              <a:ext uri="{FF2B5EF4-FFF2-40B4-BE49-F238E27FC236}">
                <a16:creationId xmlns:a16="http://schemas.microsoft.com/office/drawing/2014/main" id="{43D130FF-027B-433C-BF4F-A381B032C858}"/>
              </a:ext>
            </a:extLst>
          </p:cNvPr>
          <p:cNvSpPr txBox="1">
            <a:spLocks noChangeArrowheads="1"/>
          </p:cNvSpPr>
          <p:nvPr/>
        </p:nvSpPr>
        <p:spPr bwMode="auto">
          <a:xfrm>
            <a:off x="32914429" y="8610600"/>
            <a:ext cx="10058401" cy="1042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600" dirty="0" err="1">
                <a:effectLst/>
                <a:latin typeface="Quattrocento Sans" panose="020B0502050000020003" pitchFamily="34" charset="0"/>
                <a:cs typeface="Arial" panose="020B0604020202020204" pitchFamily="34" charset="0"/>
              </a:rPr>
              <a:t>A</a:t>
            </a:r>
            <a:r>
              <a:rPr lang="en-US" sz="3600" dirty="0" err="1"/>
              <a:t>Here</a:t>
            </a:r>
            <a:r>
              <a:rPr lang="en-US" sz="3600" dirty="0"/>
              <a:t> we demonstrate a model which can recognize handwritten digit. Later it can be extended for character recognition and real-time person’s handwriting. Handwritten digit recognition is the first step to the vast field of Artificial Intelligence and Computer Vision. As seen from the results of the experiment, CNN proves to be far better than other classifiers. The results can be made more accurate with more convolution layers and more number of hidden neurons. It can completely abolish the need for typing. Digit recognition is an excellent prototype problem for learning about neural networks and it gives a great way to develop more advanced techniques of deep learning. In future, we are planning to develop a real-time handwritten digit recognition system.</a:t>
            </a:r>
            <a:r>
              <a:rPr lang="en-US" sz="3600" dirty="0">
                <a:effectLst/>
                <a:latin typeface="Quattrocento Sans" panose="020B0502050000020003" pitchFamily="34" charset="0"/>
                <a:cs typeface="Arial" panose="020B0604020202020204" pitchFamily="34" charset="0"/>
              </a:rPr>
              <a:t>.</a:t>
            </a:r>
          </a:p>
        </p:txBody>
      </p:sp>
      <p:sp>
        <p:nvSpPr>
          <p:cNvPr id="87" name="Rectangle 10">
            <a:extLst>
              <a:ext uri="{FF2B5EF4-FFF2-40B4-BE49-F238E27FC236}">
                <a16:creationId xmlns:a16="http://schemas.microsoft.com/office/drawing/2014/main" id="{0BE282AE-183A-4D49-B152-23A5A101BEA6}"/>
              </a:ext>
            </a:extLst>
          </p:cNvPr>
          <p:cNvSpPr>
            <a:spLocks noChangeArrowheads="1"/>
          </p:cNvSpPr>
          <p:nvPr/>
        </p:nvSpPr>
        <p:spPr bwMode="auto">
          <a:xfrm>
            <a:off x="33144541" y="7471321"/>
            <a:ext cx="10058400" cy="873301"/>
          </a:xfrm>
          <a:prstGeom prst="snipRoundRect">
            <a:avLst>
              <a:gd name="adj1" fmla="val 0"/>
              <a:gd name="adj2" fmla="val 50000"/>
            </a:avLst>
          </a:prstGeom>
          <a:solidFill>
            <a:srgbClr val="3684A0"/>
          </a:solidFill>
          <a:ln w="12700">
            <a:noFill/>
            <a:miter lim="800000"/>
          </a:ln>
        </p:spPr>
        <p:txBody>
          <a:bodyPr wrap="none" lIns="274320" tIns="73152" rIns="274320" bIns="68563" anchor="ctr" anchorCtr="0"/>
          <a:lstStyle>
            <a:defPPr>
              <a:defRPr kern="1200" smtId="4294967295"/>
            </a:defPPr>
          </a:lstStyle>
          <a:p>
            <a:pPr defTabSz="4702588">
              <a:defRPr/>
            </a:pPr>
            <a:r>
              <a:rPr lang="en-US" sz="3600" b="1">
                <a:solidFill>
                  <a:schemeClr val="bg1"/>
                </a:solidFill>
                <a:effectLst/>
                <a:latin typeface="Quattrocento" panose="02020802030000000404" pitchFamily="18" charset="0"/>
              </a:rPr>
              <a:t>Conclusion</a:t>
            </a:r>
          </a:p>
        </p:txBody>
      </p:sp>
      <p:sp>
        <p:nvSpPr>
          <p:cNvPr id="88" name="Rectangle 87">
            <a:extLst>
              <a:ext uri="{FF2B5EF4-FFF2-40B4-BE49-F238E27FC236}">
                <a16:creationId xmlns:a16="http://schemas.microsoft.com/office/drawing/2014/main" id="{236036AE-C83F-4AC9-800C-C6574727635F}"/>
              </a:ext>
            </a:extLst>
          </p:cNvPr>
          <p:cNvSpPr/>
          <p:nvPr/>
        </p:nvSpPr>
        <p:spPr>
          <a:xfrm>
            <a:off x="660482" y="18211800"/>
            <a:ext cx="10058400" cy="1402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latin typeface="+mj-lt"/>
            </a:endParaRPr>
          </a:p>
        </p:txBody>
      </p:sp>
      <p:sp>
        <p:nvSpPr>
          <p:cNvPr id="89" name="TextBox 19">
            <a:extLst>
              <a:ext uri="{FF2B5EF4-FFF2-40B4-BE49-F238E27FC236}">
                <a16:creationId xmlns:a16="http://schemas.microsoft.com/office/drawing/2014/main" id="{9742DD1E-D7E3-4AB1-8A17-D5B59B6AB38B}"/>
              </a:ext>
            </a:extLst>
          </p:cNvPr>
          <p:cNvSpPr txBox="1">
            <a:spLocks noChangeArrowheads="1"/>
          </p:cNvSpPr>
          <p:nvPr/>
        </p:nvSpPr>
        <p:spPr bwMode="auto">
          <a:xfrm>
            <a:off x="890594" y="18897600"/>
            <a:ext cx="9598176" cy="12932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4000" dirty="0">
                <a:effectLst/>
                <a:latin typeface="Quattrocento Sans" panose="020B0502050000020003" pitchFamily="34" charset="0"/>
                <a:cs typeface="Arial" panose="020B0604020202020204" pitchFamily="34" charset="0"/>
              </a:rPr>
              <a:t>Handwritten digit recognition is the ability of a computer to recognize the human handwritten digits from different sources like images, papers, touch screens, </a:t>
            </a:r>
            <a:r>
              <a:rPr lang="en-US" sz="4000" dirty="0" err="1">
                <a:effectLst/>
                <a:latin typeface="Quattrocento Sans" panose="020B0502050000020003" pitchFamily="34" charset="0"/>
                <a:cs typeface="Arial" panose="020B0604020202020204" pitchFamily="34" charset="0"/>
              </a:rPr>
              <a:t>etc</a:t>
            </a:r>
            <a:r>
              <a:rPr lang="en-US" sz="4000" dirty="0">
                <a:effectLst/>
                <a:latin typeface="Quattrocento Sans" panose="020B0502050000020003" pitchFamily="34" charset="0"/>
                <a:cs typeface="Arial" panose="020B0604020202020204" pitchFamily="34" charset="0"/>
              </a:rPr>
              <a:t>, and classify them into 10 predefined classes (0-9). This has been a topic of boundless-research in the field of deep learning. Digit recognition has many applications like number plate recognition, postal mail sorting, bank check processing, </a:t>
            </a:r>
            <a:r>
              <a:rPr lang="en-US" sz="4000" dirty="0" err="1">
                <a:effectLst/>
                <a:latin typeface="Quattrocento Sans" panose="020B0502050000020003" pitchFamily="34" charset="0"/>
                <a:cs typeface="Arial" panose="020B0604020202020204" pitchFamily="34" charset="0"/>
              </a:rPr>
              <a:t>etc</a:t>
            </a:r>
            <a:r>
              <a:rPr lang="en-US" sz="4000" dirty="0">
                <a:effectLst/>
                <a:latin typeface="Quattrocento Sans" panose="020B0502050000020003" pitchFamily="34" charset="0"/>
                <a:cs typeface="Arial" panose="020B0604020202020204" pitchFamily="34" charset="0"/>
              </a:rPr>
              <a:t> [2]. In Handwritten digit recognition, we face many challenges because of different styles of writing of different peoples as it is not an Optical character recognition. This research provides a comprehensive comparison between different machine learning and deep learning algorithms for the purpose of handwritten digit recognition.</a:t>
            </a:r>
          </a:p>
        </p:txBody>
      </p:sp>
      <p:sp>
        <p:nvSpPr>
          <p:cNvPr id="90" name="Rectangle 10">
            <a:extLst>
              <a:ext uri="{FF2B5EF4-FFF2-40B4-BE49-F238E27FC236}">
                <a16:creationId xmlns:a16="http://schemas.microsoft.com/office/drawing/2014/main" id="{8C463412-CC68-4A0F-AE72-68EF99EB2F46}"/>
              </a:ext>
            </a:extLst>
          </p:cNvPr>
          <p:cNvSpPr>
            <a:spLocks noChangeArrowheads="1"/>
          </p:cNvSpPr>
          <p:nvPr/>
        </p:nvSpPr>
        <p:spPr bwMode="auto">
          <a:xfrm>
            <a:off x="660482" y="17769977"/>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smtId="4294967295"/>
            </a:defPPr>
          </a:lstStyle>
          <a:p>
            <a:pPr defTabSz="4702588">
              <a:defRPr/>
            </a:pPr>
            <a:r>
              <a:rPr lang="en-US" sz="4800" b="1" dirty="0">
                <a:solidFill>
                  <a:schemeClr val="bg1"/>
                </a:solidFill>
                <a:effectLst/>
                <a:latin typeface="Quattrocento" panose="02020802030000000404" pitchFamily="18" charset="0"/>
              </a:rPr>
              <a:t>Introduction</a:t>
            </a:r>
          </a:p>
        </p:txBody>
      </p:sp>
      <p:sp>
        <p:nvSpPr>
          <p:cNvPr id="91" name="Rectangle 90">
            <a:extLst>
              <a:ext uri="{FF2B5EF4-FFF2-40B4-BE49-F238E27FC236}">
                <a16:creationId xmlns:a16="http://schemas.microsoft.com/office/drawing/2014/main" id="{65D5CB20-8752-4D75-A601-0EEB3443D27F}"/>
              </a:ext>
            </a:extLst>
          </p:cNvPr>
          <p:cNvSpPr/>
          <p:nvPr/>
        </p:nvSpPr>
        <p:spPr>
          <a:xfrm>
            <a:off x="33147000" y="21736099"/>
            <a:ext cx="10058400" cy="104965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latin typeface="+mj-lt"/>
            </a:endParaRPr>
          </a:p>
        </p:txBody>
      </p:sp>
      <p:sp>
        <p:nvSpPr>
          <p:cNvPr id="92" name="TextBox 19">
            <a:extLst>
              <a:ext uri="{FF2B5EF4-FFF2-40B4-BE49-F238E27FC236}">
                <a16:creationId xmlns:a16="http://schemas.microsoft.com/office/drawing/2014/main" id="{B4F3D693-DA0F-454D-94C0-CEAA07C14AE3}"/>
              </a:ext>
            </a:extLst>
          </p:cNvPr>
          <p:cNvSpPr txBox="1">
            <a:spLocks noChangeArrowheads="1"/>
          </p:cNvSpPr>
          <p:nvPr/>
        </p:nvSpPr>
        <p:spPr bwMode="auto">
          <a:xfrm>
            <a:off x="33377113" y="28041600"/>
            <a:ext cx="9598176" cy="48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effectLst/>
                <a:latin typeface="Quattrocento Sans" panose="020B0502050000020003" pitchFamily="34" charset="0"/>
                <a:cs typeface="Arial" panose="020B0604020202020204" pitchFamily="34" charset="0"/>
              </a:rPr>
              <a:t>Add your information, graphs and images to this section.</a:t>
            </a:r>
          </a:p>
        </p:txBody>
      </p:sp>
      <p:sp>
        <p:nvSpPr>
          <p:cNvPr id="93" name="Rectangle 10">
            <a:extLst>
              <a:ext uri="{FF2B5EF4-FFF2-40B4-BE49-F238E27FC236}">
                <a16:creationId xmlns:a16="http://schemas.microsoft.com/office/drawing/2014/main" id="{5EDC1F28-88BB-4DAD-9112-B4904B4A7E46}"/>
              </a:ext>
            </a:extLst>
          </p:cNvPr>
          <p:cNvSpPr>
            <a:spLocks noChangeArrowheads="1"/>
          </p:cNvSpPr>
          <p:nvPr/>
        </p:nvSpPr>
        <p:spPr bwMode="auto">
          <a:xfrm>
            <a:off x="33147000" y="20418560"/>
            <a:ext cx="10058400" cy="2412039"/>
          </a:xfrm>
          <a:prstGeom prst="snipRoundRect">
            <a:avLst>
              <a:gd name="adj1" fmla="val 0"/>
              <a:gd name="adj2" fmla="val 46622"/>
            </a:avLst>
          </a:prstGeom>
          <a:solidFill>
            <a:schemeClr val="bg1">
              <a:lumMod val="50000"/>
            </a:schemeClr>
          </a:solidFill>
          <a:ln w="12700">
            <a:noFill/>
            <a:miter lim="800000"/>
          </a:ln>
        </p:spPr>
        <p:txBody>
          <a:bodyPr wrap="none" lIns="274320" tIns="73152" rIns="274320" bIns="68563" anchor="ctr" anchorCtr="0"/>
          <a:lstStyle>
            <a:defPPr>
              <a:defRPr kern="1200" smtId="4294967295"/>
            </a:defPPr>
          </a:lstStyle>
          <a:p>
            <a:pPr defTabSz="4702588">
              <a:defRPr/>
            </a:pPr>
            <a:r>
              <a:rPr lang="en-US" sz="3600" b="1" dirty="0">
                <a:solidFill>
                  <a:schemeClr val="bg1"/>
                </a:solidFill>
                <a:effectLst/>
                <a:latin typeface="Quattrocento" panose="02020802030000000404" pitchFamily="18" charset="0"/>
              </a:rPr>
              <a:t>Output</a:t>
            </a:r>
          </a:p>
        </p:txBody>
      </p:sp>
      <p:pic>
        <p:nvPicPr>
          <p:cNvPr id="24" name="Picture 23">
            <a:extLst>
              <a:ext uri="{FF2B5EF4-FFF2-40B4-BE49-F238E27FC236}">
                <a16:creationId xmlns:a16="http://schemas.microsoft.com/office/drawing/2014/main" id="{47282BF3-AF86-4644-649F-A9FAFD95C779}"/>
              </a:ext>
            </a:extLst>
          </p:cNvPr>
          <p:cNvPicPr>
            <a:picLocks noChangeAspect="1"/>
          </p:cNvPicPr>
          <p:nvPr/>
        </p:nvPicPr>
        <p:blipFill>
          <a:blip r:embed="rId3"/>
          <a:stretch>
            <a:fillRect/>
          </a:stretch>
        </p:blipFill>
        <p:spPr>
          <a:xfrm>
            <a:off x="12051909" y="20193877"/>
            <a:ext cx="8931586" cy="11573557"/>
          </a:xfrm>
          <a:prstGeom prst="rect">
            <a:avLst/>
          </a:prstGeom>
        </p:spPr>
      </p:pic>
      <p:pic>
        <p:nvPicPr>
          <p:cNvPr id="3" name="Picture 2">
            <a:extLst>
              <a:ext uri="{FF2B5EF4-FFF2-40B4-BE49-F238E27FC236}">
                <a16:creationId xmlns:a16="http://schemas.microsoft.com/office/drawing/2014/main" id="{52861759-569C-F0DC-B6DB-552F10879402}"/>
              </a:ext>
            </a:extLst>
          </p:cNvPr>
          <p:cNvPicPr>
            <a:picLocks noChangeAspect="1"/>
          </p:cNvPicPr>
          <p:nvPr/>
        </p:nvPicPr>
        <p:blipFill>
          <a:blip r:embed="rId4"/>
          <a:stretch>
            <a:fillRect/>
          </a:stretch>
        </p:blipFill>
        <p:spPr>
          <a:xfrm>
            <a:off x="22546634" y="21031200"/>
            <a:ext cx="9598176" cy="11201399"/>
          </a:xfrm>
          <a:prstGeom prst="rect">
            <a:avLst/>
          </a:prstGeom>
        </p:spPr>
      </p:pic>
      <p:pic>
        <p:nvPicPr>
          <p:cNvPr id="4" name="Picture 3">
            <a:extLst>
              <a:ext uri="{FF2B5EF4-FFF2-40B4-BE49-F238E27FC236}">
                <a16:creationId xmlns:a16="http://schemas.microsoft.com/office/drawing/2014/main" id="{276263BC-C63D-7F0C-DF49-DC6F87D449CE}"/>
              </a:ext>
            </a:extLst>
          </p:cNvPr>
          <p:cNvPicPr>
            <a:picLocks noChangeAspect="1"/>
          </p:cNvPicPr>
          <p:nvPr/>
        </p:nvPicPr>
        <p:blipFill>
          <a:blip r:embed="rId5"/>
          <a:stretch>
            <a:fillRect/>
          </a:stretch>
        </p:blipFill>
        <p:spPr>
          <a:xfrm>
            <a:off x="33172318" y="22479001"/>
            <a:ext cx="10058400" cy="9753598"/>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ponderingpeacock|09-2018"/>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1737</TotalTime>
  <Words>574</Words>
  <Application>Microsoft Office PowerPoint</Application>
  <PresentationFormat>Custom</PresentationFormat>
  <Paragraphs>25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Quattrocento</vt:lpstr>
      <vt:lpstr>Times New Roman</vt:lpstr>
      <vt:lpstr>Arial</vt:lpstr>
      <vt:lpstr>Quattrocento Sans</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AKHILA P</cp:lastModifiedBy>
  <cp:revision>103</cp:revision>
  <cp:lastPrinted>2000-08-03T00:31:24Z</cp:lastPrinted>
  <dcterms:modified xsi:type="dcterms:W3CDTF">2022-05-18T06:08:34Z</dcterms:modified>
  <cp:category>research posters template</cp:category>
</cp:coreProperties>
</file>