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733" r:id="rId1"/>
  </p:sldMasterIdLst>
  <p:sldIdLst>
    <p:sldId id="257" r:id="rId2"/>
    <p:sldId id="256" r:id="rId3"/>
    <p:sldId id="258" r:id="rId4"/>
    <p:sldId id="260" r:id="rId5"/>
    <p:sldId id="259" r:id="rId6"/>
    <p:sldId id="262" r:id="rId7"/>
    <p:sldId id="261"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670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5583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73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7729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4602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952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95156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06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1369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194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649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7115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447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910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5462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5004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426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2539600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6405-DEB0-8AAD-F31E-BD0567A07F16}"/>
              </a:ext>
            </a:extLst>
          </p:cNvPr>
          <p:cNvSpPr>
            <a:spLocks noGrp="1"/>
          </p:cNvSpPr>
          <p:nvPr>
            <p:ph type="title"/>
          </p:nvPr>
        </p:nvSpPr>
        <p:spPr/>
        <p:txBody>
          <a:bodyPr>
            <a:normAutofit/>
          </a:bodyPr>
          <a:lstStyle/>
          <a:p>
            <a:r>
              <a:rPr lang="en-US" dirty="0"/>
              <a:t>Employee Data Analysis using Excel</a:t>
            </a:r>
          </a:p>
        </p:txBody>
      </p:sp>
      <p:sp>
        <p:nvSpPr>
          <p:cNvPr id="3" name="Content Placeholder 2">
            <a:extLst>
              <a:ext uri="{FF2B5EF4-FFF2-40B4-BE49-F238E27FC236}">
                <a16:creationId xmlns:a16="http://schemas.microsoft.com/office/drawing/2014/main" id="{B9C13B81-CCDF-10AC-6AFB-35414A320D0C}"/>
              </a:ext>
            </a:extLst>
          </p:cNvPr>
          <p:cNvSpPr>
            <a:spLocks noGrp="1"/>
          </p:cNvSpPr>
          <p:nvPr>
            <p:ph sz="quarter" idx="13"/>
          </p:nvPr>
        </p:nvSpPr>
        <p:spPr/>
        <p:txBody>
          <a:bodyPr>
            <a:normAutofit/>
          </a:bodyPr>
          <a:lstStyle/>
          <a:p>
            <a:pPr marL="0" indent="0">
              <a:buNone/>
            </a:pPr>
            <a:endParaRPr lang="en-US" dirty="0"/>
          </a:p>
          <a:p>
            <a:r>
              <a:rPr lang="en-US" sz="3200" b="1" dirty="0">
                <a:solidFill>
                  <a:srgbClr val="0070C0"/>
                </a:solidFill>
              </a:rPr>
              <a:t>STUDENT NAME: </a:t>
            </a:r>
            <a:r>
              <a:rPr lang="en-US" sz="3200" b="1" dirty="0" err="1">
                <a:solidFill>
                  <a:srgbClr val="0070C0"/>
                </a:solidFill>
              </a:rPr>
              <a:t>S.keerthana</a:t>
            </a:r>
            <a:endParaRPr lang="en-US" sz="3200" b="1" dirty="0">
              <a:solidFill>
                <a:srgbClr val="0070C0"/>
              </a:solidFill>
            </a:endParaRPr>
          </a:p>
          <a:p>
            <a:r>
              <a:rPr lang="en-US" sz="3200" b="1" dirty="0">
                <a:solidFill>
                  <a:srgbClr val="0070C0"/>
                </a:solidFill>
              </a:rPr>
              <a:t> REGISTER NO: 312211721</a:t>
            </a:r>
          </a:p>
          <a:p>
            <a:r>
              <a:rPr lang="en-US" sz="3200" b="1" dirty="0">
                <a:solidFill>
                  <a:srgbClr val="0070C0"/>
                </a:solidFill>
              </a:rPr>
              <a:t> DEPARTMENT: commerce</a:t>
            </a:r>
          </a:p>
          <a:p>
            <a:r>
              <a:rPr lang="en-US" sz="3200" b="1" dirty="0">
                <a:solidFill>
                  <a:srgbClr val="0070C0"/>
                </a:solidFill>
              </a:rPr>
              <a:t>COLLEGE: </a:t>
            </a:r>
            <a:r>
              <a:rPr lang="en-US" sz="3200" b="1" dirty="0" err="1">
                <a:solidFill>
                  <a:srgbClr val="0070C0"/>
                </a:solidFill>
              </a:rPr>
              <a:t>thiruthangal</a:t>
            </a:r>
            <a:r>
              <a:rPr lang="en-US" sz="3200" b="1" dirty="0">
                <a:solidFill>
                  <a:srgbClr val="0070C0"/>
                </a:solidFill>
              </a:rPr>
              <a:t> </a:t>
            </a:r>
            <a:r>
              <a:rPr lang="en-US" sz="3200" b="1" dirty="0" err="1">
                <a:solidFill>
                  <a:srgbClr val="0070C0"/>
                </a:solidFill>
              </a:rPr>
              <a:t>nadar</a:t>
            </a:r>
            <a:r>
              <a:rPr lang="en-US" sz="3200" b="1" dirty="0">
                <a:solidFill>
                  <a:srgbClr val="0070C0"/>
                </a:solidFill>
              </a:rPr>
              <a:t> college </a:t>
            </a:r>
            <a:endParaRPr lang="en-US" dirty="0"/>
          </a:p>
        </p:txBody>
      </p:sp>
    </p:spTree>
    <p:extLst>
      <p:ext uri="{BB962C8B-B14F-4D97-AF65-F5344CB8AC3E}">
        <p14:creationId xmlns:p14="http://schemas.microsoft.com/office/powerpoint/2010/main" val="157980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8BE5-B11E-CB29-383A-8501548F321B}"/>
              </a:ext>
            </a:extLst>
          </p:cNvPr>
          <p:cNvSpPr>
            <a:spLocks noGrp="1"/>
          </p:cNvSpPr>
          <p:nvPr>
            <p:ph type="title"/>
          </p:nvPr>
        </p:nvSpPr>
        <p:spPr>
          <a:xfrm>
            <a:off x="1219200" y="-161365"/>
            <a:ext cx="9377082" cy="1990165"/>
          </a:xfrm>
        </p:spPr>
        <p:txBody>
          <a:bodyPr/>
          <a:lstStyle/>
          <a:p>
            <a:r>
              <a:rPr lang="en-US" dirty="0"/>
              <a:t>MODELLING</a:t>
            </a:r>
          </a:p>
        </p:txBody>
      </p:sp>
      <p:sp>
        <p:nvSpPr>
          <p:cNvPr id="3" name="Content Placeholder 2">
            <a:extLst>
              <a:ext uri="{FF2B5EF4-FFF2-40B4-BE49-F238E27FC236}">
                <a16:creationId xmlns:a16="http://schemas.microsoft.com/office/drawing/2014/main" id="{049C50A5-E567-283E-7C3A-F3F0414DBC10}"/>
              </a:ext>
            </a:extLst>
          </p:cNvPr>
          <p:cNvSpPr>
            <a:spLocks noGrp="1"/>
          </p:cNvSpPr>
          <p:nvPr>
            <p:ph sz="quarter" idx="13"/>
          </p:nvPr>
        </p:nvSpPr>
        <p:spPr>
          <a:xfrm>
            <a:off x="1039906" y="1541929"/>
            <a:ext cx="10703858" cy="5316071"/>
          </a:xfrm>
        </p:spPr>
        <p:txBody>
          <a:bodyPr>
            <a:noAutofit/>
          </a:bodyPr>
          <a:lstStyle/>
          <a:p>
            <a:r>
              <a:rPr lang="en-US" sz="1400" dirty="0">
                <a:solidFill>
                  <a:srgbClr val="0070C0"/>
                </a:solidFill>
              </a:rPr>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
4. Conditional Formatting
Purpose: To highlight specific data points that meet certain conditions, making 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26246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DFDE-98CE-816D-0231-D79777034F2D}"/>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F4B16698-B6D1-DCD6-0D23-721A2401A11E}"/>
              </a:ext>
            </a:extLst>
          </p:cNvPr>
          <p:cNvSpPr>
            <a:spLocks noGrp="1"/>
          </p:cNvSpPr>
          <p:nvPr>
            <p:ph sz="quarter" idx="13"/>
          </p:nvPr>
        </p:nvSpPr>
        <p:spPr>
          <a:xfrm>
            <a:off x="-386107" y="760385"/>
            <a:ext cx="9843872" cy="5498989"/>
          </a:xfrm>
        </p:spPr>
        <p:txBody>
          <a:bodyPr/>
          <a:lstStyle/>
          <a:p>
            <a:endParaRPr lang="en-US" dirty="0"/>
          </a:p>
        </p:txBody>
      </p:sp>
      <p:graphicFrame>
        <p:nvGraphicFramePr>
          <p:cNvPr id="5" name="Table 4">
            <a:extLst>
              <a:ext uri="{FF2B5EF4-FFF2-40B4-BE49-F238E27FC236}">
                <a16:creationId xmlns:a16="http://schemas.microsoft.com/office/drawing/2014/main" id="{CFECE325-CF23-070D-42BD-02B464BF31A1}"/>
              </a:ext>
            </a:extLst>
          </p:cNvPr>
          <p:cNvGraphicFramePr/>
          <p:nvPr>
            <p:extLst>
              <p:ext uri="{D42A27DB-BD31-4B8C-83A1-F6EECF244321}">
                <p14:modId xmlns:p14="http://schemas.microsoft.com/office/powerpoint/2010/main" val="2766922407"/>
              </p:ext>
            </p:extLst>
          </p:nvPr>
        </p:nvGraphicFramePr>
        <p:xfrm>
          <a:off x="1074517" y="950259"/>
          <a:ext cx="10364451" cy="5147360"/>
        </p:xfrm>
        <a:graphic>
          <a:graphicData uri="http://schemas.openxmlformats.org/drawingml/2006/table">
            <a:tbl>
              <a:tblPr>
                <a:tableStyleId>{5C22544A-7EE6-4342-B048-85BDC9FD1C3A}</a:tableStyleId>
              </a:tblPr>
              <a:tblGrid>
                <a:gridCol w="2248063">
                  <a:extLst>
                    <a:ext uri="{9D8B030D-6E8A-4147-A177-3AD203B41FA5}">
                      <a16:colId xmlns:a16="http://schemas.microsoft.com/office/drawing/2014/main" val="1706661944"/>
                    </a:ext>
                  </a:extLst>
                </a:gridCol>
                <a:gridCol w="1343001">
                  <a:extLst>
                    <a:ext uri="{9D8B030D-6E8A-4147-A177-3AD203B41FA5}">
                      <a16:colId xmlns:a16="http://schemas.microsoft.com/office/drawing/2014/main" val="2920265279"/>
                    </a:ext>
                  </a:extLst>
                </a:gridCol>
                <a:gridCol w="1343001">
                  <a:extLst>
                    <a:ext uri="{9D8B030D-6E8A-4147-A177-3AD203B41FA5}">
                      <a16:colId xmlns:a16="http://schemas.microsoft.com/office/drawing/2014/main" val="2505513290"/>
                    </a:ext>
                  </a:extLst>
                </a:gridCol>
                <a:gridCol w="1284605">
                  <a:extLst>
                    <a:ext uri="{9D8B030D-6E8A-4147-A177-3AD203B41FA5}">
                      <a16:colId xmlns:a16="http://schemas.microsoft.com/office/drawing/2014/main" val="3644198718"/>
                    </a:ext>
                  </a:extLst>
                </a:gridCol>
                <a:gridCol w="1401390">
                  <a:extLst>
                    <a:ext uri="{9D8B030D-6E8A-4147-A177-3AD203B41FA5}">
                      <a16:colId xmlns:a16="http://schemas.microsoft.com/office/drawing/2014/main" val="3142873649"/>
                    </a:ext>
                  </a:extLst>
                </a:gridCol>
                <a:gridCol w="1401390">
                  <a:extLst>
                    <a:ext uri="{9D8B030D-6E8A-4147-A177-3AD203B41FA5}">
                      <a16:colId xmlns:a16="http://schemas.microsoft.com/office/drawing/2014/main" val="2937726802"/>
                    </a:ext>
                  </a:extLst>
                </a:gridCol>
                <a:gridCol w="1343001">
                  <a:extLst>
                    <a:ext uri="{9D8B030D-6E8A-4147-A177-3AD203B41FA5}">
                      <a16:colId xmlns:a16="http://schemas.microsoft.com/office/drawing/2014/main" val="271722476"/>
                    </a:ext>
                  </a:extLst>
                </a:gridCol>
              </a:tblGrid>
              <a:tr h="176699">
                <a:tc gridSpan="7">
                  <a:txBody>
                    <a:bodyPr/>
                    <a:lstStyle/>
                    <a:p>
                      <a:pPr algn="r" rtl="0" fontAlgn="ctr"/>
                      <a:r>
                        <a:rPr lang="en-US" sz="1100">
                          <a:effectLst/>
                        </a:rPr>
                        <a:t>Westbrook Parker Sales Data</a:t>
                      </a:r>
                      <a:endParaRPr lang="en-US" sz="1100" b="1">
                        <a:effectLst/>
                      </a:endParaRPr>
                    </a:p>
                  </a:txBody>
                  <a:tcPr marL="6912" marR="6912"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2453195"/>
                  </a:ext>
                </a:extLst>
              </a:tr>
              <a:tr h="176699">
                <a:tc>
                  <a:txBody>
                    <a:bodyPr/>
                    <a:lstStyle/>
                    <a:p>
                      <a:pPr rtl="0" fontAlgn="b"/>
                      <a:r>
                        <a:rPr lang="en-US" sz="1100">
                          <a:effectLst/>
                        </a:rPr>
                        <a:t>Salesperson</a:t>
                      </a:r>
                      <a:endParaRPr lang="en-US" sz="1100" b="1">
                        <a:solidFill>
                          <a:srgbClr val="FFFFFF"/>
                        </a:solidFill>
                        <a:effectLst/>
                      </a:endParaRPr>
                    </a:p>
                  </a:txBody>
                  <a:tcPr marL="6912" marR="6912" marT="0" marB="0" anchor="b"/>
                </a:tc>
                <a:tc>
                  <a:txBody>
                    <a:bodyPr/>
                    <a:lstStyle/>
                    <a:p>
                      <a:pPr algn="r" rtl="0" fontAlgn="b"/>
                      <a:r>
                        <a:rPr lang="en-US" sz="1100">
                          <a:effectLst/>
                        </a:rPr>
                        <a:t>May</a:t>
                      </a:r>
                      <a:endParaRPr lang="en-US" sz="1100" b="1">
                        <a:solidFill>
                          <a:srgbClr val="FFFFFF"/>
                        </a:solidFill>
                        <a:effectLst/>
                      </a:endParaRPr>
                    </a:p>
                  </a:txBody>
                  <a:tcPr marL="6912" marR="6912" marT="0" marB="0" anchor="b"/>
                </a:tc>
                <a:tc>
                  <a:txBody>
                    <a:bodyPr/>
                    <a:lstStyle/>
                    <a:p>
                      <a:pPr algn="r" rtl="0" fontAlgn="b"/>
                      <a:r>
                        <a:rPr lang="en-US" sz="1100">
                          <a:effectLst/>
                        </a:rPr>
                        <a:t>June</a:t>
                      </a:r>
                      <a:endParaRPr lang="en-US" sz="1100" b="1">
                        <a:solidFill>
                          <a:srgbClr val="FFFFFF"/>
                        </a:solidFill>
                        <a:effectLst/>
                      </a:endParaRPr>
                    </a:p>
                  </a:txBody>
                  <a:tcPr marL="6912" marR="6912" marT="0" marB="0" anchor="b"/>
                </a:tc>
                <a:tc>
                  <a:txBody>
                    <a:bodyPr/>
                    <a:lstStyle/>
                    <a:p>
                      <a:pPr algn="r" rtl="0" fontAlgn="b"/>
                      <a:r>
                        <a:rPr lang="en-US" sz="1100">
                          <a:effectLst/>
                        </a:rPr>
                        <a:t>July</a:t>
                      </a:r>
                      <a:endParaRPr lang="en-US" sz="1100" b="1">
                        <a:solidFill>
                          <a:srgbClr val="FFFFFF"/>
                        </a:solidFill>
                        <a:effectLst/>
                      </a:endParaRPr>
                    </a:p>
                  </a:txBody>
                  <a:tcPr marL="6912" marR="6912" marT="0" marB="0" anchor="b"/>
                </a:tc>
                <a:tc>
                  <a:txBody>
                    <a:bodyPr/>
                    <a:lstStyle/>
                    <a:p>
                      <a:pPr algn="r" rtl="0" fontAlgn="b"/>
                      <a:r>
                        <a:rPr lang="en-US" sz="1100">
                          <a:effectLst/>
                        </a:rPr>
                        <a:t>August</a:t>
                      </a:r>
                      <a:endParaRPr lang="en-US" sz="1100" b="1">
                        <a:solidFill>
                          <a:srgbClr val="FFFFFF"/>
                        </a:solidFill>
                        <a:effectLst/>
                      </a:endParaRPr>
                    </a:p>
                  </a:txBody>
                  <a:tcPr marL="6912" marR="6912" marT="0" marB="0" anchor="b"/>
                </a:tc>
                <a:tc>
                  <a:txBody>
                    <a:bodyPr/>
                    <a:lstStyle/>
                    <a:p>
                      <a:pPr algn="r" rtl="0" fontAlgn="b"/>
                      <a:r>
                        <a:rPr lang="en-US" sz="1100">
                          <a:effectLst/>
                        </a:rPr>
                        <a:t>September</a:t>
                      </a:r>
                      <a:endParaRPr lang="en-US" sz="1100" b="1">
                        <a:solidFill>
                          <a:srgbClr val="FFFFFF"/>
                        </a:solidFill>
                        <a:effectLst/>
                      </a:endParaRPr>
                    </a:p>
                  </a:txBody>
                  <a:tcPr marL="6912" marR="6912" marT="0" marB="0" anchor="b"/>
                </a:tc>
                <a:tc>
                  <a:txBody>
                    <a:bodyPr/>
                    <a:lstStyle/>
                    <a:p>
                      <a:pPr algn="r" rtl="0" fontAlgn="b"/>
                      <a:r>
                        <a:rPr lang="en-US" sz="1100">
                          <a:effectLst/>
                        </a:rPr>
                        <a:t>October</a:t>
                      </a:r>
                      <a:endParaRPr lang="en-US" sz="1100" b="1">
                        <a:solidFill>
                          <a:srgbClr val="FFFFFF"/>
                        </a:solidFill>
                        <a:effectLst/>
                      </a:endParaRPr>
                    </a:p>
                  </a:txBody>
                  <a:tcPr marL="6912" marR="6912" marT="0" marB="0" anchor="b"/>
                </a:tc>
                <a:extLst>
                  <a:ext uri="{0D108BD9-81ED-4DB2-BD59-A6C34878D82A}">
                    <a16:rowId xmlns:a16="http://schemas.microsoft.com/office/drawing/2014/main" val="427316453"/>
                  </a:ext>
                </a:extLst>
              </a:tr>
              <a:tr h="350778">
                <a:tc>
                  <a:txBody>
                    <a:bodyPr/>
                    <a:lstStyle/>
                    <a:p>
                      <a:pPr rtl="0" fontAlgn="b"/>
                      <a:r>
                        <a:rPr lang="en-US" sz="1100">
                          <a:effectLst/>
                        </a:rPr>
                        <a:t>Albertson, Kathy</a:t>
                      </a:r>
                    </a:p>
                  </a:txBody>
                  <a:tcPr marL="6912" marR="6912" marT="0" marB="0" anchor="b"/>
                </a:tc>
                <a:tc>
                  <a:txBody>
                    <a:bodyPr/>
                    <a:lstStyle/>
                    <a:p>
                      <a:pPr algn="r" rtl="0" fontAlgn="b"/>
                      <a:r>
                        <a:rPr lang="en-US" sz="1100">
                          <a:effectLst/>
                        </a:rPr>
                        <a:t>$3,799.00</a:t>
                      </a:r>
                    </a:p>
                  </a:txBody>
                  <a:tcPr marL="6912" marR="6912" marT="0" marB="0" anchor="b"/>
                </a:tc>
                <a:tc>
                  <a:txBody>
                    <a:bodyPr/>
                    <a:lstStyle/>
                    <a:p>
                      <a:pPr algn="r" rtl="0" fontAlgn="b"/>
                      <a:r>
                        <a:rPr lang="en-US" sz="1100">
                          <a:effectLst/>
                        </a:rPr>
                        <a:t>$557.00</a:t>
                      </a:r>
                    </a:p>
                  </a:txBody>
                  <a:tcPr marL="6912" marR="6912" marT="0" marB="0" anchor="b"/>
                </a:tc>
                <a:tc>
                  <a:txBody>
                    <a:bodyPr/>
                    <a:lstStyle/>
                    <a:p>
                      <a:pPr algn="r" rtl="0" fontAlgn="b"/>
                      <a:r>
                        <a:rPr lang="en-US" sz="1100">
                          <a:effectLst/>
                        </a:rPr>
                        <a:t>$3,863.00</a:t>
                      </a:r>
                    </a:p>
                  </a:txBody>
                  <a:tcPr marL="6912" marR="6912" marT="0" marB="0" anchor="b"/>
                </a:tc>
                <a:tc>
                  <a:txBody>
                    <a:bodyPr/>
                    <a:lstStyle/>
                    <a:p>
                      <a:pPr algn="r" rtl="0" fontAlgn="b"/>
                      <a:r>
                        <a:rPr lang="en-US" sz="1100">
                          <a:effectLst/>
                        </a:rPr>
                        <a:t>$1,117.00</a:t>
                      </a:r>
                    </a:p>
                  </a:txBody>
                  <a:tcPr marL="6912" marR="6912" marT="0" marB="0" anchor="b"/>
                </a:tc>
                <a:tc>
                  <a:txBody>
                    <a:bodyPr/>
                    <a:lstStyle/>
                    <a:p>
                      <a:pPr algn="r" rtl="0" fontAlgn="b"/>
                      <a:r>
                        <a:rPr lang="en-US" sz="1100">
                          <a:effectLst/>
                        </a:rPr>
                        <a:t>$8,237.00</a:t>
                      </a:r>
                    </a:p>
                  </a:txBody>
                  <a:tcPr marL="6912" marR="6912" marT="0" marB="0" anchor="b"/>
                </a:tc>
                <a:tc>
                  <a:txBody>
                    <a:bodyPr/>
                    <a:lstStyle/>
                    <a:p>
                      <a:pPr algn="r" rtl="0" fontAlgn="b"/>
                      <a:r>
                        <a:rPr lang="en-US" sz="1100">
                          <a:effectLst/>
                        </a:rPr>
                        <a:t>$8,690.00</a:t>
                      </a:r>
                    </a:p>
                  </a:txBody>
                  <a:tcPr marL="6912" marR="6912" marT="0" marB="0" anchor="b"/>
                </a:tc>
                <a:extLst>
                  <a:ext uri="{0D108BD9-81ED-4DB2-BD59-A6C34878D82A}">
                    <a16:rowId xmlns:a16="http://schemas.microsoft.com/office/drawing/2014/main" val="3145794808"/>
                  </a:ext>
                </a:extLst>
              </a:tr>
              <a:tr h="350778">
                <a:tc>
                  <a:txBody>
                    <a:bodyPr/>
                    <a:lstStyle/>
                    <a:p>
                      <a:pPr rtl="0" fontAlgn="b"/>
                      <a:r>
                        <a:rPr lang="en-US" sz="1100">
                          <a:effectLst/>
                        </a:rPr>
                        <a:t>Allenson, Carol</a:t>
                      </a:r>
                    </a:p>
                  </a:txBody>
                  <a:tcPr marL="6912" marR="6912" marT="0" marB="0" anchor="b"/>
                </a:tc>
                <a:tc>
                  <a:txBody>
                    <a:bodyPr/>
                    <a:lstStyle/>
                    <a:p>
                      <a:pPr algn="r" rtl="0" fontAlgn="b"/>
                      <a:r>
                        <a:rPr lang="en-US" sz="1100">
                          <a:effectLst/>
                        </a:rPr>
                        <a:t>$18,930.00</a:t>
                      </a:r>
                    </a:p>
                  </a:txBody>
                  <a:tcPr marL="6912" marR="6912" marT="0" marB="0" anchor="b"/>
                </a:tc>
                <a:tc>
                  <a:txBody>
                    <a:bodyPr/>
                    <a:lstStyle/>
                    <a:p>
                      <a:pPr algn="r" rtl="0" fontAlgn="b"/>
                      <a:r>
                        <a:rPr lang="en-US" sz="1100">
                          <a:effectLst/>
                        </a:rPr>
                        <a:t>$1,042.00</a:t>
                      </a:r>
                    </a:p>
                  </a:txBody>
                  <a:tcPr marL="6912" marR="6912" marT="0" marB="0" anchor="b"/>
                </a:tc>
                <a:tc>
                  <a:txBody>
                    <a:bodyPr/>
                    <a:lstStyle/>
                    <a:p>
                      <a:pPr algn="r" rtl="0" fontAlgn="b"/>
                      <a:r>
                        <a:rPr lang="en-US" sz="1100">
                          <a:effectLst/>
                        </a:rPr>
                        <a:t>$9,355.00</a:t>
                      </a:r>
                    </a:p>
                  </a:txBody>
                  <a:tcPr marL="6912" marR="6912" marT="0" marB="0" anchor="b"/>
                </a:tc>
                <a:tc>
                  <a:txBody>
                    <a:bodyPr/>
                    <a:lstStyle/>
                    <a:p>
                      <a:pPr algn="r" rtl="0" fontAlgn="b"/>
                      <a:r>
                        <a:rPr lang="en-US" sz="1100">
                          <a:effectLst/>
                        </a:rPr>
                        <a:t>$1,100.00</a:t>
                      </a:r>
                    </a:p>
                  </a:txBody>
                  <a:tcPr marL="6912" marR="6912" marT="0" marB="0" anchor="b"/>
                </a:tc>
                <a:tc>
                  <a:txBody>
                    <a:bodyPr/>
                    <a:lstStyle/>
                    <a:p>
                      <a:pPr algn="r" rtl="0" fontAlgn="b"/>
                      <a:r>
                        <a:rPr lang="en-US" sz="1100">
                          <a:effectLst/>
                        </a:rPr>
                        <a:t>$10,185.00</a:t>
                      </a:r>
                    </a:p>
                  </a:txBody>
                  <a:tcPr marL="6912" marR="6912" marT="0" marB="0" anchor="b"/>
                </a:tc>
                <a:tc>
                  <a:txBody>
                    <a:bodyPr/>
                    <a:lstStyle/>
                    <a:p>
                      <a:pPr algn="r" rtl="0" fontAlgn="b"/>
                      <a:r>
                        <a:rPr lang="en-US" sz="1100">
                          <a:effectLst/>
                        </a:rPr>
                        <a:t>$18,749.00</a:t>
                      </a:r>
                    </a:p>
                  </a:txBody>
                  <a:tcPr marL="6912" marR="6912" marT="0" marB="0" anchor="b"/>
                </a:tc>
                <a:extLst>
                  <a:ext uri="{0D108BD9-81ED-4DB2-BD59-A6C34878D82A}">
                    <a16:rowId xmlns:a16="http://schemas.microsoft.com/office/drawing/2014/main" val="2309341644"/>
                  </a:ext>
                </a:extLst>
              </a:tr>
              <a:tr h="350778">
                <a:tc>
                  <a:txBody>
                    <a:bodyPr/>
                    <a:lstStyle/>
                    <a:p>
                      <a:pPr rtl="0" fontAlgn="b"/>
                      <a:r>
                        <a:rPr lang="en-US" sz="1100">
                          <a:effectLst/>
                        </a:rPr>
                        <a:t>Altman, Zoey</a:t>
                      </a:r>
                    </a:p>
                  </a:txBody>
                  <a:tcPr marL="6912" marR="6912" marT="0" marB="0" anchor="b"/>
                </a:tc>
                <a:tc>
                  <a:txBody>
                    <a:bodyPr/>
                    <a:lstStyle/>
                    <a:p>
                      <a:pPr algn="r" rtl="0" fontAlgn="b"/>
                      <a:r>
                        <a:rPr lang="en-US" sz="1100">
                          <a:effectLst/>
                        </a:rPr>
                        <a:t>$5,725.00</a:t>
                      </a:r>
                    </a:p>
                  </a:txBody>
                  <a:tcPr marL="6912" marR="6912" marT="0" marB="0" anchor="b"/>
                </a:tc>
                <a:tc>
                  <a:txBody>
                    <a:bodyPr/>
                    <a:lstStyle/>
                    <a:p>
                      <a:pPr algn="r" rtl="0" fontAlgn="b"/>
                      <a:r>
                        <a:rPr lang="en-US" sz="1100">
                          <a:effectLst/>
                        </a:rPr>
                        <a:t>$3,072.00</a:t>
                      </a:r>
                    </a:p>
                  </a:txBody>
                  <a:tcPr marL="6912" marR="6912" marT="0" marB="0" anchor="b"/>
                </a:tc>
                <a:tc>
                  <a:txBody>
                    <a:bodyPr/>
                    <a:lstStyle/>
                    <a:p>
                      <a:pPr algn="r" rtl="0" fontAlgn="b"/>
                      <a:r>
                        <a:rPr lang="en-US" sz="1100">
                          <a:effectLst/>
                        </a:rPr>
                        <a:t>$6,702.00</a:t>
                      </a:r>
                    </a:p>
                  </a:txBody>
                  <a:tcPr marL="6912" marR="6912" marT="0" marB="0" anchor="b"/>
                </a:tc>
                <a:tc>
                  <a:txBody>
                    <a:bodyPr/>
                    <a:lstStyle/>
                    <a:p>
                      <a:pPr algn="r" rtl="0" fontAlgn="b"/>
                      <a:r>
                        <a:rPr lang="en-US" sz="1100">
                          <a:effectLst/>
                        </a:rPr>
                        <a:t>$2,116.00</a:t>
                      </a:r>
                    </a:p>
                  </a:txBody>
                  <a:tcPr marL="6912" marR="6912" marT="0" marB="0" anchor="b"/>
                </a:tc>
                <a:tc>
                  <a:txBody>
                    <a:bodyPr/>
                    <a:lstStyle/>
                    <a:p>
                      <a:pPr algn="r" rtl="0" fontAlgn="b"/>
                      <a:r>
                        <a:rPr lang="en-US" sz="1100">
                          <a:effectLst/>
                        </a:rPr>
                        <a:t>$13,452.00</a:t>
                      </a:r>
                    </a:p>
                  </a:txBody>
                  <a:tcPr marL="6912" marR="6912" marT="0" marB="0" anchor="b"/>
                </a:tc>
                <a:tc>
                  <a:txBody>
                    <a:bodyPr/>
                    <a:lstStyle/>
                    <a:p>
                      <a:pPr algn="r" rtl="0" fontAlgn="b"/>
                      <a:r>
                        <a:rPr lang="en-US" sz="1100">
                          <a:effectLst/>
                        </a:rPr>
                        <a:t>$8,046.00</a:t>
                      </a:r>
                    </a:p>
                  </a:txBody>
                  <a:tcPr marL="6912" marR="6912" marT="0" marB="0" anchor="b"/>
                </a:tc>
                <a:extLst>
                  <a:ext uri="{0D108BD9-81ED-4DB2-BD59-A6C34878D82A}">
                    <a16:rowId xmlns:a16="http://schemas.microsoft.com/office/drawing/2014/main" val="4144207811"/>
                  </a:ext>
                </a:extLst>
              </a:tr>
              <a:tr h="350778">
                <a:tc>
                  <a:txBody>
                    <a:bodyPr/>
                    <a:lstStyle/>
                    <a:p>
                      <a:pPr rtl="0" fontAlgn="b"/>
                      <a:r>
                        <a:rPr lang="en-US" sz="1100">
                          <a:effectLst/>
                        </a:rPr>
                        <a:t>Bittiman, William</a:t>
                      </a:r>
                    </a:p>
                  </a:txBody>
                  <a:tcPr marL="6912" marR="6912" marT="0" marB="0" anchor="b"/>
                </a:tc>
                <a:tc>
                  <a:txBody>
                    <a:bodyPr/>
                    <a:lstStyle/>
                    <a:p>
                      <a:pPr algn="r" rtl="0" fontAlgn="b"/>
                      <a:r>
                        <a:rPr lang="en-US" sz="1100">
                          <a:effectLst/>
                        </a:rPr>
                        <a:t>$1,344.00</a:t>
                      </a:r>
                    </a:p>
                  </a:txBody>
                  <a:tcPr marL="6912" marR="6912" marT="0" marB="0" anchor="b"/>
                </a:tc>
                <a:tc>
                  <a:txBody>
                    <a:bodyPr/>
                    <a:lstStyle/>
                    <a:p>
                      <a:pPr algn="r" rtl="0" fontAlgn="b"/>
                      <a:r>
                        <a:rPr lang="en-US" sz="1100">
                          <a:effectLst/>
                        </a:rPr>
                        <a:t>$3,755.00</a:t>
                      </a:r>
                    </a:p>
                  </a:txBody>
                  <a:tcPr marL="6912" marR="6912" marT="0" marB="0" anchor="b"/>
                </a:tc>
                <a:tc>
                  <a:txBody>
                    <a:bodyPr/>
                    <a:lstStyle/>
                    <a:p>
                      <a:pPr algn="r" rtl="0" fontAlgn="b"/>
                      <a:r>
                        <a:rPr lang="en-US" sz="1100" dirty="0">
                          <a:effectLst/>
                        </a:rPr>
                        <a:t>$4,415.00</a:t>
                      </a:r>
                    </a:p>
                  </a:txBody>
                  <a:tcPr marL="6912" marR="6912" marT="0" marB="0" anchor="b"/>
                </a:tc>
                <a:tc>
                  <a:txBody>
                    <a:bodyPr/>
                    <a:lstStyle/>
                    <a:p>
                      <a:pPr algn="r" rtl="0" fontAlgn="b"/>
                      <a:r>
                        <a:rPr lang="en-US" sz="1100">
                          <a:effectLst/>
                        </a:rPr>
                        <a:t>$1,089.00</a:t>
                      </a:r>
                    </a:p>
                  </a:txBody>
                  <a:tcPr marL="6912" marR="6912" marT="0" marB="0" anchor="b"/>
                </a:tc>
                <a:tc>
                  <a:txBody>
                    <a:bodyPr/>
                    <a:lstStyle/>
                    <a:p>
                      <a:pPr algn="r" rtl="0" fontAlgn="b"/>
                      <a:r>
                        <a:rPr lang="en-US" sz="1100">
                          <a:effectLst/>
                        </a:rPr>
                        <a:t>$4,404.00</a:t>
                      </a:r>
                    </a:p>
                  </a:txBody>
                  <a:tcPr marL="6912" marR="6912" marT="0" marB="0" anchor="b"/>
                </a:tc>
                <a:tc>
                  <a:txBody>
                    <a:bodyPr/>
                    <a:lstStyle/>
                    <a:p>
                      <a:pPr algn="r" rtl="0" fontAlgn="b"/>
                      <a:r>
                        <a:rPr lang="en-US" sz="1100">
                          <a:effectLst/>
                        </a:rPr>
                        <a:t>$20,114.00</a:t>
                      </a:r>
                    </a:p>
                  </a:txBody>
                  <a:tcPr marL="6912" marR="6912" marT="0" marB="0" anchor="b"/>
                </a:tc>
                <a:extLst>
                  <a:ext uri="{0D108BD9-81ED-4DB2-BD59-A6C34878D82A}">
                    <a16:rowId xmlns:a16="http://schemas.microsoft.com/office/drawing/2014/main" val="356765324"/>
                  </a:ext>
                </a:extLst>
              </a:tr>
              <a:tr h="467702">
                <a:tc>
                  <a:txBody>
                    <a:bodyPr/>
                    <a:lstStyle/>
                    <a:p>
                      <a:pPr rtl="0" fontAlgn="b"/>
                      <a:r>
                        <a:rPr lang="en-US" sz="1100" dirty="0">
                          <a:effectLst/>
                        </a:rPr>
                        <a:t>Brennan, Michael</a:t>
                      </a:r>
                    </a:p>
                  </a:txBody>
                  <a:tcPr marL="6912" marR="6912" marT="0" marB="0" anchor="b"/>
                </a:tc>
                <a:tc>
                  <a:txBody>
                    <a:bodyPr/>
                    <a:lstStyle/>
                    <a:p>
                      <a:pPr algn="r" rtl="0" fontAlgn="b"/>
                      <a:r>
                        <a:rPr lang="en-US" sz="1100">
                          <a:effectLst/>
                        </a:rPr>
                        <a:t>$8,296.00</a:t>
                      </a:r>
                    </a:p>
                  </a:txBody>
                  <a:tcPr marL="6912" marR="6912" marT="0" marB="0" anchor="b"/>
                </a:tc>
                <a:tc>
                  <a:txBody>
                    <a:bodyPr/>
                    <a:lstStyle/>
                    <a:p>
                      <a:pPr algn="r" rtl="0" fontAlgn="b"/>
                      <a:r>
                        <a:rPr lang="en-US" sz="1100">
                          <a:effectLst/>
                        </a:rPr>
                        <a:t>$3,152.00</a:t>
                      </a:r>
                    </a:p>
                  </a:txBody>
                  <a:tcPr marL="6912" marR="6912" marT="0" marB="0" anchor="b"/>
                </a:tc>
                <a:tc>
                  <a:txBody>
                    <a:bodyPr/>
                    <a:lstStyle/>
                    <a:p>
                      <a:pPr algn="r" rtl="0" fontAlgn="b"/>
                      <a:r>
                        <a:rPr lang="en-US" sz="1100">
                          <a:effectLst/>
                        </a:rPr>
                        <a:t>$11,601.00</a:t>
                      </a:r>
                    </a:p>
                  </a:txBody>
                  <a:tcPr marL="6912" marR="6912" marT="0" marB="0" anchor="b"/>
                </a:tc>
                <a:tc>
                  <a:txBody>
                    <a:bodyPr/>
                    <a:lstStyle/>
                    <a:p>
                      <a:pPr algn="r" rtl="0" fontAlgn="b"/>
                      <a:r>
                        <a:rPr lang="en-US" sz="1100" dirty="0">
                          <a:effectLst/>
                        </a:rPr>
                        <a:t>$1,122.00</a:t>
                      </a:r>
                    </a:p>
                  </a:txBody>
                  <a:tcPr marL="6912" marR="6912" marT="0" marB="0" anchor="b"/>
                </a:tc>
                <a:tc>
                  <a:txBody>
                    <a:bodyPr/>
                    <a:lstStyle/>
                    <a:p>
                      <a:pPr algn="r" rtl="0" fontAlgn="b"/>
                      <a:r>
                        <a:rPr lang="en-US" sz="1100" dirty="0">
                          <a:effectLst/>
                        </a:rPr>
                        <a:t>$3,170.00</a:t>
                      </a:r>
                    </a:p>
                  </a:txBody>
                  <a:tcPr marL="6912" marR="6912" marT="0" marB="0" anchor="b"/>
                </a:tc>
                <a:tc>
                  <a:txBody>
                    <a:bodyPr/>
                    <a:lstStyle/>
                    <a:p>
                      <a:pPr algn="r" rtl="0" fontAlgn="b"/>
                      <a:r>
                        <a:rPr lang="en-US" sz="1100" dirty="0">
                          <a:effectLst/>
                        </a:rPr>
                        <a:t>$10,733.00</a:t>
                      </a:r>
                    </a:p>
                  </a:txBody>
                  <a:tcPr marL="6912" marR="6912" marT="0" marB="0" anchor="b"/>
                </a:tc>
                <a:extLst>
                  <a:ext uri="{0D108BD9-81ED-4DB2-BD59-A6C34878D82A}">
                    <a16:rowId xmlns:a16="http://schemas.microsoft.com/office/drawing/2014/main" val="1823519739"/>
                  </a:ext>
                </a:extLst>
              </a:tr>
              <a:tr h="350778">
                <a:tc>
                  <a:txBody>
                    <a:bodyPr/>
                    <a:lstStyle/>
                    <a:p>
                      <a:pPr rtl="0" fontAlgn="b"/>
                      <a:r>
                        <a:rPr lang="en-US" sz="1100">
                          <a:effectLst/>
                        </a:rPr>
                        <a:t>Carlson, David</a:t>
                      </a:r>
                    </a:p>
                  </a:txBody>
                  <a:tcPr marL="6912" marR="6912" marT="0" marB="0" anchor="b"/>
                </a:tc>
                <a:tc>
                  <a:txBody>
                    <a:bodyPr/>
                    <a:lstStyle/>
                    <a:p>
                      <a:pPr algn="r" rtl="0" fontAlgn="b"/>
                      <a:r>
                        <a:rPr lang="en-US" sz="1100" dirty="0">
                          <a:effectLst/>
                        </a:rPr>
                        <a:t>$3,945.00</a:t>
                      </a:r>
                    </a:p>
                  </a:txBody>
                  <a:tcPr marL="6912" marR="6912" marT="0" marB="0" anchor="b"/>
                </a:tc>
                <a:tc>
                  <a:txBody>
                    <a:bodyPr/>
                    <a:lstStyle/>
                    <a:p>
                      <a:pPr algn="r" rtl="0" fontAlgn="b"/>
                      <a:r>
                        <a:rPr lang="en-US" sz="1100">
                          <a:effectLst/>
                        </a:rPr>
                        <a:t>$4,056.00</a:t>
                      </a:r>
                    </a:p>
                  </a:txBody>
                  <a:tcPr marL="6912" marR="6912" marT="0" marB="0" anchor="b"/>
                </a:tc>
                <a:tc>
                  <a:txBody>
                    <a:bodyPr/>
                    <a:lstStyle/>
                    <a:p>
                      <a:pPr algn="r" rtl="0" fontAlgn="b"/>
                      <a:r>
                        <a:rPr lang="en-US" sz="1100" dirty="0">
                          <a:effectLst/>
                        </a:rPr>
                        <a:t>$3,726.00</a:t>
                      </a:r>
                    </a:p>
                  </a:txBody>
                  <a:tcPr marL="6912" marR="6912" marT="0" marB="0" anchor="b"/>
                </a:tc>
                <a:tc>
                  <a:txBody>
                    <a:bodyPr/>
                    <a:lstStyle/>
                    <a:p>
                      <a:pPr algn="r" rtl="0" fontAlgn="b"/>
                      <a:r>
                        <a:rPr lang="en-US" sz="1100" dirty="0">
                          <a:effectLst/>
                        </a:rPr>
                        <a:t>$1,135.00</a:t>
                      </a:r>
                    </a:p>
                  </a:txBody>
                  <a:tcPr marL="6912" marR="6912" marT="0" marB="0" anchor="b"/>
                </a:tc>
                <a:tc>
                  <a:txBody>
                    <a:bodyPr/>
                    <a:lstStyle/>
                    <a:p>
                      <a:pPr algn="r" rtl="0" fontAlgn="b"/>
                      <a:r>
                        <a:rPr lang="en-US" sz="1100">
                          <a:effectLst/>
                        </a:rPr>
                        <a:t>$8,817.00</a:t>
                      </a:r>
                    </a:p>
                  </a:txBody>
                  <a:tcPr marL="6912" marR="6912" marT="0" marB="0" anchor="b"/>
                </a:tc>
                <a:tc>
                  <a:txBody>
                    <a:bodyPr/>
                    <a:lstStyle/>
                    <a:p>
                      <a:pPr algn="r" rtl="0" fontAlgn="b"/>
                      <a:r>
                        <a:rPr lang="en-US" sz="1100" dirty="0">
                          <a:effectLst/>
                        </a:rPr>
                        <a:t>$18,524.00</a:t>
                      </a:r>
                    </a:p>
                  </a:txBody>
                  <a:tcPr marL="6912" marR="6912" marT="0" marB="0" anchor="b"/>
                </a:tc>
                <a:extLst>
                  <a:ext uri="{0D108BD9-81ED-4DB2-BD59-A6C34878D82A}">
                    <a16:rowId xmlns:a16="http://schemas.microsoft.com/office/drawing/2014/main" val="3404038553"/>
                  </a:ext>
                </a:extLst>
              </a:tr>
              <a:tr h="350778">
                <a:tc>
                  <a:txBody>
                    <a:bodyPr/>
                    <a:lstStyle/>
                    <a:p>
                      <a:pPr rtl="0" fontAlgn="b"/>
                      <a:r>
                        <a:rPr lang="en-US" sz="1100">
                          <a:effectLst/>
                        </a:rPr>
                        <a:t>Collman, Harry</a:t>
                      </a:r>
                    </a:p>
                  </a:txBody>
                  <a:tcPr marL="6912" marR="6912" marT="0" marB="0" anchor="b"/>
                </a:tc>
                <a:tc>
                  <a:txBody>
                    <a:bodyPr/>
                    <a:lstStyle/>
                    <a:p>
                      <a:pPr algn="r" rtl="0" fontAlgn="b"/>
                      <a:r>
                        <a:rPr lang="en-US" sz="1100">
                          <a:effectLst/>
                        </a:rPr>
                        <a:t>$8,337.00</a:t>
                      </a:r>
                    </a:p>
                  </a:txBody>
                  <a:tcPr marL="6912" marR="6912" marT="0" marB="0" anchor="b"/>
                </a:tc>
                <a:tc>
                  <a:txBody>
                    <a:bodyPr/>
                    <a:lstStyle/>
                    <a:p>
                      <a:pPr algn="r" rtl="0" fontAlgn="b"/>
                      <a:r>
                        <a:rPr lang="en-US" sz="1100">
                          <a:effectLst/>
                        </a:rPr>
                        <a:t>$4,906.00</a:t>
                      </a:r>
                    </a:p>
                  </a:txBody>
                  <a:tcPr marL="6912" marR="6912" marT="0" marB="0" anchor="b"/>
                </a:tc>
                <a:tc>
                  <a:txBody>
                    <a:bodyPr/>
                    <a:lstStyle/>
                    <a:p>
                      <a:pPr algn="r" rtl="0" fontAlgn="b"/>
                      <a:r>
                        <a:rPr lang="en-US" sz="1100" dirty="0">
                          <a:effectLst/>
                        </a:rPr>
                        <a:t>$9,007.00</a:t>
                      </a:r>
                    </a:p>
                  </a:txBody>
                  <a:tcPr marL="6912" marR="6912" marT="0" marB="0" anchor="b"/>
                </a:tc>
                <a:tc>
                  <a:txBody>
                    <a:bodyPr/>
                    <a:lstStyle/>
                    <a:p>
                      <a:pPr algn="r" rtl="0" fontAlgn="b"/>
                      <a:r>
                        <a:rPr lang="en-US" sz="1100">
                          <a:effectLst/>
                        </a:rPr>
                        <a:t>$2,113.00</a:t>
                      </a:r>
                    </a:p>
                  </a:txBody>
                  <a:tcPr marL="6912" marR="6912" marT="0" marB="0" anchor="b"/>
                </a:tc>
                <a:tc>
                  <a:txBody>
                    <a:bodyPr/>
                    <a:lstStyle/>
                    <a:p>
                      <a:pPr algn="r" rtl="0" fontAlgn="b"/>
                      <a:r>
                        <a:rPr lang="en-US" sz="1100">
                          <a:effectLst/>
                        </a:rPr>
                        <a:t>$13,090.00</a:t>
                      </a:r>
                    </a:p>
                  </a:txBody>
                  <a:tcPr marL="6912" marR="6912" marT="0" marB="0" anchor="b"/>
                </a:tc>
                <a:tc>
                  <a:txBody>
                    <a:bodyPr/>
                    <a:lstStyle/>
                    <a:p>
                      <a:pPr algn="r" rtl="0" fontAlgn="b"/>
                      <a:r>
                        <a:rPr lang="en-US" sz="1100">
                          <a:effectLst/>
                        </a:rPr>
                        <a:t>$13,953.00</a:t>
                      </a:r>
                    </a:p>
                  </a:txBody>
                  <a:tcPr marL="6912" marR="6912" marT="0" marB="0" anchor="b"/>
                </a:tc>
                <a:extLst>
                  <a:ext uri="{0D108BD9-81ED-4DB2-BD59-A6C34878D82A}">
                    <a16:rowId xmlns:a16="http://schemas.microsoft.com/office/drawing/2014/main" val="2092261182"/>
                  </a:ext>
                </a:extLst>
              </a:tr>
              <a:tr h="350778">
                <a:tc>
                  <a:txBody>
                    <a:bodyPr/>
                    <a:lstStyle/>
                    <a:p>
                      <a:pPr rtl="0" fontAlgn="b"/>
                      <a:r>
                        <a:rPr lang="en-US" sz="1100">
                          <a:effectLst/>
                        </a:rPr>
                        <a:t>Counts, Elizabeth</a:t>
                      </a:r>
                    </a:p>
                  </a:txBody>
                  <a:tcPr marL="6912" marR="6912" marT="0" marB="0" anchor="b"/>
                </a:tc>
                <a:tc>
                  <a:txBody>
                    <a:bodyPr/>
                    <a:lstStyle/>
                    <a:p>
                      <a:pPr algn="r" rtl="0" fontAlgn="b"/>
                      <a:r>
                        <a:rPr lang="en-US" sz="1100">
                          <a:effectLst/>
                        </a:rPr>
                        <a:t>$3,742.00</a:t>
                      </a:r>
                    </a:p>
                  </a:txBody>
                  <a:tcPr marL="6912" marR="6912" marT="0" marB="0" anchor="b"/>
                </a:tc>
                <a:tc>
                  <a:txBody>
                    <a:bodyPr/>
                    <a:lstStyle/>
                    <a:p>
                      <a:pPr algn="r" rtl="0" fontAlgn="b"/>
                      <a:r>
                        <a:rPr lang="en-US" sz="1100">
                          <a:effectLst/>
                        </a:rPr>
                        <a:t>$521.00</a:t>
                      </a:r>
                    </a:p>
                  </a:txBody>
                  <a:tcPr marL="6912" marR="6912" marT="0" marB="0" anchor="b"/>
                </a:tc>
                <a:tc>
                  <a:txBody>
                    <a:bodyPr/>
                    <a:lstStyle/>
                    <a:p>
                      <a:pPr algn="r" rtl="0" fontAlgn="b"/>
                      <a:r>
                        <a:rPr lang="en-US" sz="1100">
                          <a:effectLst/>
                        </a:rPr>
                        <a:t>$4,505.00</a:t>
                      </a:r>
                    </a:p>
                  </a:txBody>
                  <a:tcPr marL="6912" marR="6912" marT="0" marB="0" anchor="b"/>
                </a:tc>
                <a:tc>
                  <a:txBody>
                    <a:bodyPr/>
                    <a:lstStyle/>
                    <a:p>
                      <a:pPr algn="r" rtl="0" fontAlgn="b"/>
                      <a:r>
                        <a:rPr lang="en-US" sz="1100" dirty="0">
                          <a:effectLst/>
                        </a:rPr>
                        <a:t>$1,024.00</a:t>
                      </a:r>
                    </a:p>
                  </a:txBody>
                  <a:tcPr marL="6912" marR="6912" marT="0" marB="0" anchor="b"/>
                </a:tc>
                <a:tc>
                  <a:txBody>
                    <a:bodyPr/>
                    <a:lstStyle/>
                    <a:p>
                      <a:pPr algn="r" rtl="0" fontAlgn="b"/>
                      <a:r>
                        <a:rPr lang="en-US" sz="1100">
                          <a:effectLst/>
                        </a:rPr>
                        <a:t>$3,528.00</a:t>
                      </a:r>
                    </a:p>
                  </a:txBody>
                  <a:tcPr marL="6912" marR="6912" marT="0" marB="0" anchor="b"/>
                </a:tc>
                <a:tc>
                  <a:txBody>
                    <a:bodyPr/>
                    <a:lstStyle/>
                    <a:p>
                      <a:pPr algn="r" rtl="0" fontAlgn="b"/>
                      <a:r>
                        <a:rPr lang="en-US" sz="1100">
                          <a:effectLst/>
                        </a:rPr>
                        <a:t>$15,275.00</a:t>
                      </a:r>
                    </a:p>
                  </a:txBody>
                  <a:tcPr marL="6912" marR="6912" marT="0" marB="0" anchor="b"/>
                </a:tc>
                <a:extLst>
                  <a:ext uri="{0D108BD9-81ED-4DB2-BD59-A6C34878D82A}">
                    <a16:rowId xmlns:a16="http://schemas.microsoft.com/office/drawing/2014/main" val="2176181073"/>
                  </a:ext>
                </a:extLst>
              </a:tr>
              <a:tr h="350778">
                <a:tc>
                  <a:txBody>
                    <a:bodyPr/>
                    <a:lstStyle/>
                    <a:p>
                      <a:pPr rtl="0" fontAlgn="b"/>
                      <a:r>
                        <a:rPr lang="en-US" sz="1100">
                          <a:effectLst/>
                        </a:rPr>
                        <a:t>David, Chloe</a:t>
                      </a:r>
                    </a:p>
                  </a:txBody>
                  <a:tcPr marL="6912" marR="6912" marT="0" marB="0" anchor="b"/>
                </a:tc>
                <a:tc>
                  <a:txBody>
                    <a:bodyPr/>
                    <a:lstStyle/>
                    <a:p>
                      <a:pPr algn="r" rtl="0" fontAlgn="b"/>
                      <a:r>
                        <a:rPr lang="en-US" sz="1100">
                          <a:effectLst/>
                        </a:rPr>
                        <a:t>$7,605.00</a:t>
                      </a:r>
                    </a:p>
                  </a:txBody>
                  <a:tcPr marL="6912" marR="6912" marT="0" marB="0" anchor="b"/>
                </a:tc>
                <a:tc>
                  <a:txBody>
                    <a:bodyPr/>
                    <a:lstStyle/>
                    <a:p>
                      <a:pPr algn="r" rtl="0" fontAlgn="b"/>
                      <a:r>
                        <a:rPr lang="en-US" sz="1100">
                          <a:effectLst/>
                        </a:rPr>
                        <a:t>$3,428.00</a:t>
                      </a:r>
                    </a:p>
                  </a:txBody>
                  <a:tcPr marL="6912" marR="6912" marT="0" marB="0" anchor="b"/>
                </a:tc>
                <a:tc>
                  <a:txBody>
                    <a:bodyPr/>
                    <a:lstStyle/>
                    <a:p>
                      <a:pPr algn="r" rtl="0" fontAlgn="b"/>
                      <a:r>
                        <a:rPr lang="en-US" sz="1100">
                          <a:effectLst/>
                        </a:rPr>
                        <a:t>$3,973.00</a:t>
                      </a:r>
                    </a:p>
                  </a:txBody>
                  <a:tcPr marL="6912" marR="6912" marT="0" marB="0" anchor="b"/>
                </a:tc>
                <a:tc>
                  <a:txBody>
                    <a:bodyPr/>
                    <a:lstStyle/>
                    <a:p>
                      <a:pPr algn="r" rtl="0" fontAlgn="b"/>
                      <a:r>
                        <a:rPr lang="en-US" sz="1100">
                          <a:effectLst/>
                        </a:rPr>
                        <a:t>$1,716.00</a:t>
                      </a:r>
                    </a:p>
                  </a:txBody>
                  <a:tcPr marL="6912" marR="6912" marT="0" marB="0" anchor="b"/>
                </a:tc>
                <a:tc>
                  <a:txBody>
                    <a:bodyPr/>
                    <a:lstStyle/>
                    <a:p>
                      <a:pPr algn="r" rtl="0" fontAlgn="b"/>
                      <a:r>
                        <a:rPr lang="en-US" sz="1100">
                          <a:effectLst/>
                        </a:rPr>
                        <a:t>$4,839.00</a:t>
                      </a:r>
                    </a:p>
                  </a:txBody>
                  <a:tcPr marL="6912" marR="6912" marT="0" marB="0" anchor="b"/>
                </a:tc>
                <a:tc>
                  <a:txBody>
                    <a:bodyPr/>
                    <a:lstStyle/>
                    <a:p>
                      <a:pPr algn="r" rtl="0" fontAlgn="b"/>
                      <a:r>
                        <a:rPr lang="en-US" sz="1100" dirty="0">
                          <a:effectLst/>
                        </a:rPr>
                        <a:t>$13,085.00</a:t>
                      </a:r>
                    </a:p>
                  </a:txBody>
                  <a:tcPr marL="6912" marR="6912" marT="0" marB="0" anchor="b"/>
                </a:tc>
                <a:extLst>
                  <a:ext uri="{0D108BD9-81ED-4DB2-BD59-A6C34878D82A}">
                    <a16:rowId xmlns:a16="http://schemas.microsoft.com/office/drawing/2014/main" val="4178254533"/>
                  </a:ext>
                </a:extLst>
              </a:tr>
              <a:tr h="350778">
                <a:tc>
                  <a:txBody>
                    <a:bodyPr/>
                    <a:lstStyle/>
                    <a:p>
                      <a:pPr rtl="0" fontAlgn="b"/>
                      <a:r>
                        <a:rPr lang="en-US" sz="1100">
                          <a:effectLst/>
                        </a:rPr>
                        <a:t>Davis, William</a:t>
                      </a:r>
                    </a:p>
                  </a:txBody>
                  <a:tcPr marL="6912" marR="6912" marT="0" marB="0" anchor="b"/>
                </a:tc>
                <a:tc>
                  <a:txBody>
                    <a:bodyPr/>
                    <a:lstStyle/>
                    <a:p>
                      <a:pPr algn="r" rtl="0" fontAlgn="b"/>
                      <a:r>
                        <a:rPr lang="en-US" sz="1100">
                          <a:effectLst/>
                        </a:rPr>
                        <a:t>$5,304.00</a:t>
                      </a:r>
                    </a:p>
                  </a:txBody>
                  <a:tcPr marL="6912" marR="6912" marT="0" marB="0" anchor="b"/>
                </a:tc>
                <a:tc>
                  <a:txBody>
                    <a:bodyPr/>
                    <a:lstStyle/>
                    <a:p>
                      <a:pPr algn="r" rtl="0" fontAlgn="b"/>
                      <a:r>
                        <a:rPr lang="en-US" sz="1100">
                          <a:effectLst/>
                        </a:rPr>
                        <a:t>$1,562.00</a:t>
                      </a:r>
                    </a:p>
                  </a:txBody>
                  <a:tcPr marL="6912" marR="6912" marT="0" marB="0" anchor="b"/>
                </a:tc>
                <a:tc>
                  <a:txBody>
                    <a:bodyPr/>
                    <a:lstStyle/>
                    <a:p>
                      <a:pPr algn="r" rtl="0" fontAlgn="b"/>
                      <a:r>
                        <a:rPr lang="en-US" sz="1100">
                          <a:effectLst/>
                        </a:rPr>
                        <a:t>$2,945.00</a:t>
                      </a:r>
                    </a:p>
                  </a:txBody>
                  <a:tcPr marL="6912" marR="6912" marT="0" marB="0" anchor="b"/>
                </a:tc>
                <a:tc>
                  <a:txBody>
                    <a:bodyPr/>
                    <a:lstStyle/>
                    <a:p>
                      <a:pPr algn="r" rtl="0" fontAlgn="b"/>
                      <a:r>
                        <a:rPr lang="en-US" sz="1100">
                          <a:effectLst/>
                        </a:rPr>
                        <a:t>$1,176.00</a:t>
                      </a:r>
                    </a:p>
                  </a:txBody>
                  <a:tcPr marL="6912" marR="6912" marT="0" marB="0" anchor="b"/>
                </a:tc>
                <a:tc>
                  <a:txBody>
                    <a:bodyPr/>
                    <a:lstStyle/>
                    <a:p>
                      <a:pPr algn="r" rtl="0" fontAlgn="b"/>
                      <a:r>
                        <a:rPr lang="en-US" sz="1100">
                          <a:effectLst/>
                        </a:rPr>
                        <a:t>$9,642.00</a:t>
                      </a:r>
                    </a:p>
                  </a:txBody>
                  <a:tcPr marL="6912" marR="6912" marT="0" marB="0" anchor="b"/>
                </a:tc>
                <a:tc>
                  <a:txBody>
                    <a:bodyPr/>
                    <a:lstStyle/>
                    <a:p>
                      <a:pPr algn="r" rtl="0" fontAlgn="b"/>
                      <a:r>
                        <a:rPr lang="en-US" sz="1100" dirty="0">
                          <a:effectLst/>
                        </a:rPr>
                        <a:t>$13,714.00</a:t>
                      </a:r>
                    </a:p>
                  </a:txBody>
                  <a:tcPr marL="6912" marR="6912" marT="0" marB="0" anchor="b"/>
                </a:tc>
                <a:extLst>
                  <a:ext uri="{0D108BD9-81ED-4DB2-BD59-A6C34878D82A}">
                    <a16:rowId xmlns:a16="http://schemas.microsoft.com/office/drawing/2014/main" val="2836270814"/>
                  </a:ext>
                </a:extLst>
              </a:tr>
              <a:tr h="350778">
                <a:tc>
                  <a:txBody>
                    <a:bodyPr/>
                    <a:lstStyle/>
                    <a:p>
                      <a:pPr rtl="0" fontAlgn="b"/>
                      <a:r>
                        <a:rPr lang="en-US" sz="1100">
                          <a:effectLst/>
                        </a:rPr>
                        <a:t>Dumlao, Richard</a:t>
                      </a:r>
                    </a:p>
                  </a:txBody>
                  <a:tcPr marL="6912" marR="6912" marT="0" marB="0" anchor="b"/>
                </a:tc>
                <a:tc>
                  <a:txBody>
                    <a:bodyPr/>
                    <a:lstStyle/>
                    <a:p>
                      <a:pPr algn="r" rtl="0" fontAlgn="b"/>
                      <a:r>
                        <a:rPr lang="en-US" sz="1100">
                          <a:effectLst/>
                        </a:rPr>
                        <a:t>$9,333.00</a:t>
                      </a:r>
                    </a:p>
                  </a:txBody>
                  <a:tcPr marL="6912" marR="6912" marT="0" marB="0" anchor="b"/>
                </a:tc>
                <a:tc>
                  <a:txBody>
                    <a:bodyPr/>
                    <a:lstStyle/>
                    <a:p>
                      <a:pPr algn="r" rtl="0" fontAlgn="b"/>
                      <a:r>
                        <a:rPr lang="en-US" sz="1100">
                          <a:effectLst/>
                        </a:rPr>
                        <a:t>$2,779.00</a:t>
                      </a:r>
                    </a:p>
                  </a:txBody>
                  <a:tcPr marL="6912" marR="6912" marT="0" marB="0" anchor="b"/>
                </a:tc>
                <a:tc>
                  <a:txBody>
                    <a:bodyPr/>
                    <a:lstStyle/>
                    <a:p>
                      <a:pPr algn="r" rtl="0" fontAlgn="b"/>
                      <a:r>
                        <a:rPr lang="en-US" sz="1100">
                          <a:effectLst/>
                        </a:rPr>
                        <a:t>$7,549.00</a:t>
                      </a:r>
                    </a:p>
                  </a:txBody>
                  <a:tcPr marL="6912" marR="6912" marT="0" marB="0" anchor="b"/>
                </a:tc>
                <a:tc>
                  <a:txBody>
                    <a:bodyPr/>
                    <a:lstStyle/>
                    <a:p>
                      <a:pPr algn="r" rtl="0" fontAlgn="b"/>
                      <a:r>
                        <a:rPr lang="en-US" sz="1100">
                          <a:effectLst/>
                        </a:rPr>
                        <a:t>$1,101.00</a:t>
                      </a:r>
                    </a:p>
                  </a:txBody>
                  <a:tcPr marL="6912" marR="6912" marT="0" marB="0" anchor="b"/>
                </a:tc>
                <a:tc>
                  <a:txBody>
                    <a:bodyPr/>
                    <a:lstStyle/>
                    <a:p>
                      <a:pPr algn="r" rtl="0" fontAlgn="b"/>
                      <a:r>
                        <a:rPr lang="en-US" sz="1100">
                          <a:effectLst/>
                        </a:rPr>
                        <a:t>$5,850.00</a:t>
                      </a:r>
                    </a:p>
                  </a:txBody>
                  <a:tcPr marL="6912" marR="6912" marT="0" marB="0" anchor="b"/>
                </a:tc>
                <a:tc>
                  <a:txBody>
                    <a:bodyPr/>
                    <a:lstStyle/>
                    <a:p>
                      <a:pPr algn="r" rtl="0" fontAlgn="b"/>
                      <a:r>
                        <a:rPr lang="en-US" sz="1100" dirty="0">
                          <a:effectLst/>
                        </a:rPr>
                        <a:t>$15,065.00</a:t>
                      </a:r>
                    </a:p>
                  </a:txBody>
                  <a:tcPr marL="6912" marR="6912" marT="0" marB="0" anchor="b"/>
                </a:tc>
                <a:extLst>
                  <a:ext uri="{0D108BD9-81ED-4DB2-BD59-A6C34878D82A}">
                    <a16:rowId xmlns:a16="http://schemas.microsoft.com/office/drawing/2014/main" val="2152435032"/>
                  </a:ext>
                </a:extLst>
              </a:tr>
              <a:tr h="350778">
                <a:tc>
                  <a:txBody>
                    <a:bodyPr/>
                    <a:lstStyle/>
                    <a:p>
                      <a:pPr rtl="0" fontAlgn="b"/>
                      <a:r>
                        <a:rPr lang="en-US" sz="1100">
                          <a:effectLst/>
                        </a:rPr>
                        <a:t>Farmer, Kim</a:t>
                      </a:r>
                    </a:p>
                  </a:txBody>
                  <a:tcPr marL="6912" marR="6912" marT="0" marB="0" anchor="b"/>
                </a:tc>
                <a:tc>
                  <a:txBody>
                    <a:bodyPr/>
                    <a:lstStyle/>
                    <a:p>
                      <a:pPr algn="r" rtl="0" fontAlgn="b"/>
                      <a:r>
                        <a:rPr lang="en-US" sz="1100">
                          <a:effectLst/>
                        </a:rPr>
                        <a:t>$1,103.00</a:t>
                      </a:r>
                    </a:p>
                  </a:txBody>
                  <a:tcPr marL="6912" marR="6912" marT="0" marB="0" anchor="b"/>
                </a:tc>
                <a:tc>
                  <a:txBody>
                    <a:bodyPr/>
                    <a:lstStyle/>
                    <a:p>
                      <a:pPr algn="r" rtl="0" fontAlgn="b"/>
                      <a:r>
                        <a:rPr lang="en-US" sz="1100">
                          <a:effectLst/>
                        </a:rPr>
                        <a:t>$3,470.00</a:t>
                      </a:r>
                    </a:p>
                  </a:txBody>
                  <a:tcPr marL="6912" marR="6912" marT="0" marB="0" anchor="b"/>
                </a:tc>
                <a:tc>
                  <a:txBody>
                    <a:bodyPr/>
                    <a:lstStyle/>
                    <a:p>
                      <a:pPr algn="r" rtl="0" fontAlgn="b"/>
                      <a:r>
                        <a:rPr lang="en-US" sz="1100">
                          <a:effectLst/>
                        </a:rPr>
                        <a:t>$3,862.00</a:t>
                      </a:r>
                    </a:p>
                  </a:txBody>
                  <a:tcPr marL="6912" marR="6912" marT="0" marB="0" anchor="b"/>
                </a:tc>
                <a:tc>
                  <a:txBody>
                    <a:bodyPr/>
                    <a:lstStyle/>
                    <a:p>
                      <a:pPr algn="r" rtl="0" fontAlgn="b"/>
                      <a:r>
                        <a:rPr lang="en-US" sz="1100">
                          <a:effectLst/>
                        </a:rPr>
                        <a:t>$1,040.00</a:t>
                      </a:r>
                    </a:p>
                  </a:txBody>
                  <a:tcPr marL="6912" marR="6912" marT="0" marB="0" anchor="b"/>
                </a:tc>
                <a:tc>
                  <a:txBody>
                    <a:bodyPr/>
                    <a:lstStyle/>
                    <a:p>
                      <a:pPr algn="r" rtl="0" fontAlgn="b"/>
                      <a:r>
                        <a:rPr lang="en-US" sz="1100">
                          <a:effectLst/>
                        </a:rPr>
                        <a:t>$10,024.00</a:t>
                      </a:r>
                    </a:p>
                  </a:txBody>
                  <a:tcPr marL="6912" marR="6912" marT="0" marB="0" anchor="b"/>
                </a:tc>
                <a:tc>
                  <a:txBody>
                    <a:bodyPr/>
                    <a:lstStyle/>
                    <a:p>
                      <a:pPr algn="r" rtl="0" fontAlgn="b"/>
                      <a:r>
                        <a:rPr lang="en-US" sz="1100" dirty="0">
                          <a:effectLst/>
                        </a:rPr>
                        <a:t>$18,389.00</a:t>
                      </a:r>
                    </a:p>
                  </a:txBody>
                  <a:tcPr marL="6912" marR="6912" marT="0" marB="0" anchor="b"/>
                </a:tc>
                <a:extLst>
                  <a:ext uri="{0D108BD9-81ED-4DB2-BD59-A6C34878D82A}">
                    <a16:rowId xmlns:a16="http://schemas.microsoft.com/office/drawing/2014/main" val="44564502"/>
                  </a:ext>
                </a:extLst>
              </a:tr>
              <a:tr h="467702">
                <a:tc>
                  <a:txBody>
                    <a:bodyPr/>
                    <a:lstStyle/>
                    <a:p>
                      <a:pPr rtl="0" fontAlgn="b"/>
                      <a:r>
                        <a:rPr lang="en-US" sz="1100">
                          <a:effectLst/>
                        </a:rPr>
                        <a:t>Ferguson, Elizabeth</a:t>
                      </a:r>
                    </a:p>
                  </a:txBody>
                  <a:tcPr marL="6912" marR="6912" marT="0" marB="0" anchor="b"/>
                </a:tc>
                <a:tc>
                  <a:txBody>
                    <a:bodyPr/>
                    <a:lstStyle/>
                    <a:p>
                      <a:pPr algn="r" rtl="0" fontAlgn="b"/>
                      <a:r>
                        <a:rPr lang="en-US" sz="1100">
                          <a:effectLst/>
                        </a:rPr>
                        <a:t>$1,333.00</a:t>
                      </a:r>
                    </a:p>
                  </a:txBody>
                  <a:tcPr marL="6912" marR="6912" marT="0" marB="0" anchor="b"/>
                </a:tc>
                <a:tc>
                  <a:txBody>
                    <a:bodyPr/>
                    <a:lstStyle/>
                    <a:p>
                      <a:pPr algn="r" rtl="0" fontAlgn="b"/>
                      <a:r>
                        <a:rPr lang="en-US" sz="1100">
                          <a:effectLst/>
                        </a:rPr>
                        <a:t>$1,913.00</a:t>
                      </a:r>
                    </a:p>
                  </a:txBody>
                  <a:tcPr marL="6912" marR="6912" marT="0" marB="0" anchor="b"/>
                </a:tc>
                <a:tc>
                  <a:txBody>
                    <a:bodyPr/>
                    <a:lstStyle/>
                    <a:p>
                      <a:pPr algn="r" rtl="0" fontAlgn="b"/>
                      <a:r>
                        <a:rPr lang="en-US" sz="1100">
                          <a:effectLst/>
                        </a:rPr>
                        <a:t>$4,596.00</a:t>
                      </a:r>
                    </a:p>
                  </a:txBody>
                  <a:tcPr marL="6912" marR="6912" marT="0" marB="0" anchor="b"/>
                </a:tc>
                <a:tc>
                  <a:txBody>
                    <a:bodyPr/>
                    <a:lstStyle/>
                    <a:p>
                      <a:pPr algn="r" rtl="0" fontAlgn="b"/>
                      <a:r>
                        <a:rPr lang="en-US" sz="1100">
                          <a:effectLst/>
                        </a:rPr>
                        <a:t>$1,126.00</a:t>
                      </a:r>
                    </a:p>
                  </a:txBody>
                  <a:tcPr marL="6912" marR="6912" marT="0" marB="0" anchor="b"/>
                </a:tc>
                <a:tc>
                  <a:txBody>
                    <a:bodyPr/>
                    <a:lstStyle/>
                    <a:p>
                      <a:pPr algn="r" rtl="0" fontAlgn="b"/>
                      <a:r>
                        <a:rPr lang="en-US" sz="1100">
                          <a:effectLst/>
                        </a:rPr>
                        <a:t>$5,503.00</a:t>
                      </a:r>
                    </a:p>
                  </a:txBody>
                  <a:tcPr marL="6912" marR="6912" marT="0" marB="0" anchor="b"/>
                </a:tc>
                <a:tc>
                  <a:txBody>
                    <a:bodyPr/>
                    <a:lstStyle/>
                    <a:p>
                      <a:pPr algn="r" rtl="0" fontAlgn="b"/>
                      <a:r>
                        <a:rPr lang="en-US" sz="1100" dirty="0">
                          <a:effectLst/>
                        </a:rPr>
                        <a:t>$10,686.00</a:t>
                      </a:r>
                    </a:p>
                  </a:txBody>
                  <a:tcPr marL="6912" marR="6912" marT="0" marB="0" anchor="b"/>
                </a:tc>
                <a:extLst>
                  <a:ext uri="{0D108BD9-81ED-4DB2-BD59-A6C34878D82A}">
                    <a16:rowId xmlns:a16="http://schemas.microsoft.com/office/drawing/2014/main" val="497841050"/>
                  </a:ext>
                </a:extLst>
              </a:tr>
            </a:tbl>
          </a:graphicData>
        </a:graphic>
      </p:graphicFrame>
    </p:spTree>
    <p:extLst>
      <p:ext uri="{BB962C8B-B14F-4D97-AF65-F5344CB8AC3E}">
        <p14:creationId xmlns:p14="http://schemas.microsoft.com/office/powerpoint/2010/main" val="411867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CC59-6254-EBB8-BF1F-941FD04C242E}"/>
              </a:ext>
            </a:extLst>
          </p:cNvPr>
          <p:cNvSpPr>
            <a:spLocks noGrp="1"/>
          </p:cNvSpPr>
          <p:nvPr>
            <p:ph type="title"/>
          </p:nvPr>
        </p:nvSpPr>
        <p:spPr>
          <a:xfrm rot="10800000" flipH="1" flipV="1">
            <a:off x="4625789" y="-663388"/>
            <a:ext cx="4589929" cy="2559815"/>
          </a:xfrm>
        </p:spPr>
        <p:txBody>
          <a:bodyPr/>
          <a:lstStyle/>
          <a:p>
            <a:r>
              <a:rPr lang="en-US" dirty="0"/>
              <a:t>Result </a:t>
            </a:r>
          </a:p>
        </p:txBody>
      </p:sp>
      <p:sp>
        <p:nvSpPr>
          <p:cNvPr id="10" name="TextBox 9">
            <a:extLst>
              <a:ext uri="{FF2B5EF4-FFF2-40B4-BE49-F238E27FC236}">
                <a16:creationId xmlns:a16="http://schemas.microsoft.com/office/drawing/2014/main" id="{98F1F751-4DF1-084F-FDB5-0BABC4C79F31}"/>
              </a:ext>
            </a:extLst>
          </p:cNvPr>
          <p:cNvSpPr txBox="1"/>
          <p:nvPr/>
        </p:nvSpPr>
        <p:spPr>
          <a:xfrm>
            <a:off x="8751093" y="3132262"/>
            <a:ext cx="2034988" cy="663534"/>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A74410A6-BD57-C100-A889-B3902C7B400F}"/>
              </a:ext>
            </a:extLst>
          </p:cNvPr>
          <p:cNvSpPr txBox="1"/>
          <p:nvPr/>
        </p:nvSpPr>
        <p:spPr>
          <a:xfrm rot="4978355">
            <a:off x="5181600" y="251908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87716922-7ABE-A751-37A9-D0D3D84D8466}"/>
              </a:ext>
            </a:extLst>
          </p:cNvPr>
          <p:cNvSpPr txBox="1"/>
          <p:nvPr/>
        </p:nvSpPr>
        <p:spPr>
          <a:xfrm>
            <a:off x="5181600" y="2474259"/>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90631867-9B64-80D3-B6E2-776751A88015}"/>
              </a:ext>
            </a:extLst>
          </p:cNvPr>
          <p:cNvSpPr txBox="1"/>
          <p:nvPr/>
        </p:nvSpPr>
        <p:spPr>
          <a:xfrm>
            <a:off x="5181600" y="2187388"/>
            <a:ext cx="1828800" cy="1828800"/>
          </a:xfrm>
          <a:prstGeom prst="rect">
            <a:avLst/>
          </a:prstGeom>
          <a:noFill/>
        </p:spPr>
        <p:txBody>
          <a:bodyPr wrap="square" rtlCol="0">
            <a:spAutoFit/>
          </a:bodyPr>
          <a:lstStyle/>
          <a:p>
            <a:pPr algn="l"/>
            <a:endParaRPr lang="en-US" dirty="0"/>
          </a:p>
        </p:txBody>
      </p:sp>
      <p:pic>
        <p:nvPicPr>
          <p:cNvPr id="8" name="Content Placeholder 7">
            <a:extLst>
              <a:ext uri="{FF2B5EF4-FFF2-40B4-BE49-F238E27FC236}">
                <a16:creationId xmlns:a16="http://schemas.microsoft.com/office/drawing/2014/main" id="{0E659FCD-B2BC-A369-C6DF-5CB1EA6E5DED}"/>
              </a:ext>
            </a:extLst>
          </p:cNvPr>
          <p:cNvPicPr>
            <a:picLocks noGrp="1" noChangeAspect="1"/>
          </p:cNvPicPr>
          <p:nvPr>
            <p:ph sz="quarter" idx="13"/>
          </p:nvPr>
        </p:nvPicPr>
        <p:blipFill>
          <a:blip r:embed="rId2"/>
          <a:stretch>
            <a:fillRect/>
          </a:stretch>
        </p:blipFill>
        <p:spPr>
          <a:xfrm>
            <a:off x="2133600" y="1237615"/>
            <a:ext cx="8396990" cy="5199043"/>
          </a:xfrm>
          <a:prstGeom prst="rect">
            <a:avLst/>
          </a:prstGeom>
        </p:spPr>
      </p:pic>
    </p:spTree>
    <p:extLst>
      <p:ext uri="{BB962C8B-B14F-4D97-AF65-F5344CB8AC3E}">
        <p14:creationId xmlns:p14="http://schemas.microsoft.com/office/powerpoint/2010/main" val="33056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3E6B-827B-BF09-4564-2990363536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E82912-FF13-6C66-E3BA-BAD15B54FED0}"/>
              </a:ext>
            </a:extLst>
          </p:cNvPr>
          <p:cNvSpPr>
            <a:spLocks noGrp="1"/>
          </p:cNvSpPr>
          <p:nvPr>
            <p:ph sz="quarter" idx="13"/>
          </p:nvPr>
        </p:nvSpPr>
        <p:spPr/>
        <p:txBody>
          <a:bodyPr>
            <a:normAutofit/>
          </a:bodyPr>
          <a:lstStyle/>
          <a:p>
            <a:r>
              <a:rPr lang="en-US" dirty="0">
                <a:solidFill>
                  <a:srgbClr val="0070C0"/>
                </a:solidFill>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394694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1DB7-9E64-00B3-ED58-9AC4F1488A00}"/>
              </a:ext>
            </a:extLst>
          </p:cNvPr>
          <p:cNvSpPr>
            <a:spLocks noGrp="1"/>
          </p:cNvSpPr>
          <p:nvPr>
            <p:ph type="title"/>
          </p:nvPr>
        </p:nvSpPr>
        <p:spPr/>
        <p:txBody>
          <a:bodyPr>
            <a:normAutofit/>
          </a:bodyPr>
          <a:lstStyle/>
          <a:p>
            <a:r>
              <a:rPr lang="en-US" sz="4800" b="1"/>
              <a:t>PROJECT TITLE</a:t>
            </a:r>
          </a:p>
        </p:txBody>
      </p:sp>
      <p:sp>
        <p:nvSpPr>
          <p:cNvPr id="3" name="Subtitle 2">
            <a:extLst>
              <a:ext uri="{FF2B5EF4-FFF2-40B4-BE49-F238E27FC236}">
                <a16:creationId xmlns:a16="http://schemas.microsoft.com/office/drawing/2014/main" id="{144F628C-91C0-6998-97D7-01D16AE3614E}"/>
              </a:ext>
            </a:extLst>
          </p:cNvPr>
          <p:cNvSpPr>
            <a:spLocks noGrp="1"/>
          </p:cNvSpPr>
          <p:nvPr>
            <p:ph sz="quarter" idx="13"/>
          </p:nvPr>
        </p:nvSpPr>
        <p:spPr>
          <a:xfrm>
            <a:off x="1633728" y="2731008"/>
            <a:ext cx="8908766" cy="2675119"/>
          </a:xfrm>
        </p:spPr>
        <p:txBody>
          <a:bodyPr>
            <a:normAutofit/>
          </a:bodyPr>
          <a:lstStyle/>
          <a:p>
            <a:r>
              <a:rPr lang="en-US" sz="4800" b="1" dirty="0">
                <a:solidFill>
                  <a:srgbClr val="0070C0"/>
                </a:solidFill>
              </a:rPr>
              <a:t>Employee Performance Analysis using Excel</a:t>
            </a:r>
          </a:p>
        </p:txBody>
      </p:sp>
    </p:spTree>
    <p:extLst>
      <p:ext uri="{BB962C8B-B14F-4D97-AF65-F5344CB8AC3E}">
        <p14:creationId xmlns:p14="http://schemas.microsoft.com/office/powerpoint/2010/main" val="375982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C379-CD49-9376-66CE-C80172C66E03}"/>
              </a:ext>
            </a:extLst>
          </p:cNvPr>
          <p:cNvSpPr>
            <a:spLocks noGrp="1"/>
          </p:cNvSpPr>
          <p:nvPr>
            <p:ph type="title"/>
          </p:nvPr>
        </p:nvSpPr>
        <p:spPr>
          <a:xfrm>
            <a:off x="913776" y="1"/>
            <a:ext cx="10364449" cy="1577787"/>
          </a:xfrm>
        </p:spPr>
        <p:txBody>
          <a:bodyPr/>
          <a:lstStyle/>
          <a:p>
            <a:r>
              <a:rPr lang="en-US" dirty="0"/>
              <a:t>AGENDA</a:t>
            </a:r>
          </a:p>
        </p:txBody>
      </p:sp>
      <p:sp>
        <p:nvSpPr>
          <p:cNvPr id="3" name="Content Placeholder 2">
            <a:extLst>
              <a:ext uri="{FF2B5EF4-FFF2-40B4-BE49-F238E27FC236}">
                <a16:creationId xmlns:a16="http://schemas.microsoft.com/office/drawing/2014/main" id="{9A93DABE-0954-5618-8D08-6F24BCEA8010}"/>
              </a:ext>
            </a:extLst>
          </p:cNvPr>
          <p:cNvSpPr>
            <a:spLocks noGrp="1"/>
          </p:cNvSpPr>
          <p:nvPr>
            <p:ph sz="quarter" idx="13"/>
          </p:nvPr>
        </p:nvSpPr>
        <p:spPr>
          <a:xfrm>
            <a:off x="913775" y="1775012"/>
            <a:ext cx="10364450" cy="5432612"/>
          </a:xfrm>
        </p:spPr>
        <p:txBody>
          <a:bodyPr>
            <a:noAutofit/>
          </a:bodyPr>
          <a:lstStyle/>
          <a:p>
            <a:r>
              <a:rPr lang="en-US" dirty="0">
                <a:solidFill>
                  <a:srgbClr val="0070C0"/>
                </a:solidFill>
              </a:rPr>
              <a:t>Problem Statement
Project Overview
 End Users</a:t>
            </a:r>
          </a:p>
          <a:p>
            <a:r>
              <a:rPr lang="en-US" dirty="0">
                <a:solidFill>
                  <a:srgbClr val="0070C0"/>
                </a:solidFill>
              </a:rPr>
              <a:t>Our Solution and Proposition
Dataset Description </a:t>
            </a:r>
          </a:p>
          <a:p>
            <a:r>
              <a:rPr lang="en-US" dirty="0">
                <a:solidFill>
                  <a:srgbClr val="0070C0"/>
                </a:solidFill>
              </a:rPr>
              <a:t>Modelling Approach
Results and Discussion
 Conclusion</a:t>
            </a:r>
          </a:p>
        </p:txBody>
      </p:sp>
    </p:spTree>
    <p:extLst>
      <p:ext uri="{BB962C8B-B14F-4D97-AF65-F5344CB8AC3E}">
        <p14:creationId xmlns:p14="http://schemas.microsoft.com/office/powerpoint/2010/main" val="309759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8FCE-DFB7-6B28-19A2-2B7CDCF0C805}"/>
              </a:ext>
            </a:extLst>
          </p:cNvPr>
          <p:cNvSpPr>
            <a:spLocks noGrp="1"/>
          </p:cNvSpPr>
          <p:nvPr>
            <p:ph type="title"/>
          </p:nvPr>
        </p:nvSpPr>
        <p:spPr>
          <a:xfrm>
            <a:off x="913776" y="1"/>
            <a:ext cx="10094884" cy="1954305"/>
          </a:xfrm>
        </p:spPr>
        <p:txBody>
          <a:bodyPr/>
          <a:lstStyle/>
          <a:p>
            <a:r>
              <a:rPr lang="en-US" dirty="0"/>
              <a:t>PROBLEM STATEMENT</a:t>
            </a:r>
          </a:p>
        </p:txBody>
      </p:sp>
      <p:sp>
        <p:nvSpPr>
          <p:cNvPr id="3" name="Content Placeholder 2">
            <a:extLst>
              <a:ext uri="{FF2B5EF4-FFF2-40B4-BE49-F238E27FC236}">
                <a16:creationId xmlns:a16="http://schemas.microsoft.com/office/drawing/2014/main" id="{0C75C6C3-FB22-EF1B-DD9C-EA8B3F6C2850}"/>
              </a:ext>
            </a:extLst>
          </p:cNvPr>
          <p:cNvSpPr>
            <a:spLocks noGrp="1"/>
          </p:cNvSpPr>
          <p:nvPr>
            <p:ph sz="quarter" idx="13"/>
          </p:nvPr>
        </p:nvSpPr>
        <p:spPr/>
        <p:txBody>
          <a:bodyPr>
            <a:noAutofit/>
          </a:bodyPr>
          <a:lstStyle/>
          <a:p>
            <a:r>
              <a:rPr lang="en-US" sz="2400" dirty="0">
                <a:solidFill>
                  <a:srgbClr val="0070C0"/>
                </a:solidFill>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200236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D80E-96A7-7991-E109-D20CDAB991BB}"/>
              </a:ext>
            </a:extLst>
          </p:cNvPr>
          <p:cNvSpPr>
            <a:spLocks noGrp="1"/>
          </p:cNvSpPr>
          <p:nvPr>
            <p:ph type="title"/>
          </p:nvPr>
        </p:nvSpPr>
        <p:spPr>
          <a:xfrm>
            <a:off x="913775" y="-268941"/>
            <a:ext cx="10184531" cy="2483635"/>
          </a:xfrm>
        </p:spPr>
        <p:txBody>
          <a:bodyPr/>
          <a:lstStyle/>
          <a:p>
            <a:r>
              <a:rPr lang="en-US" dirty="0"/>
              <a:t>PROJECTOVERVIEW</a:t>
            </a:r>
          </a:p>
        </p:txBody>
      </p:sp>
      <p:sp>
        <p:nvSpPr>
          <p:cNvPr id="5" name="Content Placeholder 4">
            <a:extLst>
              <a:ext uri="{FF2B5EF4-FFF2-40B4-BE49-F238E27FC236}">
                <a16:creationId xmlns:a16="http://schemas.microsoft.com/office/drawing/2014/main" id="{595958F2-09C2-FD65-9A5F-7AE96A68D308}"/>
              </a:ext>
            </a:extLst>
          </p:cNvPr>
          <p:cNvSpPr>
            <a:spLocks noGrp="1"/>
          </p:cNvSpPr>
          <p:nvPr>
            <p:ph sz="quarter" idx="13"/>
          </p:nvPr>
        </p:nvSpPr>
        <p:spPr>
          <a:xfrm>
            <a:off x="913773" y="1864659"/>
            <a:ext cx="10184533" cy="4374823"/>
          </a:xfrm>
        </p:spPr>
        <p:txBody>
          <a:bodyPr>
            <a:noAutofit/>
          </a:bodyPr>
          <a:lstStyle/>
          <a:p>
            <a:r>
              <a:rPr lang="en-US" dirty="0">
                <a:solidFill>
                  <a:srgbClr val="0070C0"/>
                </a:solidFill>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4170510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F56D-2F7A-A336-BD60-5704503AD517}"/>
              </a:ext>
            </a:extLst>
          </p:cNvPr>
          <p:cNvSpPr>
            <a:spLocks noGrp="1"/>
          </p:cNvSpPr>
          <p:nvPr>
            <p:ph type="title"/>
          </p:nvPr>
        </p:nvSpPr>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1A3855A4-D13D-B3BA-5B75-8B6975AD7DF7}"/>
              </a:ext>
            </a:extLst>
          </p:cNvPr>
          <p:cNvSpPr>
            <a:spLocks noGrp="1"/>
          </p:cNvSpPr>
          <p:nvPr>
            <p:ph sz="quarter" idx="13"/>
          </p:nvPr>
        </p:nvSpPr>
        <p:spPr>
          <a:xfrm>
            <a:off x="725516" y="1846730"/>
            <a:ext cx="10364450" cy="4858870"/>
          </a:xfrm>
        </p:spPr>
        <p:txBody>
          <a:bodyPr>
            <a:noAutofit/>
          </a:bodyPr>
          <a:lstStyle/>
          <a:p>
            <a:r>
              <a:rPr lang="en-US" sz="1600" dirty="0">
                <a:solidFill>
                  <a:srgbClr val="0070C0"/>
                </a:solidFill>
              </a:rPr>
              <a:t>Data-Driven Insights:  Enables managers to make
informed decisions based on accurate, real-time performances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p>
        </p:txBody>
      </p:sp>
    </p:spTree>
    <p:extLst>
      <p:ext uri="{BB962C8B-B14F-4D97-AF65-F5344CB8AC3E}">
        <p14:creationId xmlns:p14="http://schemas.microsoft.com/office/powerpoint/2010/main" val="188571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4F99-DB95-142D-82BD-6B29ED2E9698}"/>
              </a:ext>
            </a:extLst>
          </p:cNvPr>
          <p:cNvSpPr>
            <a:spLocks noGrp="1"/>
          </p:cNvSpPr>
          <p:nvPr>
            <p:ph type="title"/>
          </p:nvPr>
        </p:nvSpPr>
        <p:spPr/>
        <p:txBody>
          <a:bodyPr/>
          <a:lstStyle/>
          <a:p>
            <a:r>
              <a:rPr lang="en-US" dirty="0"/>
              <a:t>WHO ARE THE END USERS?</a:t>
            </a:r>
          </a:p>
        </p:txBody>
      </p:sp>
      <p:sp>
        <p:nvSpPr>
          <p:cNvPr id="3" name="Content Placeholder 2">
            <a:extLst>
              <a:ext uri="{FF2B5EF4-FFF2-40B4-BE49-F238E27FC236}">
                <a16:creationId xmlns:a16="http://schemas.microsoft.com/office/drawing/2014/main" id="{7BC68539-024E-1C52-C17C-DCF48623CE7B}"/>
              </a:ext>
            </a:extLst>
          </p:cNvPr>
          <p:cNvSpPr>
            <a:spLocks noGrp="1"/>
          </p:cNvSpPr>
          <p:nvPr>
            <p:ph sz="quarter" idx="13"/>
          </p:nvPr>
        </p:nvSpPr>
        <p:spPr/>
        <p:txBody>
          <a:bodyPr>
            <a:normAutofit/>
          </a:bodyPr>
          <a:lstStyle/>
          <a:p>
            <a:r>
              <a:rPr lang="en-US" sz="2800" dirty="0">
                <a:solidFill>
                  <a:srgbClr val="0070C0"/>
                </a:solidFill>
              </a:rPr>
              <a:t>Human Resources (HR) Managers
Department Managers/Supervisors:
Senior Management/Executives:
Employees:</a:t>
            </a:r>
          </a:p>
        </p:txBody>
      </p:sp>
    </p:spTree>
    <p:extLst>
      <p:ext uri="{BB962C8B-B14F-4D97-AF65-F5344CB8AC3E}">
        <p14:creationId xmlns:p14="http://schemas.microsoft.com/office/powerpoint/2010/main" val="122811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1AF9-B761-5878-839C-7F6708E46B4F}"/>
              </a:ext>
            </a:extLst>
          </p:cNvPr>
          <p:cNvSpPr>
            <a:spLocks noGrp="1"/>
          </p:cNvSpPr>
          <p:nvPr>
            <p:ph type="title"/>
          </p:nvPr>
        </p:nvSpPr>
        <p:spPr>
          <a:xfrm>
            <a:off x="913775" y="-340659"/>
            <a:ext cx="10310037" cy="1990165"/>
          </a:xfrm>
        </p:spPr>
        <p:txBody>
          <a:bodyPr/>
          <a:lstStyle/>
          <a:p>
            <a:r>
              <a:rPr lang="en-US" dirty="0"/>
              <a:t>Dataset Description</a:t>
            </a:r>
          </a:p>
        </p:txBody>
      </p:sp>
      <p:sp>
        <p:nvSpPr>
          <p:cNvPr id="3" name="Content Placeholder 2">
            <a:extLst>
              <a:ext uri="{FF2B5EF4-FFF2-40B4-BE49-F238E27FC236}">
                <a16:creationId xmlns:a16="http://schemas.microsoft.com/office/drawing/2014/main" id="{060F7A92-8603-2E7E-7528-E74E2FB1BFB0}"/>
              </a:ext>
            </a:extLst>
          </p:cNvPr>
          <p:cNvSpPr>
            <a:spLocks noGrp="1"/>
          </p:cNvSpPr>
          <p:nvPr>
            <p:ph sz="quarter" idx="13"/>
          </p:nvPr>
        </p:nvSpPr>
        <p:spPr>
          <a:xfrm>
            <a:off x="913774" y="1846729"/>
            <a:ext cx="9521144" cy="5011271"/>
          </a:xfrm>
        </p:spPr>
        <p:txBody>
          <a:bodyPr>
            <a:noAutofit/>
          </a:bodyPr>
          <a:lstStyle/>
          <a:p>
            <a:r>
              <a:rPr lang="en-US" sz="1400" dirty="0">
                <a:solidFill>
                  <a:srgbClr val="0070C0"/>
                </a:solidFill>
              </a:rPr>
              <a:t>Descriptions for each of the columns in the dataset:
Employee ID: Unique identifier for each employee in the organization.
1. 2. First Name: The first name of the employee.
3. Last Name: The last name of the employee.
4. Email: The email address associated with the employee’s communication within the organization</a:t>
            </a:r>
          </a:p>
          <a:p>
            <a:r>
              <a:rPr lang="en-US" sz="1400" dirty="0">
                <a:solidFill>
                  <a:srgbClr val="0070C0"/>
                </a:solidFill>
              </a:rPr>
              <a:t>. 5. Business Unit: The specific business unit or department to which the employee belongs.
6. State: The state or region where the employee is located.
7. Job Function: A brief description of the employee’s primary job function or role.
8. Gender: A code representing the gender of the employee (e.g. M for Male, F for Female, N for Non-binary </a:t>
            </a:r>
          </a:p>
          <a:p>
            <a:r>
              <a:rPr lang="en-US" sz="1400" dirty="0">
                <a:solidFill>
                  <a:srgbClr val="0070C0"/>
                </a:solidFill>
              </a:rPr>
              <a:t>9. Performance Score: A score indicating the employee’s performance level (e.g.. Excellent, Satisfactory.
Needs Improvement). </a:t>
            </a:r>
          </a:p>
          <a:p>
            <a:r>
              <a:rPr lang="en-US" sz="1400" dirty="0">
                <a:solidFill>
                  <a:srgbClr val="0070C0"/>
                </a:solidFill>
              </a:rPr>
              <a:t>10. Current Employee Rating: The current rating or evaluation of the employee’s overall performance</a:t>
            </a:r>
          </a:p>
        </p:txBody>
      </p:sp>
    </p:spTree>
    <p:extLst>
      <p:ext uri="{BB962C8B-B14F-4D97-AF65-F5344CB8AC3E}">
        <p14:creationId xmlns:p14="http://schemas.microsoft.com/office/powerpoint/2010/main" val="28901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C9C9-E8FB-37B1-275F-D209F38484E7}"/>
              </a:ext>
            </a:extLst>
          </p:cNvPr>
          <p:cNvSpPr>
            <a:spLocks noGrp="1"/>
          </p:cNvSpPr>
          <p:nvPr>
            <p:ph type="title"/>
          </p:nvPr>
        </p:nvSpPr>
        <p:spPr>
          <a:xfrm>
            <a:off x="913774" y="1"/>
            <a:ext cx="10561049" cy="1703293"/>
          </a:xfrm>
        </p:spPr>
        <p:txBody>
          <a:bodyPr/>
          <a:lstStyle/>
          <a:p>
            <a:r>
              <a:rPr lang="en-US" dirty="0"/>
              <a:t>MODELLING</a:t>
            </a:r>
          </a:p>
        </p:txBody>
      </p:sp>
      <p:sp>
        <p:nvSpPr>
          <p:cNvPr id="3" name="Content Placeholder 2">
            <a:extLst>
              <a:ext uri="{FF2B5EF4-FFF2-40B4-BE49-F238E27FC236}">
                <a16:creationId xmlns:a16="http://schemas.microsoft.com/office/drawing/2014/main" id="{8CA34BA8-8BDD-1211-EB1D-0C3D1463582E}"/>
              </a:ext>
            </a:extLst>
          </p:cNvPr>
          <p:cNvSpPr>
            <a:spLocks noGrp="1"/>
          </p:cNvSpPr>
          <p:nvPr>
            <p:ph sz="quarter" idx="13"/>
          </p:nvPr>
        </p:nvSpPr>
        <p:spPr>
          <a:xfrm>
            <a:off x="1" y="2214694"/>
            <a:ext cx="12191999" cy="4205156"/>
          </a:xfrm>
        </p:spPr>
        <p:txBody>
          <a:bodyPr>
            <a:noAutofit/>
          </a:bodyPr>
          <a:lstStyle/>
          <a:p>
            <a:r>
              <a:rPr lang="en-US" sz="1400" dirty="0">
                <a:solidFill>
                  <a:srgbClr val="0070C0"/>
                </a:solidFill>
              </a:rPr>
              <a:t>In the “Employee Performance Analysis Using Excel” project, the modeling phase involves setting up the Excel workbook with various tools and techniques to analyze and visualize the data effectively. Here’s how each component will be used:
1. Data Filtering
Purpose: To sort and refine the data to focus on specific criteria, such as department, date range, or individual employee performance.
Implementation: Excel’s filtering feature will be applied to datasets, allowing users to easily narrow down the data to view only the relevant information. For example, filtering by department or by performance rating.
2. Pivot Tables
Purpose: To summarize and analyze large datasets by grouping and aggregating data based on different performance metrics.
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46013010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Employee Data Analysis using Excel</vt:lpstr>
      <vt:lpstr>PROJECT TITLE</vt:lpstr>
      <vt:lpstr>AGENDA</vt:lpstr>
      <vt:lpstr>PROBLEM STATEMENT</vt:lpstr>
      <vt:lpstr>PROJECTOVERVIEW</vt:lpstr>
      <vt:lpstr>OUR SOLUTION AND ITS VALUE PROPOSITION</vt:lpstr>
      <vt:lpstr>WHO ARE THE END USERS?</vt:lpstr>
      <vt:lpstr>Dataset Description</vt:lpstr>
      <vt:lpstr>MODELLING</vt:lpstr>
      <vt:lpstr>MODELLING</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keerthima2908@gmail.com</dc:creator>
  <cp:lastModifiedBy>keerthima2908@gmail.com</cp:lastModifiedBy>
  <cp:revision>11</cp:revision>
  <dcterms:created xsi:type="dcterms:W3CDTF">2024-08-30T03:43:55Z</dcterms:created>
  <dcterms:modified xsi:type="dcterms:W3CDTF">2024-09-05T05:45:10Z</dcterms:modified>
</cp:coreProperties>
</file>