
<file path=[Content_Types].xml><?xml version="1.0" encoding="utf-8"?>
<Types xmlns="http://schemas.openxmlformats.org/package/2006/content-types">
  <Default Extension="crdownload" ContentType="image/jpeg"/>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0" r:id="rId4"/>
    <p:sldId id="261" r:id="rId5"/>
    <p:sldId id="259" r:id="rId6"/>
    <p:sldId id="262" r:id="rId7"/>
    <p:sldId id="258" r:id="rId8"/>
    <p:sldId id="264" r:id="rId9"/>
    <p:sldId id="277" r:id="rId10"/>
    <p:sldId id="263"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deep Gurram" userId="695c6d2f7de36498" providerId="LiveId" clId="{9AFB68AF-912A-4EC3-873D-5478A6145434}"/>
    <pc:docChg chg="modSld">
      <pc:chgData name="Pradeep Gurram" userId="695c6d2f7de36498" providerId="LiveId" clId="{9AFB68AF-912A-4EC3-873D-5478A6145434}" dt="2023-02-07T15:23:38.999" v="9" actId="20577"/>
      <pc:docMkLst>
        <pc:docMk/>
      </pc:docMkLst>
      <pc:sldChg chg="modSp mod">
        <pc:chgData name="Pradeep Gurram" userId="695c6d2f7de36498" providerId="LiveId" clId="{9AFB68AF-912A-4EC3-873D-5478A6145434}" dt="2023-02-07T15:23:38.999" v="9" actId="20577"/>
        <pc:sldMkLst>
          <pc:docMk/>
          <pc:sldMk cId="1939066538" sldId="271"/>
        </pc:sldMkLst>
        <pc:spChg chg="mod">
          <ac:chgData name="Pradeep Gurram" userId="695c6d2f7de36498" providerId="LiveId" clId="{9AFB68AF-912A-4EC3-873D-5478A6145434}" dt="2023-02-07T15:23:38.999" v="9" actId="20577"/>
          <ac:spMkLst>
            <pc:docMk/>
            <pc:sldMk cId="1939066538" sldId="271"/>
            <ac:spMk id="8" creationId="{8C241ABD-ADC7-931A-A3B1-321A04F966E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E6F085-E5DB-4474-AC15-41617E1B883C}" type="doc">
      <dgm:prSet loTypeId="urn:microsoft.com/office/officeart/2011/layout/HexagonRadial" loCatId="officeonline" qsTypeId="urn:microsoft.com/office/officeart/2005/8/quickstyle/simple1" qsCatId="simple" csTypeId="urn:microsoft.com/office/officeart/2005/8/colors/colorful1" csCatId="colorful" phldr="1"/>
      <dgm:spPr/>
      <dgm:t>
        <a:bodyPr/>
        <a:lstStyle/>
        <a:p>
          <a:endParaRPr lang="en-IN"/>
        </a:p>
      </dgm:t>
    </dgm:pt>
    <dgm:pt modelId="{07F297A0-9B9B-4A91-B28B-2D5F246922C9}">
      <dgm:prSet phldrT="[Text]"/>
      <dgm:spPr/>
      <dgm:t>
        <a:bodyPr/>
        <a:lstStyle/>
        <a:p>
          <a:r>
            <a:rPr lang="en-IN" b="1" dirty="0">
              <a:solidFill>
                <a:schemeClr val="tx1"/>
              </a:solidFill>
              <a:latin typeface="Bahnschrift Condensed" panose="020B0502040204020203" pitchFamily="34" charset="0"/>
            </a:rPr>
            <a:t>Data </a:t>
          </a:r>
          <a:r>
            <a:rPr lang="en-IN" b="1" dirty="0" err="1">
              <a:solidFill>
                <a:schemeClr val="tx1"/>
              </a:solidFill>
              <a:latin typeface="Bahnschrift Condensed" panose="020B0502040204020203" pitchFamily="34" charset="0"/>
            </a:rPr>
            <a:t>preprocessing</a:t>
          </a:r>
          <a:endParaRPr lang="en-IN" b="1" dirty="0">
            <a:solidFill>
              <a:schemeClr val="tx1"/>
            </a:solidFill>
            <a:latin typeface="Bahnschrift Condensed" panose="020B0502040204020203" pitchFamily="34" charset="0"/>
          </a:endParaRPr>
        </a:p>
      </dgm:t>
    </dgm:pt>
    <dgm:pt modelId="{7E076283-8BB9-4EEF-BE25-CA5B43DB072F}" type="parTrans" cxnId="{B4E142F9-4C8F-45DA-8AA6-327C789BAF0E}">
      <dgm:prSet/>
      <dgm:spPr/>
      <dgm:t>
        <a:bodyPr/>
        <a:lstStyle/>
        <a:p>
          <a:endParaRPr lang="en-IN"/>
        </a:p>
      </dgm:t>
    </dgm:pt>
    <dgm:pt modelId="{5DD07BFA-7FCE-45BB-809D-32A77B34008B}" type="sibTrans" cxnId="{B4E142F9-4C8F-45DA-8AA6-327C789BAF0E}">
      <dgm:prSet/>
      <dgm:spPr/>
      <dgm:t>
        <a:bodyPr/>
        <a:lstStyle/>
        <a:p>
          <a:endParaRPr lang="en-IN"/>
        </a:p>
      </dgm:t>
    </dgm:pt>
    <dgm:pt modelId="{203DEF4C-8AEE-4322-917F-D8462DE54631}">
      <dgm:prSet phldrT="[Text]" custT="1"/>
      <dgm:spPr/>
      <dgm:t>
        <a:bodyPr/>
        <a:lstStyle/>
        <a:p>
          <a:r>
            <a:rPr lang="en-IN" sz="2000" b="1" dirty="0">
              <a:solidFill>
                <a:schemeClr val="tx1"/>
              </a:solidFill>
              <a:latin typeface="Bahnschrift Condensed" panose="020B0502040204020203" pitchFamily="34" charset="0"/>
            </a:rPr>
            <a:t>Removing punctuation</a:t>
          </a:r>
        </a:p>
      </dgm:t>
    </dgm:pt>
    <dgm:pt modelId="{CDF1F1A2-47E4-492B-BE3B-4A2DECE29A9F}" type="parTrans" cxnId="{776F423D-FD2A-43A3-9168-6EB8EAFC64DA}">
      <dgm:prSet/>
      <dgm:spPr/>
      <dgm:t>
        <a:bodyPr/>
        <a:lstStyle/>
        <a:p>
          <a:endParaRPr lang="en-IN"/>
        </a:p>
      </dgm:t>
    </dgm:pt>
    <dgm:pt modelId="{70473397-9BD2-431F-9378-A41EC87C4318}" type="sibTrans" cxnId="{776F423D-FD2A-43A3-9168-6EB8EAFC64DA}">
      <dgm:prSet/>
      <dgm:spPr/>
      <dgm:t>
        <a:bodyPr/>
        <a:lstStyle/>
        <a:p>
          <a:endParaRPr lang="en-IN"/>
        </a:p>
      </dgm:t>
    </dgm:pt>
    <dgm:pt modelId="{961E5D7D-BB14-40E9-AC56-77B6CF9C9B18}">
      <dgm:prSet phldrT="[Text]" custT="1"/>
      <dgm:spPr/>
      <dgm:t>
        <a:bodyPr/>
        <a:lstStyle/>
        <a:p>
          <a:r>
            <a:rPr lang="en-IN" sz="2000" b="1" dirty="0">
              <a:solidFill>
                <a:schemeClr val="tx1"/>
              </a:solidFill>
              <a:latin typeface="Bahnschrift Condensed" panose="020B0502040204020203" pitchFamily="34" charset="0"/>
            </a:rPr>
            <a:t>Tokenization</a:t>
          </a:r>
        </a:p>
      </dgm:t>
    </dgm:pt>
    <dgm:pt modelId="{8439CDDE-E787-4FB0-B8C4-4D21D8058FFC}" type="parTrans" cxnId="{CFF1F1CA-6503-4A92-8D55-D3CF3139A102}">
      <dgm:prSet/>
      <dgm:spPr/>
      <dgm:t>
        <a:bodyPr/>
        <a:lstStyle/>
        <a:p>
          <a:endParaRPr lang="en-IN"/>
        </a:p>
      </dgm:t>
    </dgm:pt>
    <dgm:pt modelId="{803F2BC8-6E8E-4F50-BEA8-978E4C65ED29}" type="sibTrans" cxnId="{CFF1F1CA-6503-4A92-8D55-D3CF3139A102}">
      <dgm:prSet/>
      <dgm:spPr/>
      <dgm:t>
        <a:bodyPr/>
        <a:lstStyle/>
        <a:p>
          <a:endParaRPr lang="en-IN"/>
        </a:p>
      </dgm:t>
    </dgm:pt>
    <dgm:pt modelId="{4D970E07-8E32-4757-946E-3BD20945DB32}">
      <dgm:prSet phldrT="[Text]" custT="1"/>
      <dgm:spPr/>
      <dgm:t>
        <a:bodyPr/>
        <a:lstStyle/>
        <a:p>
          <a:r>
            <a:rPr lang="en-IN" sz="2000" b="1" dirty="0">
              <a:solidFill>
                <a:schemeClr val="tx1"/>
              </a:solidFill>
              <a:latin typeface="Bahnschrift Light SemiCondensed" panose="020B0502040204020203" pitchFamily="34" charset="0"/>
            </a:rPr>
            <a:t>Stemming and lemmatization</a:t>
          </a:r>
        </a:p>
      </dgm:t>
    </dgm:pt>
    <dgm:pt modelId="{6DB0A2CD-8639-4A4F-A99D-CC491F37C4CA}" type="parTrans" cxnId="{E7391D71-1C5E-4EA4-8EB2-1DC3678286EA}">
      <dgm:prSet/>
      <dgm:spPr/>
      <dgm:t>
        <a:bodyPr/>
        <a:lstStyle/>
        <a:p>
          <a:endParaRPr lang="en-IN"/>
        </a:p>
      </dgm:t>
    </dgm:pt>
    <dgm:pt modelId="{CE8FD251-74C5-4258-8947-9FAE3468FD0C}" type="sibTrans" cxnId="{E7391D71-1C5E-4EA4-8EB2-1DC3678286EA}">
      <dgm:prSet/>
      <dgm:spPr/>
      <dgm:t>
        <a:bodyPr/>
        <a:lstStyle/>
        <a:p>
          <a:endParaRPr lang="en-IN"/>
        </a:p>
      </dgm:t>
    </dgm:pt>
    <dgm:pt modelId="{19FC52FD-97E7-4C84-9486-1CC5773446C2}">
      <dgm:prSet phldrT="[Text]" custT="1"/>
      <dgm:spPr/>
      <dgm:t>
        <a:bodyPr/>
        <a:lstStyle/>
        <a:p>
          <a:r>
            <a:rPr lang="en-IN" sz="2000" dirty="0">
              <a:solidFill>
                <a:schemeClr val="tx1"/>
              </a:solidFill>
              <a:latin typeface="Bahnschrift SemiBold Condensed" panose="020B0502040204020203" pitchFamily="34" charset="0"/>
            </a:rPr>
            <a:t>Removing</a:t>
          </a:r>
        </a:p>
        <a:p>
          <a:r>
            <a:rPr lang="en-IN" sz="2000" dirty="0">
              <a:solidFill>
                <a:schemeClr val="tx1"/>
              </a:solidFill>
              <a:latin typeface="Bahnschrift SemiBold Condensed" panose="020B0502040204020203" pitchFamily="34" charset="0"/>
            </a:rPr>
            <a:t>Link</a:t>
          </a:r>
        </a:p>
      </dgm:t>
    </dgm:pt>
    <dgm:pt modelId="{1A731A2E-868B-4E2E-8D1D-62D36EA5C61B}" type="parTrans" cxnId="{6E8EDBCD-DEF0-4D4C-8A42-66F3362BC91B}">
      <dgm:prSet/>
      <dgm:spPr/>
      <dgm:t>
        <a:bodyPr/>
        <a:lstStyle/>
        <a:p>
          <a:endParaRPr lang="en-IN"/>
        </a:p>
      </dgm:t>
    </dgm:pt>
    <dgm:pt modelId="{812F0B3D-29B7-4DA7-B927-F6998A01F2A8}" type="sibTrans" cxnId="{6E8EDBCD-DEF0-4D4C-8A42-66F3362BC91B}">
      <dgm:prSet/>
      <dgm:spPr/>
      <dgm:t>
        <a:bodyPr/>
        <a:lstStyle/>
        <a:p>
          <a:endParaRPr lang="en-IN"/>
        </a:p>
      </dgm:t>
    </dgm:pt>
    <dgm:pt modelId="{21E0E808-BE2D-4B1B-9B3D-D9A1C6F261EC}">
      <dgm:prSet phldrT="[Text]" custT="1"/>
      <dgm:spPr/>
      <dgm:t>
        <a:bodyPr/>
        <a:lstStyle/>
        <a:p>
          <a:r>
            <a:rPr lang="en-IN" sz="2000" b="1" dirty="0">
              <a:solidFill>
                <a:schemeClr val="tx1"/>
              </a:solidFill>
              <a:latin typeface="Bahnschrift Condensed" panose="020B0502040204020203" pitchFamily="34" charset="0"/>
            </a:rPr>
            <a:t>Removing </a:t>
          </a:r>
        </a:p>
        <a:p>
          <a:r>
            <a:rPr lang="en-IN" sz="2000" b="1" dirty="0">
              <a:solidFill>
                <a:schemeClr val="tx1"/>
              </a:solidFill>
              <a:latin typeface="Bahnschrift Condensed" panose="020B0502040204020203" pitchFamily="34" charset="0"/>
            </a:rPr>
            <a:t>Stop words</a:t>
          </a:r>
        </a:p>
      </dgm:t>
    </dgm:pt>
    <dgm:pt modelId="{157B97ED-6718-4399-8D68-D834CDF3D613}" type="parTrans" cxnId="{BD89991C-F061-4F3B-8BEF-12B32D6F05AD}">
      <dgm:prSet/>
      <dgm:spPr/>
      <dgm:t>
        <a:bodyPr/>
        <a:lstStyle/>
        <a:p>
          <a:endParaRPr lang="en-IN"/>
        </a:p>
      </dgm:t>
    </dgm:pt>
    <dgm:pt modelId="{544FB1E9-F9D2-4868-BD27-45D317F7433A}" type="sibTrans" cxnId="{BD89991C-F061-4F3B-8BEF-12B32D6F05AD}">
      <dgm:prSet/>
      <dgm:spPr/>
      <dgm:t>
        <a:bodyPr/>
        <a:lstStyle/>
        <a:p>
          <a:endParaRPr lang="en-IN"/>
        </a:p>
      </dgm:t>
    </dgm:pt>
    <dgm:pt modelId="{001C055E-6952-4087-836A-749C16E034E6}">
      <dgm:prSet phldrT="[Text]" custT="1"/>
      <dgm:spPr/>
      <dgm:t>
        <a:bodyPr/>
        <a:lstStyle/>
        <a:p>
          <a:r>
            <a:rPr lang="en-IN" sz="2000" b="1" dirty="0">
              <a:solidFill>
                <a:schemeClr val="tx1"/>
              </a:solidFill>
              <a:latin typeface="Bahnschrift Light SemiCondensed" panose="020B0502040204020203" pitchFamily="34" charset="0"/>
            </a:rPr>
            <a:t>Removing</a:t>
          </a:r>
        </a:p>
        <a:p>
          <a:r>
            <a:rPr lang="en-IN" sz="2000" b="1" dirty="0">
              <a:solidFill>
                <a:schemeClr val="tx1"/>
              </a:solidFill>
              <a:latin typeface="Bahnschrift Light SemiCondensed" panose="020B0502040204020203" pitchFamily="34" charset="0"/>
            </a:rPr>
            <a:t>@special character</a:t>
          </a:r>
        </a:p>
        <a:p>
          <a:endParaRPr lang="en-IN" sz="1300" dirty="0"/>
        </a:p>
      </dgm:t>
    </dgm:pt>
    <dgm:pt modelId="{14A29304-98FF-4D73-8C80-CDE2FB7A759F}" type="sibTrans" cxnId="{AEB60B81-1095-4E9C-8B5A-35CCBC71A472}">
      <dgm:prSet/>
      <dgm:spPr/>
      <dgm:t>
        <a:bodyPr/>
        <a:lstStyle/>
        <a:p>
          <a:endParaRPr lang="en-IN"/>
        </a:p>
      </dgm:t>
    </dgm:pt>
    <dgm:pt modelId="{D4DF6FDE-B5B5-47A5-8871-2A7AB9189586}" type="parTrans" cxnId="{AEB60B81-1095-4E9C-8B5A-35CCBC71A472}">
      <dgm:prSet/>
      <dgm:spPr/>
      <dgm:t>
        <a:bodyPr/>
        <a:lstStyle/>
        <a:p>
          <a:endParaRPr lang="en-IN"/>
        </a:p>
      </dgm:t>
    </dgm:pt>
    <dgm:pt modelId="{733345E1-38E0-4187-AF13-73F7796A13B9}" type="pres">
      <dgm:prSet presAssocID="{D1E6F085-E5DB-4474-AC15-41617E1B883C}" presName="Name0" presStyleCnt="0">
        <dgm:presLayoutVars>
          <dgm:chMax val="1"/>
          <dgm:chPref val="1"/>
          <dgm:dir/>
          <dgm:animOne val="branch"/>
          <dgm:animLvl val="lvl"/>
        </dgm:presLayoutVars>
      </dgm:prSet>
      <dgm:spPr/>
    </dgm:pt>
    <dgm:pt modelId="{156428B4-494D-4611-8F6C-553E3A67F96D}" type="pres">
      <dgm:prSet presAssocID="{07F297A0-9B9B-4A91-B28B-2D5F246922C9}" presName="Parent" presStyleLbl="node0" presStyleIdx="0" presStyleCnt="1">
        <dgm:presLayoutVars>
          <dgm:chMax val="6"/>
          <dgm:chPref val="6"/>
        </dgm:presLayoutVars>
      </dgm:prSet>
      <dgm:spPr/>
    </dgm:pt>
    <dgm:pt modelId="{7A4C6B51-B97F-4837-9B0E-1D85A8A8877C}" type="pres">
      <dgm:prSet presAssocID="{203DEF4C-8AEE-4322-917F-D8462DE54631}" presName="Accent1" presStyleCnt="0"/>
      <dgm:spPr/>
    </dgm:pt>
    <dgm:pt modelId="{05C294C5-15E4-4901-8ED3-DBCB630B8DE8}" type="pres">
      <dgm:prSet presAssocID="{203DEF4C-8AEE-4322-917F-D8462DE54631}" presName="Accent" presStyleLbl="bgShp" presStyleIdx="0" presStyleCnt="6"/>
      <dgm:spPr/>
    </dgm:pt>
    <dgm:pt modelId="{6AF2278D-5516-4761-BDB1-96098FC5C774}" type="pres">
      <dgm:prSet presAssocID="{203DEF4C-8AEE-4322-917F-D8462DE54631}" presName="Child1" presStyleLbl="node1" presStyleIdx="0" presStyleCnt="6">
        <dgm:presLayoutVars>
          <dgm:chMax val="0"/>
          <dgm:chPref val="0"/>
          <dgm:bulletEnabled val="1"/>
        </dgm:presLayoutVars>
      </dgm:prSet>
      <dgm:spPr/>
    </dgm:pt>
    <dgm:pt modelId="{EB28EBEA-701D-4682-B94E-DCD81BE718C9}" type="pres">
      <dgm:prSet presAssocID="{961E5D7D-BB14-40E9-AC56-77B6CF9C9B18}" presName="Accent2" presStyleCnt="0"/>
      <dgm:spPr/>
    </dgm:pt>
    <dgm:pt modelId="{C13E5488-9F67-4B83-8728-CF8C55560D3A}" type="pres">
      <dgm:prSet presAssocID="{961E5D7D-BB14-40E9-AC56-77B6CF9C9B18}" presName="Accent" presStyleLbl="bgShp" presStyleIdx="1" presStyleCnt="6"/>
      <dgm:spPr/>
    </dgm:pt>
    <dgm:pt modelId="{E7C86C7B-5351-4567-8271-38352CC4A10D}" type="pres">
      <dgm:prSet presAssocID="{961E5D7D-BB14-40E9-AC56-77B6CF9C9B18}" presName="Child2" presStyleLbl="node1" presStyleIdx="1" presStyleCnt="6" custScaleX="106605" custScaleY="109210">
        <dgm:presLayoutVars>
          <dgm:chMax val="0"/>
          <dgm:chPref val="0"/>
          <dgm:bulletEnabled val="1"/>
        </dgm:presLayoutVars>
      </dgm:prSet>
      <dgm:spPr/>
    </dgm:pt>
    <dgm:pt modelId="{1F75F5B1-DF2C-4F00-905F-9A912B4066BF}" type="pres">
      <dgm:prSet presAssocID="{4D970E07-8E32-4757-946E-3BD20945DB32}" presName="Accent3" presStyleCnt="0"/>
      <dgm:spPr/>
    </dgm:pt>
    <dgm:pt modelId="{8CF97856-4133-46D9-95E6-6A7E420797DF}" type="pres">
      <dgm:prSet presAssocID="{4D970E07-8E32-4757-946E-3BD20945DB32}" presName="Accent" presStyleLbl="bgShp" presStyleIdx="2" presStyleCnt="6"/>
      <dgm:spPr/>
    </dgm:pt>
    <dgm:pt modelId="{93831EEA-1CE2-4619-8D53-55D1AE1A17A4}" type="pres">
      <dgm:prSet presAssocID="{4D970E07-8E32-4757-946E-3BD20945DB32}" presName="Child3" presStyleLbl="node1" presStyleIdx="2" presStyleCnt="6">
        <dgm:presLayoutVars>
          <dgm:chMax val="0"/>
          <dgm:chPref val="0"/>
          <dgm:bulletEnabled val="1"/>
        </dgm:presLayoutVars>
      </dgm:prSet>
      <dgm:spPr/>
    </dgm:pt>
    <dgm:pt modelId="{6224D415-0894-4D6B-B917-66602EA1B682}" type="pres">
      <dgm:prSet presAssocID="{19FC52FD-97E7-4C84-9486-1CC5773446C2}" presName="Accent4" presStyleCnt="0"/>
      <dgm:spPr/>
    </dgm:pt>
    <dgm:pt modelId="{20E9D917-6A5C-4AF6-B966-B82569A18D94}" type="pres">
      <dgm:prSet presAssocID="{19FC52FD-97E7-4C84-9486-1CC5773446C2}" presName="Accent" presStyleLbl="bgShp" presStyleIdx="3" presStyleCnt="6"/>
      <dgm:spPr/>
    </dgm:pt>
    <dgm:pt modelId="{6CF5B553-4DBA-491C-A403-812C9A697FE2}" type="pres">
      <dgm:prSet presAssocID="{19FC52FD-97E7-4C84-9486-1CC5773446C2}" presName="Child4" presStyleLbl="node1" presStyleIdx="3" presStyleCnt="6">
        <dgm:presLayoutVars>
          <dgm:chMax val="0"/>
          <dgm:chPref val="0"/>
          <dgm:bulletEnabled val="1"/>
        </dgm:presLayoutVars>
      </dgm:prSet>
      <dgm:spPr/>
    </dgm:pt>
    <dgm:pt modelId="{C62F06DE-0417-4AE3-8718-34553DD029A0}" type="pres">
      <dgm:prSet presAssocID="{001C055E-6952-4087-836A-749C16E034E6}" presName="Accent5" presStyleCnt="0"/>
      <dgm:spPr/>
    </dgm:pt>
    <dgm:pt modelId="{F9552B50-0789-44F9-B1BE-8614FDFCC70B}" type="pres">
      <dgm:prSet presAssocID="{001C055E-6952-4087-836A-749C16E034E6}" presName="Accent" presStyleLbl="bgShp" presStyleIdx="4" presStyleCnt="6"/>
      <dgm:spPr/>
    </dgm:pt>
    <dgm:pt modelId="{B1818C58-3D92-4412-A188-A31E1D43832F}" type="pres">
      <dgm:prSet presAssocID="{001C055E-6952-4087-836A-749C16E034E6}" presName="Child5" presStyleLbl="node1" presStyleIdx="4" presStyleCnt="6">
        <dgm:presLayoutVars>
          <dgm:chMax val="0"/>
          <dgm:chPref val="0"/>
          <dgm:bulletEnabled val="1"/>
        </dgm:presLayoutVars>
      </dgm:prSet>
      <dgm:spPr/>
    </dgm:pt>
    <dgm:pt modelId="{419B1F1A-7059-447D-9536-221201F3E56E}" type="pres">
      <dgm:prSet presAssocID="{21E0E808-BE2D-4B1B-9B3D-D9A1C6F261EC}" presName="Accent6" presStyleCnt="0"/>
      <dgm:spPr/>
    </dgm:pt>
    <dgm:pt modelId="{F6B52C87-F2D1-49AD-9E57-52A67B6B7090}" type="pres">
      <dgm:prSet presAssocID="{21E0E808-BE2D-4B1B-9B3D-D9A1C6F261EC}" presName="Accent" presStyleLbl="bgShp" presStyleIdx="5" presStyleCnt="6"/>
      <dgm:spPr/>
    </dgm:pt>
    <dgm:pt modelId="{E539E445-F5FC-4C09-97CB-3361BDE58EEC}" type="pres">
      <dgm:prSet presAssocID="{21E0E808-BE2D-4B1B-9B3D-D9A1C6F261EC}" presName="Child6" presStyleLbl="node1" presStyleIdx="5" presStyleCnt="6">
        <dgm:presLayoutVars>
          <dgm:chMax val="0"/>
          <dgm:chPref val="0"/>
          <dgm:bulletEnabled val="1"/>
        </dgm:presLayoutVars>
      </dgm:prSet>
      <dgm:spPr/>
    </dgm:pt>
  </dgm:ptLst>
  <dgm:cxnLst>
    <dgm:cxn modelId="{6305ED08-4395-4F61-80D6-E2AB3AAB5D7E}" type="presOf" srcId="{001C055E-6952-4087-836A-749C16E034E6}" destId="{B1818C58-3D92-4412-A188-A31E1D43832F}" srcOrd="0" destOrd="0" presId="urn:microsoft.com/office/officeart/2011/layout/HexagonRadial"/>
    <dgm:cxn modelId="{5FC7870C-304F-48D4-9328-FC9634A24457}" type="presOf" srcId="{D1E6F085-E5DB-4474-AC15-41617E1B883C}" destId="{733345E1-38E0-4187-AF13-73F7796A13B9}" srcOrd="0" destOrd="0" presId="urn:microsoft.com/office/officeart/2011/layout/HexagonRadial"/>
    <dgm:cxn modelId="{BD89991C-F061-4F3B-8BEF-12B32D6F05AD}" srcId="{07F297A0-9B9B-4A91-B28B-2D5F246922C9}" destId="{21E0E808-BE2D-4B1B-9B3D-D9A1C6F261EC}" srcOrd="5" destOrd="0" parTransId="{157B97ED-6718-4399-8D68-D834CDF3D613}" sibTransId="{544FB1E9-F9D2-4868-BD27-45D317F7433A}"/>
    <dgm:cxn modelId="{2033AD2A-B044-4633-88EB-62FFAB2CA314}" type="presOf" srcId="{07F297A0-9B9B-4A91-B28B-2D5F246922C9}" destId="{156428B4-494D-4611-8F6C-553E3A67F96D}" srcOrd="0" destOrd="0" presId="urn:microsoft.com/office/officeart/2011/layout/HexagonRadial"/>
    <dgm:cxn modelId="{776F423D-FD2A-43A3-9168-6EB8EAFC64DA}" srcId="{07F297A0-9B9B-4A91-B28B-2D5F246922C9}" destId="{203DEF4C-8AEE-4322-917F-D8462DE54631}" srcOrd="0" destOrd="0" parTransId="{CDF1F1A2-47E4-492B-BE3B-4A2DECE29A9F}" sibTransId="{70473397-9BD2-431F-9378-A41EC87C4318}"/>
    <dgm:cxn modelId="{60BC2E45-EF47-4D42-A24C-FE78A7C4D575}" type="presOf" srcId="{21E0E808-BE2D-4B1B-9B3D-D9A1C6F261EC}" destId="{E539E445-F5FC-4C09-97CB-3361BDE58EEC}" srcOrd="0" destOrd="0" presId="urn:microsoft.com/office/officeart/2011/layout/HexagonRadial"/>
    <dgm:cxn modelId="{E7391D71-1C5E-4EA4-8EB2-1DC3678286EA}" srcId="{07F297A0-9B9B-4A91-B28B-2D5F246922C9}" destId="{4D970E07-8E32-4757-946E-3BD20945DB32}" srcOrd="2" destOrd="0" parTransId="{6DB0A2CD-8639-4A4F-A99D-CC491F37C4CA}" sibTransId="{CE8FD251-74C5-4258-8947-9FAE3468FD0C}"/>
    <dgm:cxn modelId="{CD4D2672-DD53-41FE-A54F-B3F12DD1366F}" type="presOf" srcId="{4D970E07-8E32-4757-946E-3BD20945DB32}" destId="{93831EEA-1CE2-4619-8D53-55D1AE1A17A4}" srcOrd="0" destOrd="0" presId="urn:microsoft.com/office/officeart/2011/layout/HexagonRadial"/>
    <dgm:cxn modelId="{AEB60B81-1095-4E9C-8B5A-35CCBC71A472}" srcId="{07F297A0-9B9B-4A91-B28B-2D5F246922C9}" destId="{001C055E-6952-4087-836A-749C16E034E6}" srcOrd="4" destOrd="0" parTransId="{D4DF6FDE-B5B5-47A5-8871-2A7AB9189586}" sibTransId="{14A29304-98FF-4D73-8C80-CDE2FB7A759F}"/>
    <dgm:cxn modelId="{2DC8809D-2837-4263-A9F6-2A4E3C9FB4E5}" type="presOf" srcId="{961E5D7D-BB14-40E9-AC56-77B6CF9C9B18}" destId="{E7C86C7B-5351-4567-8271-38352CC4A10D}" srcOrd="0" destOrd="0" presId="urn:microsoft.com/office/officeart/2011/layout/HexagonRadial"/>
    <dgm:cxn modelId="{9F28D9C6-7AB0-48C5-A42B-0E9CA7164A62}" type="presOf" srcId="{19FC52FD-97E7-4C84-9486-1CC5773446C2}" destId="{6CF5B553-4DBA-491C-A403-812C9A697FE2}" srcOrd="0" destOrd="0" presId="urn:microsoft.com/office/officeart/2011/layout/HexagonRadial"/>
    <dgm:cxn modelId="{CFF1F1CA-6503-4A92-8D55-D3CF3139A102}" srcId="{07F297A0-9B9B-4A91-B28B-2D5F246922C9}" destId="{961E5D7D-BB14-40E9-AC56-77B6CF9C9B18}" srcOrd="1" destOrd="0" parTransId="{8439CDDE-E787-4FB0-B8C4-4D21D8058FFC}" sibTransId="{803F2BC8-6E8E-4F50-BEA8-978E4C65ED29}"/>
    <dgm:cxn modelId="{6E8EDBCD-DEF0-4D4C-8A42-66F3362BC91B}" srcId="{07F297A0-9B9B-4A91-B28B-2D5F246922C9}" destId="{19FC52FD-97E7-4C84-9486-1CC5773446C2}" srcOrd="3" destOrd="0" parTransId="{1A731A2E-868B-4E2E-8D1D-62D36EA5C61B}" sibTransId="{812F0B3D-29B7-4DA7-B927-F6998A01F2A8}"/>
    <dgm:cxn modelId="{B4E142F9-4C8F-45DA-8AA6-327C789BAF0E}" srcId="{D1E6F085-E5DB-4474-AC15-41617E1B883C}" destId="{07F297A0-9B9B-4A91-B28B-2D5F246922C9}" srcOrd="0" destOrd="0" parTransId="{7E076283-8BB9-4EEF-BE25-CA5B43DB072F}" sibTransId="{5DD07BFA-7FCE-45BB-809D-32A77B34008B}"/>
    <dgm:cxn modelId="{42DFF9FD-C85C-46AA-91D9-34F56336D7EB}" type="presOf" srcId="{203DEF4C-8AEE-4322-917F-D8462DE54631}" destId="{6AF2278D-5516-4761-BDB1-96098FC5C774}" srcOrd="0" destOrd="0" presId="urn:microsoft.com/office/officeart/2011/layout/HexagonRadial"/>
    <dgm:cxn modelId="{30D22558-27F1-403B-85E1-4440989FCD78}" type="presParOf" srcId="{733345E1-38E0-4187-AF13-73F7796A13B9}" destId="{156428B4-494D-4611-8F6C-553E3A67F96D}" srcOrd="0" destOrd="0" presId="urn:microsoft.com/office/officeart/2011/layout/HexagonRadial"/>
    <dgm:cxn modelId="{D02B28EC-F0CD-4FE0-910A-D0D31EE4ECA5}" type="presParOf" srcId="{733345E1-38E0-4187-AF13-73F7796A13B9}" destId="{7A4C6B51-B97F-4837-9B0E-1D85A8A8877C}" srcOrd="1" destOrd="0" presId="urn:microsoft.com/office/officeart/2011/layout/HexagonRadial"/>
    <dgm:cxn modelId="{F33F6FC4-A1EF-454D-BDAB-DD148523270F}" type="presParOf" srcId="{7A4C6B51-B97F-4837-9B0E-1D85A8A8877C}" destId="{05C294C5-15E4-4901-8ED3-DBCB630B8DE8}" srcOrd="0" destOrd="0" presId="urn:microsoft.com/office/officeart/2011/layout/HexagonRadial"/>
    <dgm:cxn modelId="{55459D3D-5299-4783-80EA-8D697244ED07}" type="presParOf" srcId="{733345E1-38E0-4187-AF13-73F7796A13B9}" destId="{6AF2278D-5516-4761-BDB1-96098FC5C774}" srcOrd="2" destOrd="0" presId="urn:microsoft.com/office/officeart/2011/layout/HexagonRadial"/>
    <dgm:cxn modelId="{FC326C20-D134-452D-9EDE-773606C07D47}" type="presParOf" srcId="{733345E1-38E0-4187-AF13-73F7796A13B9}" destId="{EB28EBEA-701D-4682-B94E-DCD81BE718C9}" srcOrd="3" destOrd="0" presId="urn:microsoft.com/office/officeart/2011/layout/HexagonRadial"/>
    <dgm:cxn modelId="{BBB411FB-785C-44DE-BA6B-386A8ECFD266}" type="presParOf" srcId="{EB28EBEA-701D-4682-B94E-DCD81BE718C9}" destId="{C13E5488-9F67-4B83-8728-CF8C55560D3A}" srcOrd="0" destOrd="0" presId="urn:microsoft.com/office/officeart/2011/layout/HexagonRadial"/>
    <dgm:cxn modelId="{BE858338-62ED-418E-A9FC-44084709C308}" type="presParOf" srcId="{733345E1-38E0-4187-AF13-73F7796A13B9}" destId="{E7C86C7B-5351-4567-8271-38352CC4A10D}" srcOrd="4" destOrd="0" presId="urn:microsoft.com/office/officeart/2011/layout/HexagonRadial"/>
    <dgm:cxn modelId="{BE6E8CC4-5851-474F-A962-D335BAFD9C9A}" type="presParOf" srcId="{733345E1-38E0-4187-AF13-73F7796A13B9}" destId="{1F75F5B1-DF2C-4F00-905F-9A912B4066BF}" srcOrd="5" destOrd="0" presId="urn:microsoft.com/office/officeart/2011/layout/HexagonRadial"/>
    <dgm:cxn modelId="{15511413-A93E-4A03-93AC-78458822455F}" type="presParOf" srcId="{1F75F5B1-DF2C-4F00-905F-9A912B4066BF}" destId="{8CF97856-4133-46D9-95E6-6A7E420797DF}" srcOrd="0" destOrd="0" presId="urn:microsoft.com/office/officeart/2011/layout/HexagonRadial"/>
    <dgm:cxn modelId="{6BBF6DAF-087B-4C54-BCBC-B4551EF6FA7A}" type="presParOf" srcId="{733345E1-38E0-4187-AF13-73F7796A13B9}" destId="{93831EEA-1CE2-4619-8D53-55D1AE1A17A4}" srcOrd="6" destOrd="0" presId="urn:microsoft.com/office/officeart/2011/layout/HexagonRadial"/>
    <dgm:cxn modelId="{A9962E12-E173-44A3-8E19-732A3CE64C52}" type="presParOf" srcId="{733345E1-38E0-4187-AF13-73F7796A13B9}" destId="{6224D415-0894-4D6B-B917-66602EA1B682}" srcOrd="7" destOrd="0" presId="urn:microsoft.com/office/officeart/2011/layout/HexagonRadial"/>
    <dgm:cxn modelId="{6E539108-75E2-42D9-871B-84CA39DA16F1}" type="presParOf" srcId="{6224D415-0894-4D6B-B917-66602EA1B682}" destId="{20E9D917-6A5C-4AF6-B966-B82569A18D94}" srcOrd="0" destOrd="0" presId="urn:microsoft.com/office/officeart/2011/layout/HexagonRadial"/>
    <dgm:cxn modelId="{258D3601-533D-47EB-A00C-CAAE0DA7060F}" type="presParOf" srcId="{733345E1-38E0-4187-AF13-73F7796A13B9}" destId="{6CF5B553-4DBA-491C-A403-812C9A697FE2}" srcOrd="8" destOrd="0" presId="urn:microsoft.com/office/officeart/2011/layout/HexagonRadial"/>
    <dgm:cxn modelId="{07C3A608-F898-43F1-A56C-3B1498E40A23}" type="presParOf" srcId="{733345E1-38E0-4187-AF13-73F7796A13B9}" destId="{C62F06DE-0417-4AE3-8718-34553DD029A0}" srcOrd="9" destOrd="0" presId="urn:microsoft.com/office/officeart/2011/layout/HexagonRadial"/>
    <dgm:cxn modelId="{DCE630B0-2873-480E-8978-D2DF36AF2123}" type="presParOf" srcId="{C62F06DE-0417-4AE3-8718-34553DD029A0}" destId="{F9552B50-0789-44F9-B1BE-8614FDFCC70B}" srcOrd="0" destOrd="0" presId="urn:microsoft.com/office/officeart/2011/layout/HexagonRadial"/>
    <dgm:cxn modelId="{9C518BEF-C5DA-410E-B5DB-64C8677CEEDE}" type="presParOf" srcId="{733345E1-38E0-4187-AF13-73F7796A13B9}" destId="{B1818C58-3D92-4412-A188-A31E1D43832F}" srcOrd="10" destOrd="0" presId="urn:microsoft.com/office/officeart/2011/layout/HexagonRadial"/>
    <dgm:cxn modelId="{CEF28CDB-D624-4CA8-BAD4-93F1951DF340}" type="presParOf" srcId="{733345E1-38E0-4187-AF13-73F7796A13B9}" destId="{419B1F1A-7059-447D-9536-221201F3E56E}" srcOrd="11" destOrd="0" presId="urn:microsoft.com/office/officeart/2011/layout/HexagonRadial"/>
    <dgm:cxn modelId="{AFB3D99E-DE6D-413C-AD77-2CCD006D20BA}" type="presParOf" srcId="{419B1F1A-7059-447D-9536-221201F3E56E}" destId="{F6B52C87-F2D1-49AD-9E57-52A67B6B7090}" srcOrd="0" destOrd="0" presId="urn:microsoft.com/office/officeart/2011/layout/HexagonRadial"/>
    <dgm:cxn modelId="{E4C63BAC-C6BC-46C4-ACC5-4FC7E5DEE006}" type="presParOf" srcId="{733345E1-38E0-4187-AF13-73F7796A13B9}" destId="{E539E445-F5FC-4C09-97CB-3361BDE58EEC}"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6428B4-494D-4611-8F6C-553E3A67F96D}">
      <dsp:nvSpPr>
        <dsp:cNvPr id="0" name=""/>
        <dsp:cNvSpPr/>
      </dsp:nvSpPr>
      <dsp:spPr>
        <a:xfrm>
          <a:off x="4385415" y="1550210"/>
          <a:ext cx="1970384" cy="1704462"/>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IN" sz="2100" b="1" kern="1200" dirty="0">
              <a:solidFill>
                <a:schemeClr val="tx1"/>
              </a:solidFill>
              <a:latin typeface="Bahnschrift Condensed" panose="020B0502040204020203" pitchFamily="34" charset="0"/>
            </a:rPr>
            <a:t>Data </a:t>
          </a:r>
          <a:r>
            <a:rPr lang="en-IN" sz="2100" b="1" kern="1200" dirty="0" err="1">
              <a:solidFill>
                <a:schemeClr val="tx1"/>
              </a:solidFill>
              <a:latin typeface="Bahnschrift Condensed" panose="020B0502040204020203" pitchFamily="34" charset="0"/>
            </a:rPr>
            <a:t>preprocessing</a:t>
          </a:r>
          <a:endParaRPr lang="en-IN" sz="2100" b="1" kern="1200" dirty="0">
            <a:solidFill>
              <a:schemeClr val="tx1"/>
            </a:solidFill>
            <a:latin typeface="Bahnschrift Condensed" panose="020B0502040204020203" pitchFamily="34" charset="0"/>
          </a:endParaRPr>
        </a:p>
      </dsp:txBody>
      <dsp:txXfrm>
        <a:off x="4711935" y="1832663"/>
        <a:ext cx="1317344" cy="1139556"/>
      </dsp:txXfrm>
    </dsp:sp>
    <dsp:sp modelId="{C13E5488-9F67-4B83-8728-CF8C55560D3A}">
      <dsp:nvSpPr>
        <dsp:cNvPr id="0" name=""/>
        <dsp:cNvSpPr/>
      </dsp:nvSpPr>
      <dsp:spPr>
        <a:xfrm>
          <a:off x="5619254" y="734740"/>
          <a:ext cx="743420" cy="640554"/>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F2278D-5516-4761-BDB1-96098FC5C774}">
      <dsp:nvSpPr>
        <dsp:cNvPr id="0" name=""/>
        <dsp:cNvSpPr/>
      </dsp:nvSpPr>
      <dsp:spPr>
        <a:xfrm>
          <a:off x="4566916" y="0"/>
          <a:ext cx="1614716" cy="1396919"/>
        </a:xfrm>
        <a:prstGeom prst="hexagon">
          <a:avLst>
            <a:gd name="adj" fmla="val 28570"/>
            <a:gd name="vf" fmla="val 1154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b="1" kern="1200" dirty="0">
              <a:solidFill>
                <a:schemeClr val="tx1"/>
              </a:solidFill>
              <a:latin typeface="Bahnschrift Condensed" panose="020B0502040204020203" pitchFamily="34" charset="0"/>
            </a:rPr>
            <a:t>Removing punctuation</a:t>
          </a:r>
        </a:p>
      </dsp:txBody>
      <dsp:txXfrm>
        <a:off x="4834509" y="231499"/>
        <a:ext cx="1079530" cy="933921"/>
      </dsp:txXfrm>
    </dsp:sp>
    <dsp:sp modelId="{8CF97856-4133-46D9-95E6-6A7E420797DF}">
      <dsp:nvSpPr>
        <dsp:cNvPr id="0" name=""/>
        <dsp:cNvSpPr/>
      </dsp:nvSpPr>
      <dsp:spPr>
        <a:xfrm>
          <a:off x="6486883" y="1932236"/>
          <a:ext cx="743420" cy="640554"/>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C86C7B-5351-4567-8271-38352CC4A10D}">
      <dsp:nvSpPr>
        <dsp:cNvPr id="0" name=""/>
        <dsp:cNvSpPr/>
      </dsp:nvSpPr>
      <dsp:spPr>
        <a:xfrm>
          <a:off x="5994472" y="794870"/>
          <a:ext cx="1721368" cy="1525575"/>
        </a:xfrm>
        <a:prstGeom prst="hexagon">
          <a:avLst>
            <a:gd name="adj" fmla="val 28570"/>
            <a:gd name="vf" fmla="val 1154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b="1" kern="1200" dirty="0">
              <a:solidFill>
                <a:schemeClr val="tx1"/>
              </a:solidFill>
              <a:latin typeface="Bahnschrift Condensed" panose="020B0502040204020203" pitchFamily="34" charset="0"/>
            </a:rPr>
            <a:t>Tokenization</a:t>
          </a:r>
        </a:p>
      </dsp:txBody>
      <dsp:txXfrm>
        <a:off x="6284124" y="1051576"/>
        <a:ext cx="1142064" cy="1012163"/>
      </dsp:txXfrm>
    </dsp:sp>
    <dsp:sp modelId="{20E9D917-6A5C-4AF6-B966-B82569A18D94}">
      <dsp:nvSpPr>
        <dsp:cNvPr id="0" name=""/>
        <dsp:cNvSpPr/>
      </dsp:nvSpPr>
      <dsp:spPr>
        <a:xfrm>
          <a:off x="5884172" y="3283985"/>
          <a:ext cx="743420" cy="640554"/>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831EEA-1CE2-4619-8D53-55D1AE1A17A4}">
      <dsp:nvSpPr>
        <dsp:cNvPr id="0" name=""/>
        <dsp:cNvSpPr/>
      </dsp:nvSpPr>
      <dsp:spPr>
        <a:xfrm>
          <a:off x="6047798" y="2548283"/>
          <a:ext cx="1614716" cy="1396919"/>
        </a:xfrm>
        <a:prstGeom prst="hexagon">
          <a:avLst>
            <a:gd name="adj" fmla="val 28570"/>
            <a:gd name="vf" fmla="val 1154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b="1" kern="1200" dirty="0">
              <a:solidFill>
                <a:schemeClr val="tx1"/>
              </a:solidFill>
              <a:latin typeface="Bahnschrift Light SemiCondensed" panose="020B0502040204020203" pitchFamily="34" charset="0"/>
            </a:rPr>
            <a:t>Stemming and lemmatization</a:t>
          </a:r>
        </a:p>
      </dsp:txBody>
      <dsp:txXfrm>
        <a:off x="6315391" y="2779782"/>
        <a:ext cx="1079530" cy="933921"/>
      </dsp:txXfrm>
    </dsp:sp>
    <dsp:sp modelId="{F9552B50-0789-44F9-B1BE-8614FDFCC70B}">
      <dsp:nvSpPr>
        <dsp:cNvPr id="0" name=""/>
        <dsp:cNvSpPr/>
      </dsp:nvSpPr>
      <dsp:spPr>
        <a:xfrm>
          <a:off x="4389082" y="3424301"/>
          <a:ext cx="743420" cy="640554"/>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F5B553-4DBA-491C-A403-812C9A697FE2}">
      <dsp:nvSpPr>
        <dsp:cNvPr id="0" name=""/>
        <dsp:cNvSpPr/>
      </dsp:nvSpPr>
      <dsp:spPr>
        <a:xfrm>
          <a:off x="4566916" y="3408443"/>
          <a:ext cx="1614716" cy="1396919"/>
        </a:xfrm>
        <a:prstGeom prst="hexagon">
          <a:avLst>
            <a:gd name="adj" fmla="val 28570"/>
            <a:gd name="vf" fmla="val 1154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solidFill>
                <a:schemeClr val="tx1"/>
              </a:solidFill>
              <a:latin typeface="Bahnschrift SemiBold Condensed" panose="020B0502040204020203" pitchFamily="34" charset="0"/>
            </a:rPr>
            <a:t>Removing</a:t>
          </a:r>
        </a:p>
        <a:p>
          <a:pPr marL="0" lvl="0" indent="0" algn="ctr" defTabSz="889000">
            <a:lnSpc>
              <a:spcPct val="90000"/>
            </a:lnSpc>
            <a:spcBef>
              <a:spcPct val="0"/>
            </a:spcBef>
            <a:spcAft>
              <a:spcPct val="35000"/>
            </a:spcAft>
            <a:buNone/>
          </a:pPr>
          <a:r>
            <a:rPr lang="en-IN" sz="2000" kern="1200" dirty="0">
              <a:solidFill>
                <a:schemeClr val="tx1"/>
              </a:solidFill>
              <a:latin typeface="Bahnschrift SemiBold Condensed" panose="020B0502040204020203" pitchFamily="34" charset="0"/>
            </a:rPr>
            <a:t>Link</a:t>
          </a:r>
        </a:p>
      </dsp:txBody>
      <dsp:txXfrm>
        <a:off x="4834509" y="3639942"/>
        <a:ext cx="1079530" cy="933921"/>
      </dsp:txXfrm>
    </dsp:sp>
    <dsp:sp modelId="{F6B52C87-F2D1-49AD-9E57-52A67B6B7090}">
      <dsp:nvSpPr>
        <dsp:cNvPr id="0" name=""/>
        <dsp:cNvSpPr/>
      </dsp:nvSpPr>
      <dsp:spPr>
        <a:xfrm>
          <a:off x="3507244" y="2227285"/>
          <a:ext cx="743420" cy="640554"/>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818C58-3D92-4412-A188-A31E1D43832F}">
      <dsp:nvSpPr>
        <dsp:cNvPr id="0" name=""/>
        <dsp:cNvSpPr/>
      </dsp:nvSpPr>
      <dsp:spPr>
        <a:xfrm>
          <a:off x="3079159" y="2549245"/>
          <a:ext cx="1614716" cy="1396919"/>
        </a:xfrm>
        <a:prstGeom prst="hexagon">
          <a:avLst>
            <a:gd name="adj" fmla="val 2857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b="1" kern="1200" dirty="0">
              <a:solidFill>
                <a:schemeClr val="tx1"/>
              </a:solidFill>
              <a:latin typeface="Bahnschrift Light SemiCondensed" panose="020B0502040204020203" pitchFamily="34" charset="0"/>
            </a:rPr>
            <a:t>Removing</a:t>
          </a:r>
        </a:p>
        <a:p>
          <a:pPr marL="0" lvl="0" indent="0" algn="ctr" defTabSz="889000">
            <a:lnSpc>
              <a:spcPct val="90000"/>
            </a:lnSpc>
            <a:spcBef>
              <a:spcPct val="0"/>
            </a:spcBef>
            <a:spcAft>
              <a:spcPct val="35000"/>
            </a:spcAft>
            <a:buNone/>
          </a:pPr>
          <a:r>
            <a:rPr lang="en-IN" sz="2000" b="1" kern="1200" dirty="0">
              <a:solidFill>
                <a:schemeClr val="tx1"/>
              </a:solidFill>
              <a:latin typeface="Bahnschrift Light SemiCondensed" panose="020B0502040204020203" pitchFamily="34" charset="0"/>
            </a:rPr>
            <a:t>@special character</a:t>
          </a:r>
        </a:p>
        <a:p>
          <a:pPr marL="0" lvl="0" indent="0" algn="ctr" defTabSz="889000">
            <a:lnSpc>
              <a:spcPct val="90000"/>
            </a:lnSpc>
            <a:spcBef>
              <a:spcPct val="0"/>
            </a:spcBef>
            <a:spcAft>
              <a:spcPct val="35000"/>
            </a:spcAft>
            <a:buNone/>
          </a:pPr>
          <a:endParaRPr lang="en-IN" sz="1300" kern="1200" dirty="0"/>
        </a:p>
      </dsp:txBody>
      <dsp:txXfrm>
        <a:off x="3346752" y="2780744"/>
        <a:ext cx="1079530" cy="933921"/>
      </dsp:txXfrm>
    </dsp:sp>
    <dsp:sp modelId="{E539E445-F5FC-4C09-97CB-3361BDE58EEC}">
      <dsp:nvSpPr>
        <dsp:cNvPr id="0" name=""/>
        <dsp:cNvSpPr/>
      </dsp:nvSpPr>
      <dsp:spPr>
        <a:xfrm>
          <a:off x="3079159" y="857276"/>
          <a:ext cx="1614716" cy="1396919"/>
        </a:xfrm>
        <a:prstGeom prst="hexagon">
          <a:avLst>
            <a:gd name="adj" fmla="val 28570"/>
            <a:gd name="vf" fmla="val 1154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b="1" kern="1200" dirty="0">
              <a:solidFill>
                <a:schemeClr val="tx1"/>
              </a:solidFill>
              <a:latin typeface="Bahnschrift Condensed" panose="020B0502040204020203" pitchFamily="34" charset="0"/>
            </a:rPr>
            <a:t>Removing </a:t>
          </a:r>
        </a:p>
        <a:p>
          <a:pPr marL="0" lvl="0" indent="0" algn="ctr" defTabSz="889000">
            <a:lnSpc>
              <a:spcPct val="90000"/>
            </a:lnSpc>
            <a:spcBef>
              <a:spcPct val="0"/>
            </a:spcBef>
            <a:spcAft>
              <a:spcPct val="35000"/>
            </a:spcAft>
            <a:buNone/>
          </a:pPr>
          <a:r>
            <a:rPr lang="en-IN" sz="2000" b="1" kern="1200" dirty="0">
              <a:solidFill>
                <a:schemeClr val="tx1"/>
              </a:solidFill>
              <a:latin typeface="Bahnschrift Condensed" panose="020B0502040204020203" pitchFamily="34" charset="0"/>
            </a:rPr>
            <a:t>Stop words</a:t>
          </a:r>
        </a:p>
      </dsp:txBody>
      <dsp:txXfrm>
        <a:off x="3346752" y="1088775"/>
        <a:ext cx="1079530" cy="933921"/>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E1AB27-1F91-4893-8EC0-2C086E3F2039}"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7FEBD6-1C47-406B-9216-1A102E19C895}" type="slidenum">
              <a:rPr lang="en-IN" smtClean="0"/>
              <a:t>‹#›</a:t>
            </a:fld>
            <a:endParaRPr lang="en-IN"/>
          </a:p>
        </p:txBody>
      </p:sp>
    </p:spTree>
    <p:extLst>
      <p:ext uri="{BB962C8B-B14F-4D97-AF65-F5344CB8AC3E}">
        <p14:creationId xmlns:p14="http://schemas.microsoft.com/office/powerpoint/2010/main" val="3800948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E1AB27-1F91-4893-8EC0-2C086E3F2039}"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7FEBD6-1C47-406B-9216-1A102E19C895}" type="slidenum">
              <a:rPr lang="en-IN" smtClean="0"/>
              <a:t>‹#›</a:t>
            </a:fld>
            <a:endParaRPr lang="en-IN"/>
          </a:p>
        </p:txBody>
      </p:sp>
    </p:spTree>
    <p:extLst>
      <p:ext uri="{BB962C8B-B14F-4D97-AF65-F5344CB8AC3E}">
        <p14:creationId xmlns:p14="http://schemas.microsoft.com/office/powerpoint/2010/main" val="1091756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E1AB27-1F91-4893-8EC0-2C086E3F2039}"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7FEBD6-1C47-406B-9216-1A102E19C895}" type="slidenum">
              <a:rPr lang="en-IN" smtClean="0"/>
              <a:t>‹#›</a:t>
            </a:fld>
            <a:endParaRPr lang="en-IN"/>
          </a:p>
        </p:txBody>
      </p:sp>
    </p:spTree>
    <p:extLst>
      <p:ext uri="{BB962C8B-B14F-4D97-AF65-F5344CB8AC3E}">
        <p14:creationId xmlns:p14="http://schemas.microsoft.com/office/powerpoint/2010/main" val="2075550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E1AB27-1F91-4893-8EC0-2C086E3F2039}"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7FEBD6-1C47-406B-9216-1A102E19C895}" type="slidenum">
              <a:rPr lang="en-IN" smtClean="0"/>
              <a:t>‹#›</a:t>
            </a:fld>
            <a:endParaRPr lang="en-IN"/>
          </a:p>
        </p:txBody>
      </p:sp>
    </p:spTree>
    <p:extLst>
      <p:ext uri="{BB962C8B-B14F-4D97-AF65-F5344CB8AC3E}">
        <p14:creationId xmlns:p14="http://schemas.microsoft.com/office/powerpoint/2010/main" val="4081241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E1AB27-1F91-4893-8EC0-2C086E3F2039}"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7FEBD6-1C47-406B-9216-1A102E19C895}" type="slidenum">
              <a:rPr lang="en-IN" smtClean="0"/>
              <a:t>‹#›</a:t>
            </a:fld>
            <a:endParaRPr lang="en-IN"/>
          </a:p>
        </p:txBody>
      </p:sp>
    </p:spTree>
    <p:extLst>
      <p:ext uri="{BB962C8B-B14F-4D97-AF65-F5344CB8AC3E}">
        <p14:creationId xmlns:p14="http://schemas.microsoft.com/office/powerpoint/2010/main" val="2922756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E1AB27-1F91-4893-8EC0-2C086E3F2039}" type="datetimeFigureOut">
              <a:rPr lang="en-IN" smtClean="0"/>
              <a:t>07-02-2023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7FEBD6-1C47-406B-9216-1A102E19C895}" type="slidenum">
              <a:rPr lang="en-IN" smtClean="0"/>
              <a:t>‹#›</a:t>
            </a:fld>
            <a:endParaRPr lang="en-IN"/>
          </a:p>
        </p:txBody>
      </p:sp>
    </p:spTree>
    <p:extLst>
      <p:ext uri="{BB962C8B-B14F-4D97-AF65-F5344CB8AC3E}">
        <p14:creationId xmlns:p14="http://schemas.microsoft.com/office/powerpoint/2010/main" val="3098337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E1AB27-1F91-4893-8EC0-2C086E3F2039}" type="datetimeFigureOut">
              <a:rPr lang="en-IN" smtClean="0"/>
              <a:t>07-02-2023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7FEBD6-1C47-406B-9216-1A102E19C895}" type="slidenum">
              <a:rPr lang="en-IN" smtClean="0"/>
              <a:t>‹#›</a:t>
            </a:fld>
            <a:endParaRPr lang="en-IN"/>
          </a:p>
        </p:txBody>
      </p:sp>
    </p:spTree>
    <p:extLst>
      <p:ext uri="{BB962C8B-B14F-4D97-AF65-F5344CB8AC3E}">
        <p14:creationId xmlns:p14="http://schemas.microsoft.com/office/powerpoint/2010/main" val="949769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E1AB27-1F91-4893-8EC0-2C086E3F2039}" type="datetimeFigureOut">
              <a:rPr lang="en-IN" smtClean="0"/>
              <a:t>07-02-2023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7FEBD6-1C47-406B-9216-1A102E19C895}" type="slidenum">
              <a:rPr lang="en-IN" smtClean="0"/>
              <a:t>‹#›</a:t>
            </a:fld>
            <a:endParaRPr lang="en-IN"/>
          </a:p>
        </p:txBody>
      </p:sp>
    </p:spTree>
    <p:extLst>
      <p:ext uri="{BB962C8B-B14F-4D97-AF65-F5344CB8AC3E}">
        <p14:creationId xmlns:p14="http://schemas.microsoft.com/office/powerpoint/2010/main" val="3704030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E1AB27-1F91-4893-8EC0-2C086E3F2039}" type="datetimeFigureOut">
              <a:rPr lang="en-IN" smtClean="0"/>
              <a:t>07-02-2023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7FEBD6-1C47-406B-9216-1A102E19C895}" type="slidenum">
              <a:rPr lang="en-IN" smtClean="0"/>
              <a:t>‹#›</a:t>
            </a:fld>
            <a:endParaRPr lang="en-IN"/>
          </a:p>
        </p:txBody>
      </p:sp>
    </p:spTree>
    <p:extLst>
      <p:ext uri="{BB962C8B-B14F-4D97-AF65-F5344CB8AC3E}">
        <p14:creationId xmlns:p14="http://schemas.microsoft.com/office/powerpoint/2010/main" val="947334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E1AB27-1F91-4893-8EC0-2C086E3F2039}" type="datetimeFigureOut">
              <a:rPr lang="en-IN" smtClean="0"/>
              <a:t>07-02-2023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7FEBD6-1C47-406B-9216-1A102E19C895}" type="slidenum">
              <a:rPr lang="en-IN" smtClean="0"/>
              <a:t>‹#›</a:t>
            </a:fld>
            <a:endParaRPr lang="en-IN"/>
          </a:p>
        </p:txBody>
      </p:sp>
    </p:spTree>
    <p:extLst>
      <p:ext uri="{BB962C8B-B14F-4D97-AF65-F5344CB8AC3E}">
        <p14:creationId xmlns:p14="http://schemas.microsoft.com/office/powerpoint/2010/main" val="2636985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E1AB27-1F91-4893-8EC0-2C086E3F2039}" type="datetimeFigureOut">
              <a:rPr lang="en-IN" smtClean="0"/>
              <a:t>07-02-2023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7FEBD6-1C47-406B-9216-1A102E19C895}" type="slidenum">
              <a:rPr lang="en-IN" smtClean="0"/>
              <a:t>‹#›</a:t>
            </a:fld>
            <a:endParaRPr lang="en-IN"/>
          </a:p>
        </p:txBody>
      </p:sp>
    </p:spTree>
    <p:extLst>
      <p:ext uri="{BB962C8B-B14F-4D97-AF65-F5344CB8AC3E}">
        <p14:creationId xmlns:p14="http://schemas.microsoft.com/office/powerpoint/2010/main" val="94780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E1AB27-1F91-4893-8EC0-2C086E3F2039}" type="datetimeFigureOut">
              <a:rPr lang="en-IN" smtClean="0"/>
              <a:t>07-02-2023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EBD6-1C47-406B-9216-1A102E19C895}" type="slidenum">
              <a:rPr lang="en-IN" smtClean="0"/>
              <a:t>‹#›</a:t>
            </a:fld>
            <a:endParaRPr lang="en-IN"/>
          </a:p>
        </p:txBody>
      </p:sp>
    </p:spTree>
    <p:extLst>
      <p:ext uri="{BB962C8B-B14F-4D97-AF65-F5344CB8AC3E}">
        <p14:creationId xmlns:p14="http://schemas.microsoft.com/office/powerpoint/2010/main" val="414408394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3.crdownload"/><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image" Target="../media/image25.web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DB282-0AEF-21A9-64BE-20DA05D335CE}"/>
              </a:ext>
            </a:extLst>
          </p:cNvPr>
          <p:cNvSpPr>
            <a:spLocks noGrp="1"/>
          </p:cNvSpPr>
          <p:nvPr>
            <p:ph type="ctrTitle"/>
          </p:nvPr>
        </p:nvSpPr>
        <p:spPr>
          <a:xfrm>
            <a:off x="0" y="0"/>
            <a:ext cx="12192000" cy="6858000"/>
          </a:xfrm>
          <a:blipFill>
            <a:blip r:embed="rId2"/>
            <a:stretch>
              <a:fillRect/>
            </a:stretch>
          </a:blipFill>
        </p:spPr>
        <p:txBody>
          <a:bodyPr/>
          <a:lstStyle/>
          <a:p>
            <a:endParaRPr lang="en-IN" dirty="0"/>
          </a:p>
        </p:txBody>
      </p:sp>
      <p:sp>
        <p:nvSpPr>
          <p:cNvPr id="3" name="Subtitle 2">
            <a:extLst>
              <a:ext uri="{FF2B5EF4-FFF2-40B4-BE49-F238E27FC236}">
                <a16:creationId xmlns:a16="http://schemas.microsoft.com/office/drawing/2014/main" id="{D88A71BB-EE7C-3BA6-F3F2-C9034C1ADC7E}"/>
              </a:ext>
            </a:extLst>
          </p:cNvPr>
          <p:cNvSpPr>
            <a:spLocks noGrp="1"/>
          </p:cNvSpPr>
          <p:nvPr>
            <p:ph type="subTitle" idx="1"/>
          </p:nvPr>
        </p:nvSpPr>
        <p:spPr>
          <a:xfrm>
            <a:off x="1524000" y="3602038"/>
            <a:ext cx="10210800" cy="1884362"/>
          </a:xfrm>
        </p:spPr>
        <p:txBody>
          <a:bodyPr>
            <a:normAutofit fontScale="55000" lnSpcReduction="20000"/>
          </a:bodyPr>
          <a:lstStyle/>
          <a:p>
            <a:pPr algn="r"/>
            <a:r>
              <a:rPr lang="en-IN" sz="4400" b="1" dirty="0">
                <a:latin typeface="Algerian" panose="04020705040A02060702" pitchFamily="82" charset="0"/>
              </a:rPr>
              <a:t>Team –</a:t>
            </a:r>
            <a:r>
              <a:rPr lang="en-IN" sz="4400" b="1" dirty="0" err="1">
                <a:latin typeface="Algerian" panose="04020705040A02060702" pitchFamily="82" charset="0"/>
              </a:rPr>
              <a:t>Keras</a:t>
            </a:r>
            <a:endParaRPr lang="en-IN" sz="4400" b="1" dirty="0">
              <a:latin typeface="Algerian" panose="04020705040A02060702" pitchFamily="82" charset="0"/>
            </a:endParaRPr>
          </a:p>
          <a:p>
            <a:r>
              <a:rPr lang="en-IN" sz="4400" b="1" dirty="0">
                <a:latin typeface="Algerian" panose="04020705040A02060702" pitchFamily="82" charset="0"/>
              </a:rPr>
              <a:t>                                                                                                            </a:t>
            </a:r>
            <a:r>
              <a:rPr lang="en-IN" sz="4400" dirty="0">
                <a:latin typeface="Algerian" panose="04020705040A02060702" pitchFamily="82" charset="0"/>
              </a:rPr>
              <a:t>Prashanth</a:t>
            </a:r>
          </a:p>
          <a:p>
            <a:pPr algn="r"/>
            <a:r>
              <a:rPr lang="en-IN" sz="4400" dirty="0">
                <a:latin typeface="Algerian" panose="04020705040A02060702" pitchFamily="82" charset="0"/>
              </a:rPr>
              <a:t>  Keerthana</a:t>
            </a:r>
          </a:p>
          <a:p>
            <a:pPr algn="r"/>
            <a:r>
              <a:rPr lang="en-IN" sz="4400" dirty="0">
                <a:latin typeface="Algerian" panose="04020705040A02060702" pitchFamily="82" charset="0"/>
              </a:rPr>
              <a:t>B V Raju institute of technology</a:t>
            </a:r>
          </a:p>
        </p:txBody>
      </p:sp>
      <p:pic>
        <p:nvPicPr>
          <p:cNvPr id="8" name="Picture 7">
            <a:extLst>
              <a:ext uri="{FF2B5EF4-FFF2-40B4-BE49-F238E27FC236}">
                <a16:creationId xmlns:a16="http://schemas.microsoft.com/office/drawing/2014/main" id="{F3863899-51DC-B247-F0FE-BCD4BA19DE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390"/>
            <a:ext cx="7050517" cy="4215866"/>
          </a:xfrm>
          <a:prstGeom prst="rect">
            <a:avLst/>
          </a:prstGeom>
        </p:spPr>
      </p:pic>
    </p:spTree>
    <p:extLst>
      <p:ext uri="{BB962C8B-B14F-4D97-AF65-F5344CB8AC3E}">
        <p14:creationId xmlns:p14="http://schemas.microsoft.com/office/powerpoint/2010/main" val="1612437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87B2-DF30-D3FA-58BC-C754A1FB87AB}"/>
              </a:ext>
            </a:extLst>
          </p:cNvPr>
          <p:cNvSpPr>
            <a:spLocks noGrp="1"/>
          </p:cNvSpPr>
          <p:nvPr>
            <p:ph type="title"/>
          </p:nvPr>
        </p:nvSpPr>
        <p:spPr/>
        <p:txBody>
          <a:bodyPr>
            <a:normAutofit/>
          </a:bodyPr>
          <a:lstStyle/>
          <a:p>
            <a:r>
              <a:rPr lang="en-IN" sz="4000" b="1" dirty="0">
                <a:latin typeface="Algerian" panose="04020705040A02060702" pitchFamily="82" charset="0"/>
              </a:rPr>
              <a:t>Data </a:t>
            </a:r>
            <a:r>
              <a:rPr lang="en-IN" sz="4000" b="1" dirty="0" err="1">
                <a:latin typeface="Algerian" panose="04020705040A02060702" pitchFamily="82" charset="0"/>
              </a:rPr>
              <a:t>preprocessing</a:t>
            </a:r>
            <a:endParaRPr lang="en-IN" sz="4000" b="1" dirty="0">
              <a:latin typeface="Algerian" panose="04020705040A02060702" pitchFamily="82" charset="0"/>
            </a:endParaRPr>
          </a:p>
        </p:txBody>
      </p:sp>
      <p:graphicFrame>
        <p:nvGraphicFramePr>
          <p:cNvPr id="4" name="Content Placeholder 3">
            <a:extLst>
              <a:ext uri="{FF2B5EF4-FFF2-40B4-BE49-F238E27FC236}">
                <a16:creationId xmlns:a16="http://schemas.microsoft.com/office/drawing/2014/main" id="{B1243980-89EB-801B-BFA3-92896C7DB16E}"/>
              </a:ext>
            </a:extLst>
          </p:cNvPr>
          <p:cNvGraphicFramePr>
            <a:graphicFrameLocks noGrp="1"/>
          </p:cNvGraphicFramePr>
          <p:nvPr>
            <p:ph idx="1"/>
            <p:extLst>
              <p:ext uri="{D42A27DB-BD31-4B8C-83A1-F6EECF244321}">
                <p14:modId xmlns:p14="http://schemas.microsoft.com/office/powerpoint/2010/main" val="276752616"/>
              </p:ext>
            </p:extLst>
          </p:nvPr>
        </p:nvGraphicFramePr>
        <p:xfrm>
          <a:off x="838200" y="1371600"/>
          <a:ext cx="10795000" cy="4805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7007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7E950-E2FE-AE0E-5321-73B56424D468}"/>
              </a:ext>
            </a:extLst>
          </p:cNvPr>
          <p:cNvSpPr>
            <a:spLocks noGrp="1"/>
          </p:cNvSpPr>
          <p:nvPr>
            <p:ph type="title"/>
          </p:nvPr>
        </p:nvSpPr>
        <p:spPr>
          <a:xfrm>
            <a:off x="777240" y="720725"/>
            <a:ext cx="10043160" cy="996315"/>
          </a:xfrm>
        </p:spPr>
        <p:txBody>
          <a:bodyPr>
            <a:normAutofit/>
          </a:bodyPr>
          <a:lstStyle/>
          <a:p>
            <a:r>
              <a:rPr lang="en-IN" sz="4000" b="1" dirty="0">
                <a:latin typeface="Algerian" panose="04020705040A02060702" pitchFamily="82" charset="0"/>
              </a:rPr>
              <a:t>Data cleaning</a:t>
            </a:r>
          </a:p>
        </p:txBody>
      </p:sp>
      <p:sp>
        <p:nvSpPr>
          <p:cNvPr id="3" name="Content Placeholder 2">
            <a:extLst>
              <a:ext uri="{FF2B5EF4-FFF2-40B4-BE49-F238E27FC236}">
                <a16:creationId xmlns:a16="http://schemas.microsoft.com/office/drawing/2014/main" id="{BB374311-5BAD-AB6A-B0DF-F7DB43AB1906}"/>
              </a:ext>
            </a:extLst>
          </p:cNvPr>
          <p:cNvSpPr>
            <a:spLocks noGrp="1"/>
          </p:cNvSpPr>
          <p:nvPr>
            <p:ph idx="1"/>
          </p:nvPr>
        </p:nvSpPr>
        <p:spPr/>
        <p:txBody>
          <a:bodyPr>
            <a:normAutofit/>
          </a:bodyPr>
          <a:lstStyle/>
          <a:p>
            <a:pPr marL="0" indent="0">
              <a:buNone/>
            </a:pPr>
            <a:r>
              <a:rPr lang="en-US" b="1" dirty="0">
                <a:latin typeface="Bahnschrift Condensed" panose="020B0502040204020203" pitchFamily="34" charset="0"/>
              </a:rPr>
              <a:t>1 .Removing special symbols and emojis:</a:t>
            </a:r>
          </a:p>
          <a:p>
            <a:pPr marL="0" indent="0">
              <a:buNone/>
            </a:pPr>
            <a:r>
              <a:rPr lang="en-US" dirty="0"/>
              <a:t> • </a:t>
            </a:r>
            <a:r>
              <a:rPr lang="en-US" sz="2400" dirty="0">
                <a:latin typeface="Bahnschrift Condensed" panose="020B0502040204020203" pitchFamily="34" charset="0"/>
              </a:rPr>
              <a:t>We use Regex to remove characters like #, and @ as collected tweets also contain mentions.  Special characters present in the data make them unsuitable for sentiment analysis.</a:t>
            </a:r>
          </a:p>
          <a:p>
            <a:pPr marL="0" indent="0">
              <a:buNone/>
            </a:pPr>
            <a:r>
              <a:rPr lang="en-US" sz="1800" b="1" dirty="0"/>
              <a:t># Remove links</a:t>
            </a:r>
          </a:p>
          <a:p>
            <a:pPr marL="0" indent="0">
              <a:buNone/>
            </a:pPr>
            <a:r>
              <a:rPr lang="en-US" sz="1800" b="1" dirty="0"/>
              <a:t> # Remove some special characters</a:t>
            </a:r>
          </a:p>
          <a:p>
            <a:pPr marL="0" indent="0">
              <a:buNone/>
            </a:pPr>
            <a:r>
              <a:rPr lang="en-US" sz="1800" b="1" dirty="0"/>
              <a:t> # Remove numbers</a:t>
            </a:r>
          </a:p>
          <a:p>
            <a:pPr marL="0" indent="0">
              <a:buNone/>
            </a:pPr>
            <a:r>
              <a:rPr lang="en-US" sz="1800" b="1" dirty="0"/>
              <a:t> # Remove ordinals</a:t>
            </a:r>
            <a:endParaRPr lang="en-US" sz="1800" b="1" dirty="0">
              <a:latin typeface="Bahnschrift Condensed" panose="020B0502040204020203" pitchFamily="34" charset="0"/>
            </a:endParaRPr>
          </a:p>
          <a:p>
            <a:pPr marL="0" indent="0">
              <a:buNone/>
            </a:pPr>
            <a:r>
              <a:rPr lang="en-US" b="1" dirty="0">
                <a:latin typeface="Bahnschrift Condensed" panose="020B0502040204020203" pitchFamily="34" charset="0"/>
              </a:rPr>
              <a:t>2 .Removing punctuations:</a:t>
            </a:r>
          </a:p>
          <a:p>
            <a:pPr marL="0" indent="0">
              <a:buNone/>
            </a:pPr>
            <a:r>
              <a:rPr lang="en-US" b="1" dirty="0">
                <a:latin typeface="Bahnschrift Condensed" panose="020B0502040204020203" pitchFamily="34" charset="0"/>
              </a:rPr>
              <a:t>                      </a:t>
            </a:r>
            <a:r>
              <a:rPr lang="en-US" sz="2400" dirty="0" err="1">
                <a:latin typeface="Bahnschrift Condensed" panose="020B0502040204020203" pitchFamily="34" charset="0"/>
              </a:rPr>
              <a:t>Puctuations</a:t>
            </a:r>
            <a:r>
              <a:rPr lang="en-US" sz="2400" dirty="0">
                <a:latin typeface="Bahnschrift Condensed" panose="020B0502040204020203" pitchFamily="34" charset="0"/>
              </a:rPr>
              <a:t>:#,$%,[//],(),*^&amp;&lt;==,&gt;/?{}@</a:t>
            </a:r>
          </a:p>
          <a:p>
            <a:pPr marL="0" indent="0">
              <a:buNone/>
            </a:pPr>
            <a:r>
              <a:rPr lang="en-US" b="1" dirty="0">
                <a:latin typeface="Bahnschrift Condensed" panose="020B0502040204020203" pitchFamily="34" charset="0"/>
              </a:rPr>
              <a:t>         </a:t>
            </a:r>
          </a:p>
          <a:p>
            <a:pPr marL="0" indent="0">
              <a:buNone/>
            </a:pPr>
            <a:endParaRPr lang="en-US" b="1" dirty="0">
              <a:latin typeface="Bahnschrift Condensed" panose="020B0502040204020203" pitchFamily="34" charset="0"/>
            </a:endParaRPr>
          </a:p>
          <a:p>
            <a:pPr marL="0" indent="0">
              <a:buNone/>
            </a:pPr>
            <a:endParaRPr lang="en-US" b="1" dirty="0">
              <a:latin typeface="Bahnschrift Condensed" panose="020B0502040204020203" pitchFamily="34" charset="0"/>
            </a:endParaRPr>
          </a:p>
          <a:p>
            <a:pPr marL="0" indent="0">
              <a:buNone/>
            </a:pPr>
            <a:endParaRPr lang="en-US" b="1" dirty="0">
              <a:latin typeface="Bahnschrift Condensed" panose="020B0502040204020203" pitchFamily="34" charset="0"/>
            </a:endParaRPr>
          </a:p>
          <a:p>
            <a:pPr marL="0" indent="0">
              <a:buNone/>
            </a:pPr>
            <a:endParaRPr lang="en-US" b="1" dirty="0">
              <a:latin typeface="Bahnschrift Condensed" panose="020B0502040204020203" pitchFamily="34" charset="0"/>
            </a:endParaRPr>
          </a:p>
          <a:p>
            <a:pPr marL="0" indent="0">
              <a:buNone/>
            </a:pPr>
            <a:endParaRPr lang="en-US" b="1" dirty="0">
              <a:latin typeface="Bahnschrift Condensed" panose="020B0502040204020203" pitchFamily="34" charset="0"/>
            </a:endParaRPr>
          </a:p>
          <a:p>
            <a:pPr marL="0" indent="0">
              <a:buNone/>
            </a:pPr>
            <a:endParaRPr lang="en-IN" b="1" dirty="0">
              <a:latin typeface="Bahnschrift Condensed" panose="020B0502040204020203" pitchFamily="34" charset="0"/>
            </a:endParaRPr>
          </a:p>
        </p:txBody>
      </p:sp>
      <p:sp>
        <p:nvSpPr>
          <p:cNvPr id="4" name="Rectangle 1">
            <a:extLst>
              <a:ext uri="{FF2B5EF4-FFF2-40B4-BE49-F238E27FC236}">
                <a16:creationId xmlns:a16="http://schemas.microsoft.com/office/drawing/2014/main" id="{80417521-F93E-C428-97D3-40D4ABEFF681}"/>
              </a:ext>
            </a:extLst>
          </p:cNvPr>
          <p:cNvSpPr>
            <a:spLocks noChangeArrowheads="1"/>
          </p:cNvSpPr>
          <p:nvPr/>
        </p:nvSpPr>
        <p:spPr bwMode="auto">
          <a:xfrm>
            <a:off x="0" y="167044"/>
            <a:ext cx="2244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C54ADF7F-F352-224B-865A-148FFEC0560E}"/>
              </a:ext>
            </a:extLst>
          </p:cNvPr>
          <p:cNvSpPr>
            <a:spLocks noChangeArrowheads="1"/>
          </p:cNvSpPr>
          <p:nvPr/>
        </p:nvSpPr>
        <p:spPr bwMode="auto">
          <a:xfrm>
            <a:off x="152400" y="319444"/>
            <a:ext cx="2244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A8E19978-504C-7E7B-E9F8-99FCEA1C206E}"/>
              </a:ext>
            </a:extLst>
          </p:cNvPr>
          <p:cNvSpPr>
            <a:spLocks noChangeArrowheads="1"/>
          </p:cNvSpPr>
          <p:nvPr/>
        </p:nvSpPr>
        <p:spPr bwMode="auto">
          <a:xfrm>
            <a:off x="0" y="167044"/>
            <a:ext cx="2244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3A23EFB4-A263-75B1-70FD-DACEFB36F9CB}"/>
              </a:ext>
            </a:extLst>
          </p:cNvPr>
          <p:cNvSpPr>
            <a:spLocks noChangeArrowheads="1"/>
          </p:cNvSpPr>
          <p:nvPr/>
        </p:nvSpPr>
        <p:spPr bwMode="auto">
          <a:xfrm>
            <a:off x="0" y="167044"/>
            <a:ext cx="2244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 name="Picture 15">
            <a:extLst>
              <a:ext uri="{FF2B5EF4-FFF2-40B4-BE49-F238E27FC236}">
                <a16:creationId xmlns:a16="http://schemas.microsoft.com/office/drawing/2014/main" id="{082AD391-915F-6EA1-2421-EFE79314F5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6560" y="3170182"/>
            <a:ext cx="5425440" cy="3687818"/>
          </a:xfrm>
          <a:prstGeom prst="rect">
            <a:avLst/>
          </a:prstGeom>
        </p:spPr>
      </p:pic>
    </p:spTree>
    <p:extLst>
      <p:ext uri="{BB962C8B-B14F-4D97-AF65-F5344CB8AC3E}">
        <p14:creationId xmlns:p14="http://schemas.microsoft.com/office/powerpoint/2010/main" val="1691360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80CCD-5781-2A47-62D9-A830949EAC72}"/>
              </a:ext>
            </a:extLst>
          </p:cNvPr>
          <p:cNvSpPr>
            <a:spLocks noGrp="1"/>
          </p:cNvSpPr>
          <p:nvPr>
            <p:ph type="title"/>
          </p:nvPr>
        </p:nvSpPr>
        <p:spPr>
          <a:xfrm>
            <a:off x="838200" y="273685"/>
            <a:ext cx="10515600" cy="1325563"/>
          </a:xfrm>
        </p:spPr>
        <p:txBody>
          <a:bodyPr>
            <a:normAutofit/>
          </a:bodyPr>
          <a:lstStyle/>
          <a:p>
            <a:r>
              <a:rPr lang="en-IN" sz="4000" b="1" dirty="0">
                <a:latin typeface="Algerian" panose="04020705040A02060702" pitchFamily="82" charset="0"/>
              </a:rPr>
              <a:t>Data cleaning</a:t>
            </a:r>
            <a:endParaRPr lang="en-IN" sz="4000" dirty="0"/>
          </a:p>
        </p:txBody>
      </p:sp>
      <p:sp>
        <p:nvSpPr>
          <p:cNvPr id="3" name="Content Placeholder 2">
            <a:extLst>
              <a:ext uri="{FF2B5EF4-FFF2-40B4-BE49-F238E27FC236}">
                <a16:creationId xmlns:a16="http://schemas.microsoft.com/office/drawing/2014/main" id="{473D7CD2-51F5-C69B-6D68-23CC685058B4}"/>
              </a:ext>
            </a:extLst>
          </p:cNvPr>
          <p:cNvSpPr>
            <a:spLocks noGrp="1"/>
          </p:cNvSpPr>
          <p:nvPr>
            <p:ph idx="1"/>
          </p:nvPr>
        </p:nvSpPr>
        <p:spPr/>
        <p:txBody>
          <a:bodyPr/>
          <a:lstStyle/>
          <a:p>
            <a:pPr marL="0" indent="0">
              <a:buNone/>
            </a:pPr>
            <a:r>
              <a:rPr lang="en-IN" dirty="0">
                <a:latin typeface="Bahnschrift Condensed" panose="020B0502040204020203" pitchFamily="34" charset="0"/>
              </a:rPr>
              <a:t>3.</a:t>
            </a:r>
            <a:r>
              <a:rPr lang="en-IN" b="0" i="0" dirty="0">
                <a:solidFill>
                  <a:srgbClr val="000000"/>
                </a:solidFill>
                <a:effectLst/>
                <a:latin typeface="Bahnschrift Condensed" panose="020B0502040204020203" pitchFamily="34" charset="0"/>
              </a:rPr>
              <a:t> </a:t>
            </a:r>
            <a:r>
              <a:rPr lang="en-IN" b="1" i="0" dirty="0">
                <a:solidFill>
                  <a:srgbClr val="000000"/>
                </a:solidFill>
                <a:effectLst/>
                <a:latin typeface="Bahnschrift Condensed" panose="020B0502040204020203" pitchFamily="34" charset="0"/>
              </a:rPr>
              <a:t>Tokenization</a:t>
            </a:r>
            <a:r>
              <a:rPr lang="en-IN" b="1" i="0" dirty="0">
                <a:solidFill>
                  <a:srgbClr val="000000"/>
                </a:solidFill>
                <a:effectLst/>
                <a:latin typeface="Bahnschrift SemiBold Condensed" panose="020B0502040204020203" pitchFamily="34" charset="0"/>
              </a:rPr>
              <a:t>:</a:t>
            </a:r>
          </a:p>
          <a:p>
            <a:pPr marL="0" indent="0">
              <a:buNone/>
            </a:pPr>
            <a:r>
              <a:rPr lang="en-US" sz="2400" dirty="0">
                <a:latin typeface="Bahnschrift Condensed" panose="020B0502040204020203" pitchFamily="34" charset="0"/>
              </a:rPr>
              <a:t>In Python, we use </a:t>
            </a:r>
            <a:r>
              <a:rPr lang="en-US" sz="2400" dirty="0" err="1">
                <a:latin typeface="Bahnschrift Condensed" panose="020B0502040204020203" pitchFamily="34" charset="0"/>
              </a:rPr>
              <a:t>the.split</a:t>
            </a:r>
            <a:r>
              <a:rPr lang="en-US" sz="2400" dirty="0">
                <a:latin typeface="Bahnschrift Condensed" panose="020B0502040204020203" pitchFamily="34" charset="0"/>
              </a:rPr>
              <a:t>() function to divide the contents of an array or list. In NLP, we tokenize words similarly by taking into account white spaces</a:t>
            </a:r>
            <a:r>
              <a:rPr lang="en-US" dirty="0">
                <a:latin typeface="Bahnschrift Condensed" panose="020B0502040204020203" pitchFamily="34" charset="0"/>
              </a:rPr>
              <a:t>. </a:t>
            </a:r>
          </a:p>
          <a:p>
            <a:pPr marL="0" indent="0">
              <a:buNone/>
            </a:pPr>
            <a:r>
              <a:rPr lang="en-US" i="0" dirty="0">
                <a:solidFill>
                  <a:srgbClr val="000000"/>
                </a:solidFill>
                <a:effectLst/>
                <a:latin typeface="Bahnschrift Condensed" panose="020B0502040204020203" pitchFamily="34" charset="0"/>
              </a:rPr>
              <a:t>Ex:</a:t>
            </a:r>
            <a:r>
              <a:rPr lang="en-US" dirty="0">
                <a:solidFill>
                  <a:srgbClr val="000000"/>
                </a:solidFill>
                <a:latin typeface="Bahnschrift Condensed" panose="020B0502040204020203" pitchFamily="34" charset="0"/>
              </a:rPr>
              <a:t> I am reading book</a:t>
            </a:r>
          </a:p>
          <a:p>
            <a:pPr marL="0" indent="0">
              <a:buNone/>
            </a:pPr>
            <a:r>
              <a:rPr lang="en-US" sz="2400" dirty="0">
                <a:solidFill>
                  <a:srgbClr val="000000"/>
                </a:solidFill>
                <a:latin typeface="Bahnschrift Condensed" panose="020B0502040204020203" pitchFamily="34" charset="0"/>
              </a:rPr>
              <a:t>Tokens=[‘</a:t>
            </a:r>
            <a:r>
              <a:rPr lang="en-US" sz="2400" dirty="0" err="1">
                <a:solidFill>
                  <a:srgbClr val="000000"/>
                </a:solidFill>
                <a:latin typeface="Bahnschrift Condensed" panose="020B0502040204020203" pitchFamily="34" charset="0"/>
              </a:rPr>
              <a:t>I’,’am’,’reading’,’book</a:t>
            </a:r>
            <a:r>
              <a:rPr lang="en-US" sz="2400" dirty="0">
                <a:solidFill>
                  <a:srgbClr val="000000"/>
                </a:solidFill>
                <a:latin typeface="Bahnschrift Condensed" panose="020B0502040204020203" pitchFamily="34" charset="0"/>
              </a:rPr>
              <a:t>’]</a:t>
            </a:r>
          </a:p>
          <a:p>
            <a:pPr marL="0" indent="0">
              <a:buNone/>
            </a:pPr>
            <a:endParaRPr lang="en-IN" b="1" i="0" dirty="0">
              <a:solidFill>
                <a:srgbClr val="000000"/>
              </a:solidFill>
              <a:effectLst/>
              <a:latin typeface="Bahnschrift Condensed" panose="020B0502040204020203" pitchFamily="34" charset="0"/>
            </a:endParaRPr>
          </a:p>
          <a:p>
            <a:pPr marL="0" indent="0">
              <a:buNone/>
            </a:pPr>
            <a:r>
              <a:rPr lang="en-IN" b="1" dirty="0">
                <a:solidFill>
                  <a:srgbClr val="000000"/>
                </a:solidFill>
                <a:latin typeface="Bahnschrift SemiBold Condensed" panose="020B0502040204020203" pitchFamily="34" charset="0"/>
              </a:rPr>
              <a:t>  </a:t>
            </a:r>
            <a:endParaRPr lang="en-IN" b="1" i="0" dirty="0">
              <a:solidFill>
                <a:srgbClr val="000000"/>
              </a:solidFill>
              <a:effectLst/>
              <a:latin typeface="Bahnschrift SemiBold Condensed" panose="020B0502040204020203" pitchFamily="34" charset="0"/>
            </a:endParaRPr>
          </a:p>
          <a:p>
            <a:pPr marL="0" indent="0">
              <a:buNone/>
            </a:pPr>
            <a:endParaRPr lang="en-IN" dirty="0"/>
          </a:p>
        </p:txBody>
      </p:sp>
      <p:pic>
        <p:nvPicPr>
          <p:cNvPr id="5" name="Picture 4">
            <a:extLst>
              <a:ext uri="{FF2B5EF4-FFF2-40B4-BE49-F238E27FC236}">
                <a16:creationId xmlns:a16="http://schemas.microsoft.com/office/drawing/2014/main" id="{992ED717-53AD-2F52-A5BA-BD56A0F379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2081" y="3027680"/>
            <a:ext cx="5612480" cy="3789002"/>
          </a:xfrm>
          <a:prstGeom prst="rect">
            <a:avLst/>
          </a:prstGeom>
        </p:spPr>
      </p:pic>
    </p:spTree>
    <p:extLst>
      <p:ext uri="{BB962C8B-B14F-4D97-AF65-F5344CB8AC3E}">
        <p14:creationId xmlns:p14="http://schemas.microsoft.com/office/powerpoint/2010/main" val="2494524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50914-41A1-F07E-7F3E-265D0458F8D5}"/>
              </a:ext>
            </a:extLst>
          </p:cNvPr>
          <p:cNvSpPr>
            <a:spLocks noGrp="1"/>
          </p:cNvSpPr>
          <p:nvPr>
            <p:ph type="title"/>
          </p:nvPr>
        </p:nvSpPr>
        <p:spPr/>
        <p:txBody>
          <a:bodyPr/>
          <a:lstStyle/>
          <a:p>
            <a:r>
              <a:rPr lang="en-IN" sz="4400" dirty="0">
                <a:latin typeface="Algerian" panose="04020705040A02060702" pitchFamily="82" charset="0"/>
              </a:rPr>
              <a:t>Data cleaning</a:t>
            </a:r>
            <a:endParaRPr lang="en-IN" dirty="0"/>
          </a:p>
        </p:txBody>
      </p:sp>
      <p:sp>
        <p:nvSpPr>
          <p:cNvPr id="3" name="Content Placeholder 2">
            <a:extLst>
              <a:ext uri="{FF2B5EF4-FFF2-40B4-BE49-F238E27FC236}">
                <a16:creationId xmlns:a16="http://schemas.microsoft.com/office/drawing/2014/main" id="{44B955F7-C631-B87C-6B5A-E8AE5547257F}"/>
              </a:ext>
            </a:extLst>
          </p:cNvPr>
          <p:cNvSpPr>
            <a:spLocks noGrp="1"/>
          </p:cNvSpPr>
          <p:nvPr>
            <p:ph idx="1"/>
          </p:nvPr>
        </p:nvSpPr>
        <p:spPr/>
        <p:txBody>
          <a:bodyPr/>
          <a:lstStyle/>
          <a:p>
            <a:pPr marL="0" indent="0">
              <a:buNone/>
            </a:pPr>
            <a:r>
              <a:rPr lang="en-IN" b="1" dirty="0">
                <a:latin typeface="Bahnschrift SemiBold Condensed" panose="020B0502040204020203" pitchFamily="34" charset="0"/>
              </a:rPr>
              <a:t>4.Removing </a:t>
            </a:r>
            <a:r>
              <a:rPr lang="en-IN" b="1" dirty="0" err="1">
                <a:latin typeface="Bahnschrift SemiBold Condensed" panose="020B0502040204020203" pitchFamily="34" charset="0"/>
              </a:rPr>
              <a:t>stopwords</a:t>
            </a:r>
            <a:r>
              <a:rPr lang="en-IN" b="1" dirty="0">
                <a:latin typeface="Bahnschrift SemiBold Condensed" panose="020B0502040204020203" pitchFamily="34" charset="0"/>
              </a:rPr>
              <a:t>:</a:t>
            </a:r>
          </a:p>
          <a:p>
            <a:pPr marL="0" indent="0">
              <a:buNone/>
            </a:pPr>
            <a:r>
              <a:rPr lang="en-US" sz="2400" dirty="0">
                <a:latin typeface="Bahnschrift Condensed" panose="020B0502040204020203" pitchFamily="34" charset="0"/>
              </a:rPr>
              <a:t>Stop words are some English words that are not helpful in sentiment analysis, such as "I," "am," "and," and "an." Instead, they result in more storage and inaccurate analysis.</a:t>
            </a:r>
          </a:p>
          <a:p>
            <a:pPr marL="0" indent="0">
              <a:buNone/>
            </a:pPr>
            <a:r>
              <a:rPr lang="en-US" sz="2400" dirty="0" err="1">
                <a:latin typeface="Bahnschrift Condensed" panose="020B0502040204020203" pitchFamily="34" charset="0"/>
              </a:rPr>
              <a:t>Stopwords</a:t>
            </a:r>
            <a:r>
              <a:rPr lang="en-US" sz="2400" dirty="0">
                <a:latin typeface="Bahnschrift Condensed" panose="020B0502040204020203" pitchFamily="34" charset="0"/>
              </a:rPr>
              <a:t>=[‘</a:t>
            </a:r>
            <a:r>
              <a:rPr lang="en-US" sz="2400" dirty="0" err="1">
                <a:latin typeface="Bahnschrift Condensed" panose="020B0502040204020203" pitchFamily="34" charset="0"/>
              </a:rPr>
              <a:t>and’,’is’,’this’,’of</a:t>
            </a:r>
            <a:r>
              <a:rPr lang="en-US" sz="2400" dirty="0">
                <a:latin typeface="Bahnschrift Condensed" panose="020B0502040204020203" pitchFamily="34" charset="0"/>
              </a:rPr>
              <a:t>’…….].</a:t>
            </a:r>
          </a:p>
          <a:p>
            <a:pPr marL="0" indent="0">
              <a:buNone/>
            </a:pPr>
            <a:r>
              <a:rPr lang="en-US" sz="2400" dirty="0">
                <a:latin typeface="Bahnschrift Condensed" panose="020B0502040204020203" pitchFamily="34" charset="0"/>
              </a:rPr>
              <a:t>           We use </a:t>
            </a:r>
            <a:r>
              <a:rPr lang="en-US" sz="2400" dirty="0" err="1">
                <a:latin typeface="Bahnschrift Condensed" panose="020B0502040204020203" pitchFamily="34" charset="0"/>
              </a:rPr>
              <a:t>nltk</a:t>
            </a:r>
            <a:r>
              <a:rPr lang="en-US" sz="2400" dirty="0">
                <a:latin typeface="Bahnschrift Condensed" panose="020B0502040204020203" pitchFamily="34" charset="0"/>
              </a:rPr>
              <a:t> (Natural Language Tool Kit) which is a suite that contains libraries to process the textual data</a:t>
            </a:r>
            <a:r>
              <a:rPr lang="en-US" sz="1600" dirty="0"/>
              <a:t>.</a:t>
            </a:r>
            <a:endParaRPr lang="en-IN" sz="2400" dirty="0">
              <a:latin typeface="Bahnschrift Condensed" panose="020B0502040204020203" pitchFamily="34" charset="0"/>
            </a:endParaRPr>
          </a:p>
        </p:txBody>
      </p:sp>
      <p:pic>
        <p:nvPicPr>
          <p:cNvPr id="5" name="Picture 4">
            <a:extLst>
              <a:ext uri="{FF2B5EF4-FFF2-40B4-BE49-F238E27FC236}">
                <a16:creationId xmlns:a16="http://schemas.microsoft.com/office/drawing/2014/main" id="{0C1BF3AD-B92C-7CA7-C214-4F8827E46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0960" y="3908472"/>
            <a:ext cx="5781040" cy="2887615"/>
          </a:xfrm>
          <a:prstGeom prst="rect">
            <a:avLst/>
          </a:prstGeom>
        </p:spPr>
      </p:pic>
    </p:spTree>
    <p:extLst>
      <p:ext uri="{BB962C8B-B14F-4D97-AF65-F5344CB8AC3E}">
        <p14:creationId xmlns:p14="http://schemas.microsoft.com/office/powerpoint/2010/main" val="2449627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09678-6666-2436-81A3-F2BDA537C5E9}"/>
              </a:ext>
            </a:extLst>
          </p:cNvPr>
          <p:cNvSpPr>
            <a:spLocks noGrp="1"/>
          </p:cNvSpPr>
          <p:nvPr>
            <p:ph type="title"/>
          </p:nvPr>
        </p:nvSpPr>
        <p:spPr/>
        <p:txBody>
          <a:bodyPr/>
          <a:lstStyle/>
          <a:p>
            <a:r>
              <a:rPr lang="en-IN" sz="4400" dirty="0">
                <a:latin typeface="Algerian" panose="04020705040A02060702" pitchFamily="82" charset="0"/>
              </a:rPr>
              <a:t>Data cleaning</a:t>
            </a:r>
            <a:endParaRPr lang="en-IN" dirty="0"/>
          </a:p>
        </p:txBody>
      </p:sp>
      <p:sp>
        <p:nvSpPr>
          <p:cNvPr id="3" name="Content Placeholder 2">
            <a:extLst>
              <a:ext uri="{FF2B5EF4-FFF2-40B4-BE49-F238E27FC236}">
                <a16:creationId xmlns:a16="http://schemas.microsoft.com/office/drawing/2014/main" id="{0E6BBE43-BC10-DDED-406D-6636B7026A3B}"/>
              </a:ext>
            </a:extLst>
          </p:cNvPr>
          <p:cNvSpPr>
            <a:spLocks noGrp="1"/>
          </p:cNvSpPr>
          <p:nvPr>
            <p:ph idx="1"/>
          </p:nvPr>
        </p:nvSpPr>
        <p:spPr>
          <a:xfrm>
            <a:off x="838200" y="1472665"/>
            <a:ext cx="10515600" cy="4704298"/>
          </a:xfrm>
        </p:spPr>
        <p:txBody>
          <a:bodyPr/>
          <a:lstStyle/>
          <a:p>
            <a:pPr marL="0" indent="0">
              <a:buNone/>
            </a:pPr>
            <a:r>
              <a:rPr lang="en-IN" b="1" dirty="0">
                <a:latin typeface="Bahnschrift Condensed" panose="020B0502040204020203" pitchFamily="34" charset="0"/>
              </a:rPr>
              <a:t>5.lemmatization:</a:t>
            </a:r>
          </a:p>
          <a:p>
            <a:pPr marL="0" indent="0">
              <a:buNone/>
            </a:pPr>
            <a:r>
              <a:rPr lang="en-US" sz="2400" dirty="0">
                <a:latin typeface="Bahnschrift Condensed" panose="020B0502040204020203" pitchFamily="34" charset="0"/>
              </a:rPr>
              <a:t>The technique of lemmatization involves reducing a word to its simplest form. It is used to eliminate additional tweet noise</a:t>
            </a:r>
            <a:r>
              <a:rPr lang="en-US" dirty="0"/>
              <a:t>.</a:t>
            </a:r>
          </a:p>
          <a:p>
            <a:pPr marL="0" indent="0">
              <a:buNone/>
            </a:pPr>
            <a:r>
              <a:rPr lang="en-US" sz="2400" dirty="0">
                <a:latin typeface="Bahnschrift Condensed" panose="020B0502040204020203" pitchFamily="34" charset="0"/>
              </a:rPr>
              <a:t>By lemmatization, we can get the most possible accurate frequency distributions</a:t>
            </a:r>
            <a:r>
              <a:rPr lang="en-US" dirty="0"/>
              <a:t>.</a:t>
            </a:r>
          </a:p>
          <a:p>
            <a:pPr marL="0" indent="0">
              <a:buNone/>
            </a:pPr>
            <a:r>
              <a:rPr lang="en-US" sz="1800" b="1" dirty="0"/>
              <a:t>Ex: I --</a:t>
            </a:r>
            <a:r>
              <a:rPr lang="en-US" sz="1800" b="1" dirty="0" err="1"/>
              <a:t>pron</a:t>
            </a:r>
            <a:endParaRPr lang="en-US" sz="1800" b="1" dirty="0"/>
          </a:p>
          <a:p>
            <a:pPr marL="0" indent="0">
              <a:buNone/>
            </a:pPr>
            <a:r>
              <a:rPr lang="en-US" sz="1800" b="1" dirty="0"/>
              <a:t>      saw--see </a:t>
            </a:r>
          </a:p>
          <a:p>
            <a:pPr marL="0" indent="0">
              <a:buNone/>
            </a:pPr>
            <a:r>
              <a:rPr lang="en-US" sz="1800" b="1" dirty="0"/>
              <a:t>      eighteen --eighteen </a:t>
            </a:r>
          </a:p>
          <a:p>
            <a:pPr marL="0" indent="0">
              <a:buNone/>
            </a:pPr>
            <a:r>
              <a:rPr lang="en-US" sz="1800" b="1" dirty="0"/>
              <a:t>      mice-- mouse </a:t>
            </a:r>
          </a:p>
          <a:p>
            <a:pPr marL="0" indent="0">
              <a:buNone/>
            </a:pPr>
            <a:endParaRPr lang="en-IN" b="1" dirty="0">
              <a:latin typeface="Bahnschrift Condensed" panose="020B0502040204020203" pitchFamily="34" charset="0"/>
            </a:endParaRPr>
          </a:p>
        </p:txBody>
      </p:sp>
      <p:pic>
        <p:nvPicPr>
          <p:cNvPr id="5" name="Picture 4">
            <a:extLst>
              <a:ext uri="{FF2B5EF4-FFF2-40B4-BE49-F238E27FC236}">
                <a16:creationId xmlns:a16="http://schemas.microsoft.com/office/drawing/2014/main" id="{07A2514E-C9A1-4A25-2CBC-3D2D835C0C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160" y="3850640"/>
            <a:ext cx="5425440" cy="2926080"/>
          </a:xfrm>
          <a:prstGeom prst="rect">
            <a:avLst/>
          </a:prstGeom>
        </p:spPr>
      </p:pic>
    </p:spTree>
    <p:extLst>
      <p:ext uri="{BB962C8B-B14F-4D97-AF65-F5344CB8AC3E}">
        <p14:creationId xmlns:p14="http://schemas.microsoft.com/office/powerpoint/2010/main" val="577087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851BE-80F2-1B77-8F16-F94F8D867F84}"/>
              </a:ext>
            </a:extLst>
          </p:cNvPr>
          <p:cNvSpPr>
            <a:spLocks noGrp="1"/>
          </p:cNvSpPr>
          <p:nvPr>
            <p:ph type="title"/>
          </p:nvPr>
        </p:nvSpPr>
        <p:spPr/>
        <p:txBody>
          <a:bodyPr>
            <a:normAutofit/>
          </a:bodyPr>
          <a:lstStyle/>
          <a:p>
            <a:r>
              <a:rPr lang="en-IN" sz="4000" b="1" dirty="0">
                <a:latin typeface="Algerian" panose="04020705040A02060702" pitchFamily="82" charset="0"/>
              </a:rPr>
              <a:t>Sentiment Analysis</a:t>
            </a:r>
          </a:p>
        </p:txBody>
      </p:sp>
      <p:sp>
        <p:nvSpPr>
          <p:cNvPr id="3" name="Content Placeholder 2">
            <a:extLst>
              <a:ext uri="{FF2B5EF4-FFF2-40B4-BE49-F238E27FC236}">
                <a16:creationId xmlns:a16="http://schemas.microsoft.com/office/drawing/2014/main" id="{AF6ADDBA-69F4-3CE4-C457-1F7F27A12B80}"/>
              </a:ext>
            </a:extLst>
          </p:cNvPr>
          <p:cNvSpPr>
            <a:spLocks noGrp="1"/>
          </p:cNvSpPr>
          <p:nvPr>
            <p:ph idx="1"/>
          </p:nvPr>
        </p:nvSpPr>
        <p:spPr/>
        <p:txBody>
          <a:bodyPr>
            <a:normAutofit/>
          </a:bodyPr>
          <a:lstStyle/>
          <a:p>
            <a:r>
              <a:rPr lang="en-US" sz="2400" dirty="0">
                <a:latin typeface="Bahnschrift Condensed" panose="020B0502040204020203" pitchFamily="34" charset="0"/>
              </a:rPr>
              <a:t>Sentiment analysis is an automatic method for extracting and analyzing subjective judgments on different aspects of an item or entity. Sentiment analysis helps us understand the premises of the text and the emotions exhibited by the author of the text. Understanding common people’s sentiments regarding a particular aspect, such as a particular health policy, can help governments and policymakers understand whether the policy they implement attracts common people. Sentiment analysis helps us understand the perceptions of common people regarding a particular health policy.</a:t>
            </a:r>
            <a:endParaRPr lang="en-IN" sz="2400" dirty="0">
              <a:latin typeface="Bahnschrift Condensed" panose="020B0502040204020203" pitchFamily="34" charset="0"/>
            </a:endParaRPr>
          </a:p>
        </p:txBody>
      </p:sp>
      <p:pic>
        <p:nvPicPr>
          <p:cNvPr id="5" name="Picture 4">
            <a:extLst>
              <a:ext uri="{FF2B5EF4-FFF2-40B4-BE49-F238E27FC236}">
                <a16:creationId xmlns:a16="http://schemas.microsoft.com/office/drawing/2014/main" id="{45592081-6287-711A-F158-64D36F127A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5695" y="23111"/>
            <a:ext cx="2887345" cy="1809159"/>
          </a:xfrm>
          <a:prstGeom prst="rect">
            <a:avLst/>
          </a:prstGeom>
        </p:spPr>
      </p:pic>
      <p:pic>
        <p:nvPicPr>
          <p:cNvPr id="7" name="Picture 6">
            <a:extLst>
              <a:ext uri="{FF2B5EF4-FFF2-40B4-BE49-F238E27FC236}">
                <a16:creationId xmlns:a16="http://schemas.microsoft.com/office/drawing/2014/main" id="{666B3983-A03B-6408-EE3D-4A87B1AD8E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378960"/>
            <a:ext cx="11897360" cy="2560320"/>
          </a:xfrm>
          <a:prstGeom prst="rect">
            <a:avLst/>
          </a:prstGeom>
        </p:spPr>
      </p:pic>
    </p:spTree>
    <p:extLst>
      <p:ext uri="{BB962C8B-B14F-4D97-AF65-F5344CB8AC3E}">
        <p14:creationId xmlns:p14="http://schemas.microsoft.com/office/powerpoint/2010/main" val="1440942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05C43-66DE-9193-F453-A58AEB510DE9}"/>
              </a:ext>
            </a:extLst>
          </p:cNvPr>
          <p:cNvSpPr>
            <a:spLocks noGrp="1"/>
          </p:cNvSpPr>
          <p:nvPr>
            <p:ph type="title"/>
          </p:nvPr>
        </p:nvSpPr>
        <p:spPr/>
        <p:txBody>
          <a:bodyPr>
            <a:normAutofit/>
          </a:bodyPr>
          <a:lstStyle/>
          <a:p>
            <a:r>
              <a:rPr lang="en-IN" sz="4000" b="1" dirty="0" err="1">
                <a:latin typeface="Algerian" panose="04020705040A02060702" pitchFamily="82" charset="0"/>
              </a:rPr>
              <a:t>TextBlob</a:t>
            </a:r>
            <a:endParaRPr lang="en-IN" sz="40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7F3E074B-1165-BDFB-75DA-C9F1795A13B0}"/>
              </a:ext>
            </a:extLst>
          </p:cNvPr>
          <p:cNvSpPr>
            <a:spLocks noGrp="1"/>
          </p:cNvSpPr>
          <p:nvPr>
            <p:ph idx="1"/>
          </p:nvPr>
        </p:nvSpPr>
        <p:spPr/>
        <p:txBody>
          <a:bodyPr>
            <a:normAutofit/>
          </a:bodyPr>
          <a:lstStyle/>
          <a:p>
            <a:r>
              <a:rPr lang="en-US" sz="2400" dirty="0">
                <a:latin typeface="Bahnschrift Condensed" panose="020B0502040204020203" pitchFamily="34" charset="0"/>
              </a:rPr>
              <a:t>We used text Blob as a modeling approach for sentiment analysis. It is incredibly simple to use and can process the text in only a few lines of code because Text Blob is built on top of NLTK and Pattern. A Python module for processing textual data, Text Blob is open-source and free to use. It provides a straightforward API to access its methods and carry out fundamental NLP operations. </a:t>
            </a:r>
          </a:p>
          <a:p>
            <a:r>
              <a:rPr lang="en-US" sz="2400" dirty="0">
                <a:latin typeface="Bahnschrift Condensed" panose="020B0502040204020203" pitchFamily="34" charset="0"/>
              </a:rPr>
              <a:t>Polarity is a float that lies between [-1,1], where -1 denotes negative sentiment and +1 denotes positive sentiment in the text blob sentiment analyzer's response to a particular input</a:t>
            </a:r>
            <a:r>
              <a:rPr lang="en-US" sz="1600" dirty="0"/>
              <a:t>.</a:t>
            </a:r>
            <a:endParaRPr lang="en-IN" sz="2400" dirty="0">
              <a:latin typeface="Bahnschrift Condensed" panose="020B0502040204020203" pitchFamily="34" charset="0"/>
            </a:endParaRPr>
          </a:p>
        </p:txBody>
      </p:sp>
      <p:pic>
        <p:nvPicPr>
          <p:cNvPr id="5" name="Picture 4">
            <a:extLst>
              <a:ext uri="{FF2B5EF4-FFF2-40B4-BE49-F238E27FC236}">
                <a16:creationId xmlns:a16="http://schemas.microsoft.com/office/drawing/2014/main" id="{D2930E02-28C2-6103-73D4-312B7A773E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9521" y="4851400"/>
            <a:ext cx="9682480" cy="1876425"/>
          </a:xfrm>
          <a:prstGeom prst="rect">
            <a:avLst/>
          </a:prstGeom>
        </p:spPr>
      </p:pic>
    </p:spTree>
    <p:extLst>
      <p:ext uri="{BB962C8B-B14F-4D97-AF65-F5344CB8AC3E}">
        <p14:creationId xmlns:p14="http://schemas.microsoft.com/office/powerpoint/2010/main" val="364293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193E-4E24-7A1C-2D21-144227E6800D}"/>
              </a:ext>
            </a:extLst>
          </p:cNvPr>
          <p:cNvSpPr>
            <a:spLocks noGrp="1"/>
          </p:cNvSpPr>
          <p:nvPr>
            <p:ph type="title"/>
          </p:nvPr>
        </p:nvSpPr>
        <p:spPr/>
        <p:txBody>
          <a:bodyPr>
            <a:normAutofit/>
          </a:bodyPr>
          <a:lstStyle/>
          <a:p>
            <a:r>
              <a:rPr lang="en-IN" sz="4000" b="1" dirty="0">
                <a:latin typeface="Algerian" panose="04020705040A02060702" pitchFamily="82" charset="0"/>
              </a:rPr>
              <a:t>Result</a:t>
            </a:r>
          </a:p>
        </p:txBody>
      </p:sp>
      <p:pic>
        <p:nvPicPr>
          <p:cNvPr id="5" name="Content Placeholder 4">
            <a:extLst>
              <a:ext uri="{FF2B5EF4-FFF2-40B4-BE49-F238E27FC236}">
                <a16:creationId xmlns:a16="http://schemas.microsoft.com/office/drawing/2014/main" id="{B2D2C8DD-3008-8113-BCDE-1DD2D14C001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57680" y="1259841"/>
            <a:ext cx="5461082" cy="3824824"/>
          </a:xfrm>
        </p:spPr>
      </p:pic>
      <p:sp>
        <p:nvSpPr>
          <p:cNvPr id="8" name="TextBox 7">
            <a:extLst>
              <a:ext uri="{FF2B5EF4-FFF2-40B4-BE49-F238E27FC236}">
                <a16:creationId xmlns:a16="http://schemas.microsoft.com/office/drawing/2014/main" id="{8C241ABD-ADC7-931A-A3B1-321A04F966EC}"/>
              </a:ext>
            </a:extLst>
          </p:cNvPr>
          <p:cNvSpPr txBox="1"/>
          <p:nvPr/>
        </p:nvSpPr>
        <p:spPr>
          <a:xfrm>
            <a:off x="7609840" y="1259841"/>
            <a:ext cx="2651760" cy="1015663"/>
          </a:xfrm>
          <a:prstGeom prst="rect">
            <a:avLst/>
          </a:prstGeom>
          <a:noFill/>
        </p:spPr>
        <p:txBody>
          <a:bodyPr wrap="square" rtlCol="0">
            <a:spAutoFit/>
          </a:bodyPr>
          <a:lstStyle/>
          <a:p>
            <a:r>
              <a:rPr lang="en-IN" sz="2000" b="1" dirty="0">
                <a:latin typeface="Bahnschrift Condensed" panose="020B0502040204020203" pitchFamily="34" charset="0"/>
              </a:rPr>
              <a:t>Postive-3579</a:t>
            </a:r>
          </a:p>
          <a:p>
            <a:r>
              <a:rPr lang="en-IN" sz="2000" b="1" dirty="0">
                <a:latin typeface="Bahnschrift Condensed" panose="020B0502040204020203" pitchFamily="34" charset="0"/>
              </a:rPr>
              <a:t>Negative-1725</a:t>
            </a:r>
          </a:p>
          <a:p>
            <a:r>
              <a:rPr lang="en-IN" sz="2000" b="1" dirty="0">
                <a:latin typeface="Bahnschrift Condensed" panose="020B0502040204020203" pitchFamily="34" charset="0"/>
              </a:rPr>
              <a:t>Netural-4696</a:t>
            </a:r>
          </a:p>
        </p:txBody>
      </p:sp>
    </p:spTree>
    <p:extLst>
      <p:ext uri="{BB962C8B-B14F-4D97-AF65-F5344CB8AC3E}">
        <p14:creationId xmlns:p14="http://schemas.microsoft.com/office/powerpoint/2010/main" val="1939066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5D230-EFBF-8937-DDB9-671127CF010B}"/>
              </a:ext>
            </a:extLst>
          </p:cNvPr>
          <p:cNvSpPr>
            <a:spLocks noGrp="1"/>
          </p:cNvSpPr>
          <p:nvPr>
            <p:ph type="title"/>
          </p:nvPr>
        </p:nvSpPr>
        <p:spPr/>
        <p:txBody>
          <a:bodyPr>
            <a:normAutofit/>
          </a:bodyPr>
          <a:lstStyle/>
          <a:p>
            <a:r>
              <a:rPr lang="en-IN" sz="4000" b="1" dirty="0">
                <a:latin typeface="Algerian" panose="04020705040A02060702" pitchFamily="82" charset="0"/>
              </a:rPr>
              <a:t>Topic Modelling</a:t>
            </a:r>
          </a:p>
        </p:txBody>
      </p:sp>
      <p:sp>
        <p:nvSpPr>
          <p:cNvPr id="3" name="Content Placeholder 2">
            <a:extLst>
              <a:ext uri="{FF2B5EF4-FFF2-40B4-BE49-F238E27FC236}">
                <a16:creationId xmlns:a16="http://schemas.microsoft.com/office/drawing/2014/main" id="{28436702-1308-625E-839B-E7A635EFD942}"/>
              </a:ext>
            </a:extLst>
          </p:cNvPr>
          <p:cNvSpPr>
            <a:spLocks noGrp="1"/>
          </p:cNvSpPr>
          <p:nvPr>
            <p:ph idx="1"/>
          </p:nvPr>
        </p:nvSpPr>
        <p:spPr/>
        <p:txBody>
          <a:bodyPr/>
          <a:lstStyle/>
          <a:p>
            <a:pPr marL="0" indent="0">
              <a:buNone/>
            </a:pPr>
            <a:r>
              <a:rPr lang="en-US" sz="2400" b="1" dirty="0">
                <a:latin typeface="Algerian" panose="04020705040A02060702" pitchFamily="82" charset="0"/>
              </a:rPr>
              <a:t>1.Latent Semantic Analysis(LSA) </a:t>
            </a:r>
            <a:r>
              <a:rPr lang="en-US" dirty="0"/>
              <a:t>:</a:t>
            </a:r>
          </a:p>
          <a:p>
            <a:pPr marL="0" indent="0">
              <a:buNone/>
            </a:pPr>
            <a:r>
              <a:rPr lang="en-US" sz="2400" dirty="0">
                <a:latin typeface="Bahnschrift Condensed" panose="020B0502040204020203" pitchFamily="34" charset="0"/>
              </a:rPr>
              <a:t>LSA is basically a technique where we identify the patterns from the text document or in simple words we tend to find out relevant and important information from the text document. it is clearly an unsupervised approach. It uses </a:t>
            </a:r>
            <a:r>
              <a:rPr lang="en-US" sz="2400" dirty="0" err="1">
                <a:latin typeface="Bahnschrift Condensed" panose="020B0502040204020203" pitchFamily="34" charset="0"/>
              </a:rPr>
              <a:t>clursturing</a:t>
            </a:r>
            <a:r>
              <a:rPr lang="en-US" sz="2400" dirty="0">
                <a:latin typeface="Bahnschrift Condensed" panose="020B0502040204020203" pitchFamily="34" charset="0"/>
              </a:rPr>
              <a:t> method to represent tweets</a:t>
            </a:r>
            <a:r>
              <a:rPr lang="en-US" dirty="0"/>
              <a:t>.</a:t>
            </a:r>
          </a:p>
          <a:p>
            <a:pPr marL="0" indent="0">
              <a:buNone/>
            </a:pPr>
            <a:r>
              <a:rPr lang="en-US" sz="2000" dirty="0" err="1">
                <a:latin typeface="Bahnschrift Condensed" panose="020B0502040204020203" pitchFamily="34" charset="0"/>
              </a:rPr>
              <a:t>Clurstured</a:t>
            </a:r>
            <a:r>
              <a:rPr lang="en-US" sz="2000" dirty="0">
                <a:latin typeface="Bahnschrift Condensed" panose="020B0502040204020203" pitchFamily="34" charset="0"/>
              </a:rPr>
              <a:t> text: </a:t>
            </a:r>
            <a:endParaRPr lang="en-IN" sz="2000" dirty="0">
              <a:latin typeface="Bahnschrift Condensed" panose="020B0502040204020203" pitchFamily="34" charset="0"/>
            </a:endParaRPr>
          </a:p>
        </p:txBody>
      </p:sp>
      <p:pic>
        <p:nvPicPr>
          <p:cNvPr id="5" name="Picture 4">
            <a:extLst>
              <a:ext uri="{FF2B5EF4-FFF2-40B4-BE49-F238E27FC236}">
                <a16:creationId xmlns:a16="http://schemas.microsoft.com/office/drawing/2014/main" id="{DA5B2806-AE49-7A73-FD20-622FECF32A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466" y="3429000"/>
            <a:ext cx="6200854" cy="3345423"/>
          </a:xfrm>
          <a:prstGeom prst="rect">
            <a:avLst/>
          </a:prstGeom>
        </p:spPr>
      </p:pic>
    </p:spTree>
    <p:extLst>
      <p:ext uri="{BB962C8B-B14F-4D97-AF65-F5344CB8AC3E}">
        <p14:creationId xmlns:p14="http://schemas.microsoft.com/office/powerpoint/2010/main" val="349519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DF275-1FB6-E258-356A-0D389DE3A72C}"/>
              </a:ext>
            </a:extLst>
          </p:cNvPr>
          <p:cNvSpPr>
            <a:spLocks noGrp="1"/>
          </p:cNvSpPr>
          <p:nvPr>
            <p:ph type="title"/>
          </p:nvPr>
        </p:nvSpPr>
        <p:spPr/>
        <p:txBody>
          <a:bodyPr/>
          <a:lstStyle/>
          <a:p>
            <a:r>
              <a:rPr lang="en-IN" sz="4400" dirty="0">
                <a:latin typeface="Algerian" panose="04020705040A02060702" pitchFamily="82" charset="0"/>
              </a:rPr>
              <a:t>Topic Modelling</a:t>
            </a:r>
            <a:endParaRPr lang="en-IN" dirty="0"/>
          </a:p>
        </p:txBody>
      </p:sp>
      <p:pic>
        <p:nvPicPr>
          <p:cNvPr id="5" name="Content Placeholder 4">
            <a:extLst>
              <a:ext uri="{FF2B5EF4-FFF2-40B4-BE49-F238E27FC236}">
                <a16:creationId xmlns:a16="http://schemas.microsoft.com/office/drawing/2014/main" id="{9AA0FFB2-FCE4-7AEA-5539-C9D22219A27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1187" y="1467574"/>
            <a:ext cx="6006093" cy="2730640"/>
          </a:xfrm>
        </p:spPr>
      </p:pic>
      <p:pic>
        <p:nvPicPr>
          <p:cNvPr id="7" name="Picture 6">
            <a:extLst>
              <a:ext uri="{FF2B5EF4-FFF2-40B4-BE49-F238E27FC236}">
                <a16:creationId xmlns:a16="http://schemas.microsoft.com/office/drawing/2014/main" id="{934029BB-C7D4-AA3A-1875-D4BEC71A9B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8880" y="4117907"/>
            <a:ext cx="5201920" cy="2037038"/>
          </a:xfrm>
          <a:prstGeom prst="rect">
            <a:avLst/>
          </a:prstGeom>
        </p:spPr>
      </p:pic>
      <p:sp>
        <p:nvSpPr>
          <p:cNvPr id="14" name="TextBox 13">
            <a:extLst>
              <a:ext uri="{FF2B5EF4-FFF2-40B4-BE49-F238E27FC236}">
                <a16:creationId xmlns:a16="http://schemas.microsoft.com/office/drawing/2014/main" id="{34613F1B-A0ED-E97D-9E90-30A62AC56AB3}"/>
              </a:ext>
            </a:extLst>
          </p:cNvPr>
          <p:cNvSpPr txBox="1"/>
          <p:nvPr/>
        </p:nvSpPr>
        <p:spPr>
          <a:xfrm>
            <a:off x="7135867" y="3535680"/>
            <a:ext cx="1926853" cy="400110"/>
          </a:xfrm>
          <a:prstGeom prst="rect">
            <a:avLst/>
          </a:prstGeom>
          <a:noFill/>
        </p:spPr>
        <p:txBody>
          <a:bodyPr wrap="square" rtlCol="0">
            <a:spAutoFit/>
          </a:bodyPr>
          <a:lstStyle/>
          <a:p>
            <a:r>
              <a:rPr lang="en-IN" sz="2000" b="1" dirty="0" err="1">
                <a:latin typeface="Bahnschrift Condensed" panose="020B0502040204020203" pitchFamily="34" charset="0"/>
              </a:rPr>
              <a:t>N_Topic</a:t>
            </a:r>
            <a:endParaRPr lang="en-IN" sz="2000" b="1" dirty="0">
              <a:latin typeface="Bahnschrift Condensed" panose="020B0502040204020203" pitchFamily="34" charset="0"/>
            </a:endParaRPr>
          </a:p>
        </p:txBody>
      </p:sp>
    </p:spTree>
    <p:extLst>
      <p:ext uri="{BB962C8B-B14F-4D97-AF65-F5344CB8AC3E}">
        <p14:creationId xmlns:p14="http://schemas.microsoft.com/office/powerpoint/2010/main" val="1647146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3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7B9D4-03B6-0ED7-C406-24530F115C39}"/>
              </a:ext>
            </a:extLst>
          </p:cNvPr>
          <p:cNvSpPr>
            <a:spLocks noGrp="1"/>
          </p:cNvSpPr>
          <p:nvPr>
            <p:ph type="title"/>
          </p:nvPr>
        </p:nvSpPr>
        <p:spPr>
          <a:xfrm>
            <a:off x="1406091" y="2011045"/>
            <a:ext cx="10515600" cy="1325563"/>
          </a:xfrm>
        </p:spPr>
        <p:txBody>
          <a:bodyPr>
            <a:normAutofit fontScale="90000"/>
          </a:bodyPr>
          <a:lstStyle/>
          <a:p>
            <a:pPr>
              <a:lnSpc>
                <a:spcPct val="100000"/>
              </a:lnSpc>
            </a:pPr>
            <a:r>
              <a:rPr lang="en-IN" b="1" dirty="0">
                <a:latin typeface="Algerian" panose="04020705040A02060702" pitchFamily="82" charset="0"/>
              </a:rPr>
              <a:t>Sentiment analysis and Topic Modelling on Digital India Tweets</a:t>
            </a:r>
          </a:p>
        </p:txBody>
      </p:sp>
      <p:sp>
        <p:nvSpPr>
          <p:cNvPr id="4" name="Content Placeholder 3">
            <a:extLst>
              <a:ext uri="{FF2B5EF4-FFF2-40B4-BE49-F238E27FC236}">
                <a16:creationId xmlns:a16="http://schemas.microsoft.com/office/drawing/2014/main" id="{116C569F-8FA5-7227-0D82-E4D90E8A6D51}"/>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493007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0CB1-474D-6D5A-2B85-54376CD6FE8C}"/>
              </a:ext>
            </a:extLst>
          </p:cNvPr>
          <p:cNvSpPr>
            <a:spLocks noGrp="1"/>
          </p:cNvSpPr>
          <p:nvPr>
            <p:ph type="title"/>
          </p:nvPr>
        </p:nvSpPr>
        <p:spPr/>
        <p:txBody>
          <a:bodyPr>
            <a:normAutofit/>
          </a:bodyPr>
          <a:lstStyle/>
          <a:p>
            <a:r>
              <a:rPr lang="en-IN" sz="4000" b="1" dirty="0">
                <a:latin typeface="Algerian" panose="04020705040A02060702" pitchFamily="82" charset="0"/>
              </a:rPr>
              <a:t>Topic Modelling</a:t>
            </a:r>
            <a:endParaRPr lang="en-IN" sz="4000" dirty="0"/>
          </a:p>
        </p:txBody>
      </p:sp>
      <p:sp>
        <p:nvSpPr>
          <p:cNvPr id="3" name="Content Placeholder 2">
            <a:extLst>
              <a:ext uri="{FF2B5EF4-FFF2-40B4-BE49-F238E27FC236}">
                <a16:creationId xmlns:a16="http://schemas.microsoft.com/office/drawing/2014/main" id="{690A8D34-ADBC-F74A-9B9D-EB13CA8EE28B}"/>
              </a:ext>
            </a:extLst>
          </p:cNvPr>
          <p:cNvSpPr>
            <a:spLocks noGrp="1"/>
          </p:cNvSpPr>
          <p:nvPr>
            <p:ph idx="1"/>
          </p:nvPr>
        </p:nvSpPr>
        <p:spPr/>
        <p:txBody>
          <a:bodyPr/>
          <a:lstStyle/>
          <a:p>
            <a:pPr marL="0" indent="0">
              <a:buNone/>
            </a:pPr>
            <a:r>
              <a:rPr lang="en-US" b="1" dirty="0">
                <a:latin typeface="Bahnschrift Condensed" panose="020B0502040204020203" pitchFamily="34" charset="0"/>
              </a:rPr>
              <a:t>2 Latent </a:t>
            </a:r>
            <a:r>
              <a:rPr lang="en-US" b="1" dirty="0" err="1">
                <a:latin typeface="Bahnschrift Condensed" panose="020B0502040204020203" pitchFamily="34" charset="0"/>
              </a:rPr>
              <a:t>Dirichilet</a:t>
            </a:r>
            <a:r>
              <a:rPr lang="en-US" b="1" dirty="0">
                <a:latin typeface="Bahnschrift Condensed" panose="020B0502040204020203" pitchFamily="34" charset="0"/>
              </a:rPr>
              <a:t> Allocation(LDA):</a:t>
            </a:r>
          </a:p>
          <a:p>
            <a:pPr marL="0" indent="0">
              <a:buNone/>
            </a:pPr>
            <a:r>
              <a:rPr lang="en-US" b="1" dirty="0">
                <a:latin typeface="Bahnschrift Condensed" panose="020B0502040204020203" pitchFamily="34" charset="0"/>
              </a:rPr>
              <a:t> </a:t>
            </a:r>
            <a:r>
              <a:rPr lang="en-US" sz="2400" dirty="0">
                <a:latin typeface="Bahnschrift Condensed" panose="020B0502040204020203" pitchFamily="34" charset="0"/>
              </a:rPr>
              <a:t>It is a probability distribution but is much different than the normal distribution which includes mean and variance, unlike the normal distribution it is basically the sum of probabilities which combine together and added to be 1</a:t>
            </a:r>
            <a:r>
              <a:rPr lang="en-US" dirty="0"/>
              <a:t>.</a:t>
            </a:r>
          </a:p>
          <a:p>
            <a:pPr marL="0" indent="0">
              <a:buNone/>
            </a:pPr>
            <a:r>
              <a:rPr lang="en-US" sz="2000" dirty="0" err="1">
                <a:latin typeface="Bahnschrift Condensed" panose="020B0502040204020203" pitchFamily="34" charset="0"/>
              </a:rPr>
              <a:t>Clurstured</a:t>
            </a:r>
            <a:r>
              <a:rPr lang="en-US" sz="2000" dirty="0">
                <a:latin typeface="Bahnschrift Condensed" panose="020B0502040204020203" pitchFamily="34" charset="0"/>
              </a:rPr>
              <a:t> text: </a:t>
            </a:r>
            <a:endParaRPr lang="en-IN" sz="2000" dirty="0">
              <a:latin typeface="Bahnschrift Condensed" panose="020B0502040204020203" pitchFamily="34" charset="0"/>
            </a:endParaRPr>
          </a:p>
          <a:p>
            <a:pPr marL="0" indent="0">
              <a:buNone/>
            </a:pPr>
            <a:endParaRPr lang="en-IN" dirty="0"/>
          </a:p>
        </p:txBody>
      </p:sp>
      <p:pic>
        <p:nvPicPr>
          <p:cNvPr id="5" name="Picture 4">
            <a:extLst>
              <a:ext uri="{FF2B5EF4-FFF2-40B4-BE49-F238E27FC236}">
                <a16:creationId xmlns:a16="http://schemas.microsoft.com/office/drawing/2014/main" id="{60548971-302E-EA95-0D30-D44B23ED90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4064" y="3428824"/>
            <a:ext cx="5884656" cy="3429176"/>
          </a:xfrm>
          <a:prstGeom prst="rect">
            <a:avLst/>
          </a:prstGeom>
        </p:spPr>
      </p:pic>
    </p:spTree>
    <p:extLst>
      <p:ext uri="{BB962C8B-B14F-4D97-AF65-F5344CB8AC3E}">
        <p14:creationId xmlns:p14="http://schemas.microsoft.com/office/powerpoint/2010/main" val="2848624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9083D-030E-9B14-3ADD-6B5108A08C91}"/>
              </a:ext>
            </a:extLst>
          </p:cNvPr>
          <p:cNvSpPr>
            <a:spLocks noGrp="1"/>
          </p:cNvSpPr>
          <p:nvPr>
            <p:ph type="title"/>
          </p:nvPr>
        </p:nvSpPr>
        <p:spPr/>
        <p:txBody>
          <a:bodyPr>
            <a:normAutofit/>
          </a:bodyPr>
          <a:lstStyle/>
          <a:p>
            <a:r>
              <a:rPr lang="en-IN" sz="4000" b="1" dirty="0">
                <a:latin typeface="Algerian" panose="04020705040A02060702" pitchFamily="82" charset="0"/>
              </a:rPr>
              <a:t>Topic Modelling</a:t>
            </a:r>
            <a:endParaRPr lang="en-IN" sz="4000" dirty="0">
              <a:latin typeface="Algerian" panose="04020705040A02060702" pitchFamily="82" charset="0"/>
            </a:endParaRPr>
          </a:p>
        </p:txBody>
      </p:sp>
      <p:pic>
        <p:nvPicPr>
          <p:cNvPr id="9" name="Content Placeholder 8">
            <a:extLst>
              <a:ext uri="{FF2B5EF4-FFF2-40B4-BE49-F238E27FC236}">
                <a16:creationId xmlns:a16="http://schemas.microsoft.com/office/drawing/2014/main" id="{E9FA14A1-CB4B-9EBF-0841-D0C9328F57B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2961" y="1381852"/>
            <a:ext cx="4991357" cy="2597283"/>
          </a:xfrm>
        </p:spPr>
      </p:pic>
      <p:sp>
        <p:nvSpPr>
          <p:cNvPr id="12" name="TextBox 11">
            <a:extLst>
              <a:ext uri="{FF2B5EF4-FFF2-40B4-BE49-F238E27FC236}">
                <a16:creationId xmlns:a16="http://schemas.microsoft.com/office/drawing/2014/main" id="{99887F1B-E13A-633C-0243-82CF3D5F2F5F}"/>
              </a:ext>
            </a:extLst>
          </p:cNvPr>
          <p:cNvSpPr txBox="1"/>
          <p:nvPr/>
        </p:nvSpPr>
        <p:spPr>
          <a:xfrm>
            <a:off x="6299200" y="2915920"/>
            <a:ext cx="1706880" cy="400110"/>
          </a:xfrm>
          <a:prstGeom prst="rect">
            <a:avLst/>
          </a:prstGeom>
          <a:noFill/>
        </p:spPr>
        <p:txBody>
          <a:bodyPr wrap="square" rtlCol="0">
            <a:spAutoFit/>
          </a:bodyPr>
          <a:lstStyle/>
          <a:p>
            <a:r>
              <a:rPr lang="en-IN" sz="2000" b="1" dirty="0" err="1">
                <a:latin typeface="Bahnschrift Condensed" panose="020B0502040204020203" pitchFamily="34" charset="0"/>
              </a:rPr>
              <a:t>N_topic</a:t>
            </a:r>
            <a:endParaRPr lang="en-IN" sz="2000" b="1" dirty="0">
              <a:latin typeface="Bahnschrift Condensed" panose="020B0502040204020203" pitchFamily="34" charset="0"/>
            </a:endParaRPr>
          </a:p>
        </p:txBody>
      </p:sp>
      <p:pic>
        <p:nvPicPr>
          <p:cNvPr id="14" name="Picture 13">
            <a:extLst>
              <a:ext uri="{FF2B5EF4-FFF2-40B4-BE49-F238E27FC236}">
                <a16:creationId xmlns:a16="http://schemas.microsoft.com/office/drawing/2014/main" id="{DE29C187-A4ED-6690-FABC-21A5629508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5676" y="3541971"/>
            <a:ext cx="5339204" cy="1930499"/>
          </a:xfrm>
          <a:prstGeom prst="rect">
            <a:avLst/>
          </a:prstGeom>
        </p:spPr>
      </p:pic>
      <p:sp>
        <p:nvSpPr>
          <p:cNvPr id="15" name="TextBox 14">
            <a:extLst>
              <a:ext uri="{FF2B5EF4-FFF2-40B4-BE49-F238E27FC236}">
                <a16:creationId xmlns:a16="http://schemas.microsoft.com/office/drawing/2014/main" id="{914F29D1-F27F-9188-6EB4-0B3E502ABA6E}"/>
              </a:ext>
            </a:extLst>
          </p:cNvPr>
          <p:cNvSpPr txBox="1"/>
          <p:nvPr/>
        </p:nvSpPr>
        <p:spPr>
          <a:xfrm>
            <a:off x="2702560" y="5842000"/>
            <a:ext cx="7518400" cy="461665"/>
          </a:xfrm>
          <a:prstGeom prst="rect">
            <a:avLst/>
          </a:prstGeom>
          <a:noFill/>
        </p:spPr>
        <p:txBody>
          <a:bodyPr wrap="square" rtlCol="0">
            <a:spAutoFit/>
          </a:bodyPr>
          <a:lstStyle/>
          <a:p>
            <a:r>
              <a:rPr lang="en-IN" sz="2400" b="1" dirty="0">
                <a:latin typeface="Bahnschrift SemiBold Condensed" panose="020B0502040204020203" pitchFamily="34" charset="0"/>
              </a:rPr>
              <a:t>Most repeated </a:t>
            </a:r>
            <a:r>
              <a:rPr lang="en-IN" sz="2400" b="1" dirty="0" err="1">
                <a:latin typeface="Bahnschrift SemiBold Condensed" panose="020B0502040204020203" pitchFamily="34" charset="0"/>
              </a:rPr>
              <a:t>text:Startup,virtual</a:t>
            </a:r>
            <a:r>
              <a:rPr lang="en-IN" sz="2400" b="1" dirty="0">
                <a:latin typeface="Bahnschrift SemiBold Condensed" panose="020B0502040204020203" pitchFamily="34" charset="0"/>
              </a:rPr>
              <a:t> </a:t>
            </a:r>
            <a:r>
              <a:rPr lang="en-IN" sz="2400" b="1" dirty="0" err="1">
                <a:latin typeface="Bahnschrift SemiBold Condensed" panose="020B0502040204020203" pitchFamily="34" charset="0"/>
              </a:rPr>
              <a:t>school,service</a:t>
            </a:r>
            <a:r>
              <a:rPr lang="en-IN" sz="2400" b="1" dirty="0">
                <a:latin typeface="Bahnschrift SemiBold Condensed" panose="020B0502040204020203" pitchFamily="34" charset="0"/>
              </a:rPr>
              <a:t> drive…</a:t>
            </a:r>
          </a:p>
        </p:txBody>
      </p:sp>
    </p:spTree>
    <p:extLst>
      <p:ext uri="{BB962C8B-B14F-4D97-AF65-F5344CB8AC3E}">
        <p14:creationId xmlns:p14="http://schemas.microsoft.com/office/powerpoint/2010/main" val="2014732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C18ED-7D52-4FF8-8929-20928EBEDF4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CC7521C-0EBA-AD6C-533D-B488938360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7310"/>
            <a:ext cx="12049760" cy="7016176"/>
          </a:xfrm>
        </p:spPr>
      </p:pic>
    </p:spTree>
    <p:extLst>
      <p:ext uri="{BB962C8B-B14F-4D97-AF65-F5344CB8AC3E}">
        <p14:creationId xmlns:p14="http://schemas.microsoft.com/office/powerpoint/2010/main" val="3254600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A159F-A8D2-CC0F-7AF4-4BAE37EB15FC}"/>
              </a:ext>
            </a:extLst>
          </p:cNvPr>
          <p:cNvSpPr>
            <a:spLocks noGrp="1"/>
          </p:cNvSpPr>
          <p:nvPr>
            <p:ph type="title"/>
          </p:nvPr>
        </p:nvSpPr>
        <p:spPr/>
        <p:txBody>
          <a:bodyPr/>
          <a:lstStyle/>
          <a:p>
            <a:r>
              <a:rPr lang="en-IN" b="1" dirty="0">
                <a:latin typeface="Algerian" panose="04020705040A02060702" pitchFamily="82" charset="0"/>
                <a:cs typeface="Aparajita" panose="02020603050405020304" pitchFamily="18" charset="0"/>
              </a:rPr>
              <a:t>Digital </a:t>
            </a:r>
            <a:r>
              <a:rPr lang="en-IN" b="1" dirty="0" err="1">
                <a:latin typeface="Algerian" panose="04020705040A02060702" pitchFamily="82" charset="0"/>
                <a:cs typeface="Aparajita" panose="02020603050405020304" pitchFamily="18" charset="0"/>
              </a:rPr>
              <a:t>india</a:t>
            </a:r>
            <a:endParaRPr lang="en-IN" b="1" dirty="0">
              <a:latin typeface="Algerian" panose="04020705040A02060702" pitchFamily="82" charset="0"/>
              <a:cs typeface="Aparajita" panose="02020603050405020304" pitchFamily="18" charset="0"/>
            </a:endParaRPr>
          </a:p>
        </p:txBody>
      </p:sp>
      <p:sp>
        <p:nvSpPr>
          <p:cNvPr id="9" name="Content Placeholder 8">
            <a:extLst>
              <a:ext uri="{FF2B5EF4-FFF2-40B4-BE49-F238E27FC236}">
                <a16:creationId xmlns:a16="http://schemas.microsoft.com/office/drawing/2014/main" id="{E8650C38-0182-1577-7E30-F1C4043D8070}"/>
              </a:ext>
            </a:extLst>
          </p:cNvPr>
          <p:cNvSpPr>
            <a:spLocks noGrp="1"/>
          </p:cNvSpPr>
          <p:nvPr>
            <p:ph idx="1"/>
          </p:nvPr>
        </p:nvSpPr>
        <p:spPr>
          <a:xfrm>
            <a:off x="4815840" y="1825625"/>
            <a:ext cx="6537960" cy="3996055"/>
          </a:xfrm>
          <a:solidFill>
            <a:schemeClr val="bg1"/>
          </a:solidFill>
        </p:spPr>
        <p:txBody>
          <a:bodyPr>
            <a:normAutofit fontScale="70000" lnSpcReduction="20000"/>
          </a:bodyPr>
          <a:lstStyle/>
          <a:p>
            <a:r>
              <a:rPr lang="en-US" b="1" dirty="0"/>
              <a:t>The Government of India launched the "Digital India" program to bring fast internet to rural areas. On July 1, 2015, Prime Minister Narendra Modi introduced the Digital India Mission as a beneficiary of other government initiatives like Make in India, </a:t>
            </a:r>
            <a:r>
              <a:rPr lang="en-US" b="1" dirty="0" err="1"/>
              <a:t>Bharatmala</a:t>
            </a:r>
            <a:r>
              <a:rPr lang="en-US" b="1" dirty="0"/>
              <a:t>, </a:t>
            </a:r>
            <a:r>
              <a:rPr lang="en-US" b="1" dirty="0" err="1"/>
              <a:t>Sagarmala</a:t>
            </a:r>
            <a:r>
              <a:rPr lang="en-US" b="1" dirty="0"/>
              <a:t>, Startup India, Bharat Net, and Standup India.. Cloud computing and mobile applications are two examples of digital technologies that have emerged as global accelerators for rapid economic growth and citizen empowerment. We use digital technologies more frequently in all aspects of our daily life, from government offices to retail establishments. They enable us to communicate with one another and exchange knowledge about the problems and situations we face. In some situations, they also make it possible for those problems to be resolved almost instantly.</a:t>
            </a:r>
            <a:endParaRPr lang="en-IN" b="1" dirty="0"/>
          </a:p>
        </p:txBody>
      </p:sp>
      <p:pic>
        <p:nvPicPr>
          <p:cNvPr id="13" name="Picture 12">
            <a:extLst>
              <a:ext uri="{FF2B5EF4-FFF2-40B4-BE49-F238E27FC236}">
                <a16:creationId xmlns:a16="http://schemas.microsoft.com/office/drawing/2014/main" id="{3B929703-4E87-C880-14B4-7B431E2A62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310" y="1690688"/>
            <a:ext cx="4738370" cy="3996054"/>
          </a:xfrm>
          <a:prstGeom prst="rect">
            <a:avLst/>
          </a:prstGeom>
        </p:spPr>
      </p:pic>
    </p:spTree>
    <p:extLst>
      <p:ext uri="{BB962C8B-B14F-4D97-AF65-F5344CB8AC3E}">
        <p14:creationId xmlns:p14="http://schemas.microsoft.com/office/powerpoint/2010/main" val="1342784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620D4-5E57-4827-E640-0942FB00670C}"/>
              </a:ext>
            </a:extLst>
          </p:cNvPr>
          <p:cNvSpPr>
            <a:spLocks noGrp="1"/>
          </p:cNvSpPr>
          <p:nvPr>
            <p:ph type="title"/>
          </p:nvPr>
        </p:nvSpPr>
        <p:spPr/>
        <p:txBody>
          <a:bodyPr>
            <a:normAutofit/>
          </a:bodyPr>
          <a:lstStyle/>
          <a:p>
            <a:r>
              <a:rPr lang="en-IN" sz="3600" dirty="0">
                <a:latin typeface="Algerian" panose="04020705040A02060702" pitchFamily="82" charset="0"/>
              </a:rPr>
              <a:t>9 pillars of Digital </a:t>
            </a:r>
            <a:r>
              <a:rPr lang="en-IN" sz="3600" dirty="0" err="1">
                <a:latin typeface="Algerian" panose="04020705040A02060702" pitchFamily="82" charset="0"/>
              </a:rPr>
              <a:t>india</a:t>
            </a:r>
            <a:endParaRPr lang="en-IN" sz="3600" dirty="0">
              <a:latin typeface="Algerian" panose="04020705040A02060702" pitchFamily="82" charset="0"/>
            </a:endParaRPr>
          </a:p>
        </p:txBody>
      </p:sp>
      <p:pic>
        <p:nvPicPr>
          <p:cNvPr id="5" name="Content Placeholder 4">
            <a:extLst>
              <a:ext uri="{FF2B5EF4-FFF2-40B4-BE49-F238E27FC236}">
                <a16:creationId xmlns:a16="http://schemas.microsoft.com/office/drawing/2014/main" id="{E7824411-75C9-0576-308F-7061C5ED767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2240" y="2062481"/>
            <a:ext cx="11917680" cy="3635284"/>
          </a:xfrm>
        </p:spPr>
      </p:pic>
    </p:spTree>
    <p:extLst>
      <p:ext uri="{BB962C8B-B14F-4D97-AF65-F5344CB8AC3E}">
        <p14:creationId xmlns:p14="http://schemas.microsoft.com/office/powerpoint/2010/main" val="3731194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8569-E3D5-F127-D3CF-9F32F8B76B28}"/>
              </a:ext>
            </a:extLst>
          </p:cNvPr>
          <p:cNvSpPr>
            <a:spLocks noGrp="1"/>
          </p:cNvSpPr>
          <p:nvPr>
            <p:ph type="title"/>
          </p:nvPr>
        </p:nvSpPr>
        <p:spPr/>
        <p:txBody>
          <a:bodyPr>
            <a:normAutofit/>
          </a:bodyPr>
          <a:lstStyle/>
          <a:p>
            <a:r>
              <a:rPr lang="en-IN" sz="2800" b="1" dirty="0">
                <a:latin typeface="Algerian" panose="04020705040A02060702" pitchFamily="82" charset="0"/>
              </a:rPr>
              <a:t>Picture represent changes made by digital </a:t>
            </a:r>
            <a:r>
              <a:rPr lang="en-IN" sz="2800" b="1" dirty="0" err="1">
                <a:latin typeface="Algerian" panose="04020705040A02060702" pitchFamily="82" charset="0"/>
              </a:rPr>
              <a:t>india</a:t>
            </a:r>
            <a:endParaRPr lang="en-IN" sz="2800" b="1" dirty="0">
              <a:latin typeface="Algerian" panose="04020705040A02060702" pitchFamily="82" charset="0"/>
            </a:endParaRPr>
          </a:p>
        </p:txBody>
      </p:sp>
      <p:pic>
        <p:nvPicPr>
          <p:cNvPr id="5" name="Content Placeholder 4">
            <a:extLst>
              <a:ext uri="{FF2B5EF4-FFF2-40B4-BE49-F238E27FC236}">
                <a16:creationId xmlns:a16="http://schemas.microsoft.com/office/drawing/2014/main" id="{D32D498A-EC8B-50DB-8D9D-847C6114810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337" y="1751243"/>
            <a:ext cx="3618320" cy="4922751"/>
          </a:xfrm>
        </p:spPr>
      </p:pic>
      <p:pic>
        <p:nvPicPr>
          <p:cNvPr id="7" name="Picture 6">
            <a:extLst>
              <a:ext uri="{FF2B5EF4-FFF2-40B4-BE49-F238E27FC236}">
                <a16:creationId xmlns:a16="http://schemas.microsoft.com/office/drawing/2014/main" id="{DEB3947C-CC4D-2830-F854-66FEEEB83D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0160" y="1364793"/>
            <a:ext cx="4198220" cy="2752982"/>
          </a:xfrm>
          <a:prstGeom prst="rect">
            <a:avLst/>
          </a:prstGeom>
        </p:spPr>
      </p:pic>
      <p:pic>
        <p:nvPicPr>
          <p:cNvPr id="9" name="Picture 8">
            <a:extLst>
              <a:ext uri="{FF2B5EF4-FFF2-40B4-BE49-F238E27FC236}">
                <a16:creationId xmlns:a16="http://schemas.microsoft.com/office/drawing/2014/main" id="{B9EE6E84-9542-19B0-37BA-50BB9B26DC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07229" y="1824592"/>
            <a:ext cx="3657049" cy="4586367"/>
          </a:xfrm>
          <a:prstGeom prst="rect">
            <a:avLst/>
          </a:prstGeom>
        </p:spPr>
      </p:pic>
      <p:pic>
        <p:nvPicPr>
          <p:cNvPr id="11" name="Picture 10">
            <a:extLst>
              <a:ext uri="{FF2B5EF4-FFF2-40B4-BE49-F238E27FC236}">
                <a16:creationId xmlns:a16="http://schemas.microsoft.com/office/drawing/2014/main" id="{3C8CF68B-5F63-C822-9234-1E2C92079D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35657" y="3909489"/>
            <a:ext cx="4282723" cy="2709923"/>
          </a:xfrm>
          <a:prstGeom prst="rect">
            <a:avLst/>
          </a:prstGeom>
        </p:spPr>
      </p:pic>
    </p:spTree>
    <p:extLst>
      <p:ext uri="{BB962C8B-B14F-4D97-AF65-F5344CB8AC3E}">
        <p14:creationId xmlns:p14="http://schemas.microsoft.com/office/powerpoint/2010/main" val="440441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A074-0D8C-E728-AF5B-B5D116F2820A}"/>
              </a:ext>
            </a:extLst>
          </p:cNvPr>
          <p:cNvSpPr>
            <a:spLocks noGrp="1"/>
          </p:cNvSpPr>
          <p:nvPr>
            <p:ph type="title"/>
          </p:nvPr>
        </p:nvSpPr>
        <p:spPr/>
        <p:txBody>
          <a:bodyPr>
            <a:normAutofit/>
          </a:bodyPr>
          <a:lstStyle/>
          <a:p>
            <a:r>
              <a:rPr lang="en-IN" sz="4000" b="1" dirty="0">
                <a:latin typeface="Algerian" panose="04020705040A02060702" pitchFamily="82" charset="0"/>
              </a:rPr>
              <a:t>Data Collection</a:t>
            </a:r>
          </a:p>
        </p:txBody>
      </p:sp>
      <p:sp>
        <p:nvSpPr>
          <p:cNvPr id="3" name="Content Placeholder 2">
            <a:extLst>
              <a:ext uri="{FF2B5EF4-FFF2-40B4-BE49-F238E27FC236}">
                <a16:creationId xmlns:a16="http://schemas.microsoft.com/office/drawing/2014/main" id="{098C2F77-A5C6-1D6D-65A6-627037E6E57D}"/>
              </a:ext>
            </a:extLst>
          </p:cNvPr>
          <p:cNvSpPr>
            <a:spLocks noGrp="1"/>
          </p:cNvSpPr>
          <p:nvPr>
            <p:ph idx="1"/>
          </p:nvPr>
        </p:nvSpPr>
        <p:spPr>
          <a:xfrm>
            <a:off x="838200" y="1825625"/>
            <a:ext cx="10515600" cy="3538855"/>
          </a:xfrm>
        </p:spPr>
        <p:txBody>
          <a:bodyPr/>
          <a:lstStyle/>
          <a:p>
            <a:r>
              <a:rPr lang="en-IN" b="1" dirty="0">
                <a:latin typeface="Bahnschrift Light SemiCondensed" panose="020B0502040204020203" pitchFamily="34" charset="0"/>
              </a:rPr>
              <a:t>Data collected from twitter</a:t>
            </a:r>
          </a:p>
          <a:p>
            <a:r>
              <a:rPr lang="en-IN" sz="2400" dirty="0">
                <a:latin typeface="Bahnschrift SemiBold SemiConden" panose="020B0502040204020203" pitchFamily="34" charset="0"/>
              </a:rPr>
              <a:t>I have used </a:t>
            </a:r>
            <a:r>
              <a:rPr lang="en-IN" sz="2400" b="1" dirty="0" err="1">
                <a:effectLst/>
                <a:latin typeface="Bahnschrift SemiBold SemiConden" panose="020B0502040204020203" pitchFamily="34" charset="0"/>
              </a:rPr>
              <a:t>snscrape</a:t>
            </a:r>
            <a:r>
              <a:rPr lang="en-IN" sz="2400" b="1" dirty="0">
                <a:effectLst/>
                <a:latin typeface="Bahnschrift SemiBold SemiConden" panose="020B0502040204020203" pitchFamily="34" charset="0"/>
              </a:rPr>
              <a:t> </a:t>
            </a:r>
            <a:r>
              <a:rPr lang="en-IN" sz="2400" dirty="0">
                <a:effectLst/>
                <a:latin typeface="Bahnschrift SemiBold SemiConden" panose="020B0502040204020203" pitchFamily="34" charset="0"/>
              </a:rPr>
              <a:t>Library for data </a:t>
            </a:r>
          </a:p>
          <a:p>
            <a:pPr marL="0" indent="0">
              <a:buNone/>
            </a:pPr>
            <a:r>
              <a:rPr lang="en-IN" sz="2400" dirty="0">
                <a:effectLst/>
                <a:latin typeface="Bahnschrift SemiBold SemiConden" panose="020B0502040204020203" pitchFamily="34" charset="0"/>
              </a:rPr>
              <a:t>   Collection throw twitter</a:t>
            </a:r>
          </a:p>
          <a:p>
            <a:pPr marL="0" indent="0">
              <a:buNone/>
            </a:pPr>
            <a:r>
              <a:rPr lang="en-US" sz="2000" dirty="0">
                <a:latin typeface="Bahnschrift Condensed" panose="020B0502040204020203" pitchFamily="34" charset="0"/>
              </a:rPr>
              <a:t>We must extract the data in order to comprehend emotions and carry out sentiment analysis. As a result, Twitter is where the data is gathered. The information from tweets, comments, and hashtags on Twitter is extracted.</a:t>
            </a:r>
          </a:p>
          <a:p>
            <a:pPr marL="0" indent="0">
              <a:buNone/>
            </a:pPr>
            <a:r>
              <a:rPr lang="en-US" sz="2000" dirty="0">
                <a:latin typeface="Bahnschrift SemiBold Condensed" panose="020B0502040204020203" pitchFamily="34" charset="0"/>
              </a:rPr>
              <a:t>People can express their opinions and learn about current events on the social media site Twitter. Twitter is thus the ideal tool for gathering data for research purposes.  For sentiment analysis, a sizable amount of data must be extracted. because when there are more tweets, it produces accurate results. Twitter is the ideal forum for it, therefore</a:t>
            </a:r>
            <a:endParaRPr lang="en-IN" sz="2000" dirty="0">
              <a:effectLst/>
              <a:latin typeface="Bahnschrift SemiBold Condensed" panose="020B0502040204020203" pitchFamily="34" charset="0"/>
            </a:endParaRPr>
          </a:p>
          <a:p>
            <a:pPr marL="0" indent="0">
              <a:buNone/>
            </a:pPr>
            <a:endParaRPr lang="en-IN" sz="2000" dirty="0">
              <a:effectLst/>
              <a:latin typeface="Bahnschrift Condensed" panose="020B0502040204020203" pitchFamily="34" charset="0"/>
            </a:endParaRPr>
          </a:p>
          <a:p>
            <a:endParaRPr lang="en-IN" dirty="0"/>
          </a:p>
        </p:txBody>
      </p:sp>
      <p:pic>
        <p:nvPicPr>
          <p:cNvPr id="5" name="Picture 4">
            <a:extLst>
              <a:ext uri="{FF2B5EF4-FFF2-40B4-BE49-F238E27FC236}">
                <a16:creationId xmlns:a16="http://schemas.microsoft.com/office/drawing/2014/main" id="{3F4245F1-09D4-D882-C16D-74D1D2C5E9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5840" y="474345"/>
            <a:ext cx="3810000" cy="2872105"/>
          </a:xfrm>
          <a:prstGeom prst="rect">
            <a:avLst/>
          </a:prstGeom>
        </p:spPr>
      </p:pic>
    </p:spTree>
    <p:extLst>
      <p:ext uri="{BB962C8B-B14F-4D97-AF65-F5344CB8AC3E}">
        <p14:creationId xmlns:p14="http://schemas.microsoft.com/office/powerpoint/2010/main" val="702925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2AE65-8297-C741-1579-323D7D2EF39A}"/>
              </a:ext>
            </a:extLst>
          </p:cNvPr>
          <p:cNvSpPr>
            <a:spLocks noGrp="1"/>
          </p:cNvSpPr>
          <p:nvPr>
            <p:ph type="title"/>
          </p:nvPr>
        </p:nvSpPr>
        <p:spPr/>
        <p:txBody>
          <a:bodyPr>
            <a:normAutofit/>
          </a:bodyPr>
          <a:lstStyle/>
          <a:p>
            <a:r>
              <a:rPr lang="en-IN" sz="4000" b="1" dirty="0">
                <a:latin typeface="Algerian" panose="04020705040A02060702" pitchFamily="82" charset="0"/>
              </a:rPr>
              <a:t>Data Collection</a:t>
            </a:r>
          </a:p>
        </p:txBody>
      </p:sp>
      <p:pic>
        <p:nvPicPr>
          <p:cNvPr id="5" name="Content Placeholder 4">
            <a:extLst>
              <a:ext uri="{FF2B5EF4-FFF2-40B4-BE49-F238E27FC236}">
                <a16:creationId xmlns:a16="http://schemas.microsoft.com/office/drawing/2014/main" id="{DA2EEC13-73CB-9557-D6F9-95227D23E21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6700" y="1402174"/>
            <a:ext cx="6825845" cy="2844705"/>
          </a:xfrm>
        </p:spPr>
      </p:pic>
      <p:sp>
        <p:nvSpPr>
          <p:cNvPr id="7" name="TextBox 6">
            <a:extLst>
              <a:ext uri="{FF2B5EF4-FFF2-40B4-BE49-F238E27FC236}">
                <a16:creationId xmlns:a16="http://schemas.microsoft.com/office/drawing/2014/main" id="{29EEAF28-3DAA-8EF7-2A0E-E38145846DF9}"/>
              </a:ext>
            </a:extLst>
          </p:cNvPr>
          <p:cNvSpPr txBox="1"/>
          <p:nvPr/>
        </p:nvSpPr>
        <p:spPr>
          <a:xfrm>
            <a:off x="7345680" y="1910080"/>
            <a:ext cx="4008120" cy="3447098"/>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Bahnschrift Condensed" panose="020B0502040204020203" pitchFamily="34" charset="0"/>
              </a:rPr>
              <a:t>I have collected 10000 tweets from twitter</a:t>
            </a:r>
          </a:p>
          <a:p>
            <a:pPr marL="285750" indent="-285750">
              <a:buFont typeface="Arial" panose="020B0604020202020204" pitchFamily="34" charset="0"/>
              <a:buChar char="•"/>
            </a:pPr>
            <a:r>
              <a:rPr lang="en-IN" sz="2000" dirty="0">
                <a:latin typeface="Bahnschrift Condensed" panose="020B0502040204020203" pitchFamily="34" charset="0"/>
              </a:rPr>
              <a:t>Tweets.csv contains 8370 unique values</a:t>
            </a:r>
          </a:p>
          <a:p>
            <a:pPr marL="285750" indent="-285750">
              <a:buFont typeface="Arial" panose="020B0604020202020204" pitchFamily="34" charset="0"/>
              <a:buChar char="•"/>
            </a:pPr>
            <a:r>
              <a:rPr lang="en-IN" sz="2000" dirty="0">
                <a:latin typeface="Bahnschrift Condensed" panose="020B0502040204020203" pitchFamily="34" charset="0"/>
              </a:rPr>
              <a:t>From period 10-dec-20 to 3-dec-22</a:t>
            </a:r>
          </a:p>
          <a:p>
            <a:pPr marL="285750" indent="-285750">
              <a:buFont typeface="Arial" panose="020B0604020202020204" pitchFamily="34" charset="0"/>
              <a:buChar char="•"/>
            </a:pPr>
            <a:r>
              <a:rPr lang="en-IN" sz="2000" dirty="0" err="1">
                <a:latin typeface="Bahnschrift Condensed" panose="020B0502040204020203" pitchFamily="34" charset="0"/>
              </a:rPr>
              <a:t>Label:data,user,Tweet</a:t>
            </a:r>
            <a:endParaRPr lang="en-IN" sz="2000" dirty="0">
              <a:latin typeface="Bahnschrift Condensed" panose="020B0502040204020203" pitchFamily="34" charset="0"/>
            </a:endParaRPr>
          </a:p>
          <a:p>
            <a:pPr marL="285750" indent="-285750">
              <a:buFont typeface="Arial" panose="020B0604020202020204" pitchFamily="34" charset="0"/>
              <a:buChar char="•"/>
            </a:pPr>
            <a:r>
              <a:rPr lang="en-US" sz="2000" dirty="0">
                <a:latin typeface="Bahnschrift SemiBold Condensed" panose="020B0502040204020203" pitchFamily="34" charset="0"/>
              </a:rPr>
              <a:t>A scraper for social networking services is called </a:t>
            </a:r>
            <a:r>
              <a:rPr lang="en-US" sz="2000" dirty="0" err="1">
                <a:latin typeface="Bahnschrift SemiBold Condensed" panose="020B0502040204020203" pitchFamily="34" charset="0"/>
              </a:rPr>
              <a:t>Snscrape</a:t>
            </a:r>
            <a:r>
              <a:rPr lang="en-US" sz="2000" dirty="0">
                <a:latin typeface="Bahnschrift SemiBold Condensed" panose="020B0502040204020203" pitchFamily="34" charset="0"/>
              </a:rPr>
              <a:t> (SNS). It retrieves the stuff it has found by scraping information from searches, hashtags, and user profiles</a:t>
            </a:r>
            <a:endParaRPr lang="en-IN" sz="2000" dirty="0">
              <a:latin typeface="Bahnschrift SemiBold Condensed" panose="020B0502040204020203" pitchFamily="34" charset="0"/>
            </a:endParaRPr>
          </a:p>
          <a:p>
            <a:endParaRPr lang="en-IN" dirty="0"/>
          </a:p>
        </p:txBody>
      </p:sp>
    </p:spTree>
    <p:extLst>
      <p:ext uri="{BB962C8B-B14F-4D97-AF65-F5344CB8AC3E}">
        <p14:creationId xmlns:p14="http://schemas.microsoft.com/office/powerpoint/2010/main" val="1732990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D77F4-5A28-AD33-1459-28043B39C41A}"/>
              </a:ext>
            </a:extLst>
          </p:cNvPr>
          <p:cNvSpPr>
            <a:spLocks noGrp="1"/>
          </p:cNvSpPr>
          <p:nvPr>
            <p:ph type="title"/>
          </p:nvPr>
        </p:nvSpPr>
        <p:spPr/>
        <p:txBody>
          <a:bodyPr>
            <a:normAutofit/>
          </a:bodyPr>
          <a:lstStyle/>
          <a:p>
            <a:r>
              <a:rPr lang="en-IN" sz="4000" b="1" dirty="0">
                <a:latin typeface="Algerian" panose="04020705040A02060702" pitchFamily="82" charset="0"/>
              </a:rPr>
              <a:t>Removing Noise data</a:t>
            </a:r>
          </a:p>
        </p:txBody>
      </p:sp>
      <p:sp>
        <p:nvSpPr>
          <p:cNvPr id="3" name="Content Placeholder 2">
            <a:extLst>
              <a:ext uri="{FF2B5EF4-FFF2-40B4-BE49-F238E27FC236}">
                <a16:creationId xmlns:a16="http://schemas.microsoft.com/office/drawing/2014/main" id="{57DA85F6-48E3-7370-7F14-1F800E8EFBBF}"/>
              </a:ext>
            </a:extLst>
          </p:cNvPr>
          <p:cNvSpPr>
            <a:spLocks noGrp="1"/>
          </p:cNvSpPr>
          <p:nvPr>
            <p:ph idx="1"/>
          </p:nvPr>
        </p:nvSpPr>
        <p:spPr/>
        <p:txBody>
          <a:bodyPr/>
          <a:lstStyle/>
          <a:p>
            <a:r>
              <a:rPr lang="en-US" dirty="0">
                <a:latin typeface="Bahnschrift Condensed" panose="020B0502040204020203" pitchFamily="34" charset="0"/>
              </a:rPr>
              <a:t>The extracted data is inconsistent. Noisy data requires more storage and makes sentiment analysis less accurate. Stop words, hashtags, mentions, and non-English words can all be found in extracted tweets. Therefore, this data must be cleaned before sentiment analysis and topic modeling are performed</a:t>
            </a:r>
            <a:r>
              <a:rPr lang="en-US" dirty="0"/>
              <a:t>.</a:t>
            </a:r>
            <a:endParaRPr lang="en-IN" dirty="0"/>
          </a:p>
        </p:txBody>
      </p:sp>
      <p:pic>
        <p:nvPicPr>
          <p:cNvPr id="5" name="Picture 4">
            <a:extLst>
              <a:ext uri="{FF2B5EF4-FFF2-40B4-BE49-F238E27FC236}">
                <a16:creationId xmlns:a16="http://schemas.microsoft.com/office/drawing/2014/main" id="{AB9A0516-D13F-E0AA-B254-833A1730AD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6481" y="3572510"/>
            <a:ext cx="4074160" cy="2515551"/>
          </a:xfrm>
          <a:prstGeom prst="rect">
            <a:avLst/>
          </a:prstGeom>
        </p:spPr>
      </p:pic>
    </p:spTree>
    <p:extLst>
      <p:ext uri="{BB962C8B-B14F-4D97-AF65-F5344CB8AC3E}">
        <p14:creationId xmlns:p14="http://schemas.microsoft.com/office/powerpoint/2010/main" val="2920636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DBE93-4E77-B1DE-6D73-7BBAE250B089}"/>
              </a:ext>
            </a:extLst>
          </p:cNvPr>
          <p:cNvSpPr>
            <a:spLocks noGrp="1"/>
          </p:cNvSpPr>
          <p:nvPr>
            <p:ph type="title"/>
          </p:nvPr>
        </p:nvSpPr>
        <p:spPr/>
        <p:txBody>
          <a:bodyPr>
            <a:normAutofit/>
          </a:bodyPr>
          <a:lstStyle/>
          <a:p>
            <a:r>
              <a:rPr lang="en-IN" sz="4000" dirty="0" err="1">
                <a:latin typeface="Algerian" panose="04020705040A02060702" pitchFamily="82" charset="0"/>
              </a:rPr>
              <a:t>wordcloud</a:t>
            </a:r>
            <a:endParaRPr lang="en-IN"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4EC41F67-973F-E09F-E167-A179AC072D5C}"/>
              </a:ext>
            </a:extLst>
          </p:cNvPr>
          <p:cNvSpPr>
            <a:spLocks noGrp="1"/>
          </p:cNvSpPr>
          <p:nvPr>
            <p:ph idx="1"/>
          </p:nvPr>
        </p:nvSpPr>
        <p:spPr/>
        <p:txBody>
          <a:bodyPr>
            <a:normAutofit/>
          </a:bodyPr>
          <a:lstStyle/>
          <a:p>
            <a:r>
              <a:rPr lang="en-US" sz="2400" b="0" i="0" dirty="0" err="1">
                <a:solidFill>
                  <a:srgbClr val="292929"/>
                </a:solidFill>
                <a:effectLst/>
                <a:latin typeface="Bahnschrift Light Condensed" panose="020B0502040204020203" pitchFamily="34" charset="0"/>
              </a:rPr>
              <a:t>Wordcloud</a:t>
            </a:r>
            <a:r>
              <a:rPr lang="en-US" sz="2400" b="0" i="0" dirty="0">
                <a:solidFill>
                  <a:srgbClr val="292929"/>
                </a:solidFill>
                <a:effectLst/>
                <a:latin typeface="Bahnschrift Light Condensed" panose="020B0502040204020203" pitchFamily="34" charset="0"/>
              </a:rPr>
              <a:t> as the name suggests is a cloud of words.</a:t>
            </a:r>
          </a:p>
          <a:p>
            <a:endParaRPr lang="en-IN" sz="2400" dirty="0">
              <a:latin typeface="Bahnschrift Light Condensed" panose="020B0502040204020203" pitchFamily="34" charset="0"/>
            </a:endParaRPr>
          </a:p>
        </p:txBody>
      </p:sp>
      <p:pic>
        <p:nvPicPr>
          <p:cNvPr id="5" name="Picture 4">
            <a:extLst>
              <a:ext uri="{FF2B5EF4-FFF2-40B4-BE49-F238E27FC236}">
                <a16:creationId xmlns:a16="http://schemas.microsoft.com/office/drawing/2014/main" id="{CE8BE5A4-6BA9-21AE-41BE-1AB371512B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0" y="2336800"/>
            <a:ext cx="5353826" cy="3975100"/>
          </a:xfrm>
          <a:prstGeom prst="rect">
            <a:avLst/>
          </a:prstGeom>
        </p:spPr>
      </p:pic>
    </p:spTree>
    <p:extLst>
      <p:ext uri="{BB962C8B-B14F-4D97-AF65-F5344CB8AC3E}">
        <p14:creationId xmlns:p14="http://schemas.microsoft.com/office/powerpoint/2010/main" val="23559206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311</TotalTime>
  <Words>1053</Words>
  <Application>Microsoft Office PowerPoint</Application>
  <PresentationFormat>Widescreen</PresentationFormat>
  <Paragraphs>96</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Algerian</vt:lpstr>
      <vt:lpstr>Arial</vt:lpstr>
      <vt:lpstr>Bahnschrift Condensed</vt:lpstr>
      <vt:lpstr>Bahnschrift Light Condensed</vt:lpstr>
      <vt:lpstr>Bahnschrift Light SemiCondensed</vt:lpstr>
      <vt:lpstr>Bahnschrift SemiBold Condensed</vt:lpstr>
      <vt:lpstr>Bahnschrift SemiBold SemiConden</vt:lpstr>
      <vt:lpstr>Calibri</vt:lpstr>
      <vt:lpstr>Calibri Light</vt:lpstr>
      <vt:lpstr>Office Theme</vt:lpstr>
      <vt:lpstr>PowerPoint Presentation</vt:lpstr>
      <vt:lpstr>Sentiment analysis and Topic Modelling on Digital India Tweets</vt:lpstr>
      <vt:lpstr>Digital india</vt:lpstr>
      <vt:lpstr>9 pillars of Digital india</vt:lpstr>
      <vt:lpstr>Picture represent changes made by digital india</vt:lpstr>
      <vt:lpstr>Data Collection</vt:lpstr>
      <vt:lpstr>Data Collection</vt:lpstr>
      <vt:lpstr>Removing Noise data</vt:lpstr>
      <vt:lpstr>wordcloud</vt:lpstr>
      <vt:lpstr>Data preprocessing</vt:lpstr>
      <vt:lpstr>Data cleaning</vt:lpstr>
      <vt:lpstr>Data cleaning</vt:lpstr>
      <vt:lpstr>Data cleaning</vt:lpstr>
      <vt:lpstr>Data cleaning</vt:lpstr>
      <vt:lpstr>Sentiment Analysis</vt:lpstr>
      <vt:lpstr>TextBlob</vt:lpstr>
      <vt:lpstr>Result</vt:lpstr>
      <vt:lpstr>Topic Modelling</vt:lpstr>
      <vt:lpstr>Topic Modelling</vt:lpstr>
      <vt:lpstr>Topic Modelling</vt:lpstr>
      <vt:lpstr>Topic Modelling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Pradeep Gurram</dc:creator>
  <cp:lastModifiedBy>Pradeep Gurram</cp:lastModifiedBy>
  <cp:revision>4</cp:revision>
  <dcterms:created xsi:type="dcterms:W3CDTF">2022-12-21T16:58:05Z</dcterms:created>
  <dcterms:modified xsi:type="dcterms:W3CDTF">2023-02-07T15:23:57Z</dcterms:modified>
</cp:coreProperties>
</file>