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9" r:id="rId13"/>
    <p:sldId id="270" r:id="rId14"/>
    <p:sldId id="266" r:id="rId15"/>
    <p:sldId id="268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54" autoAdjust="0"/>
    <p:restoredTop sz="94660"/>
  </p:normalViewPr>
  <p:slideViewPr>
    <p:cSldViewPr snapToGrid="0">
      <p:cViewPr varScale="1">
        <p:scale>
          <a:sx n="78" d="100"/>
          <a:sy n="78" d="100"/>
        </p:scale>
        <p:origin x="9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1AAF-5283-4E6B-9480-AF545DE136F8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E243B-2367-45F5-8E91-8F0646D98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709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1AAF-5283-4E6B-9480-AF545DE136F8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E243B-2367-45F5-8E91-8F0646D98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467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1AAF-5283-4E6B-9480-AF545DE136F8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E243B-2367-45F5-8E91-8F0646D98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528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1AAF-5283-4E6B-9480-AF545DE136F8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E243B-2367-45F5-8E91-8F0646D98481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1582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1AAF-5283-4E6B-9480-AF545DE136F8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E243B-2367-45F5-8E91-8F0646D98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372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1AAF-5283-4E6B-9480-AF545DE136F8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E243B-2367-45F5-8E91-8F0646D98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122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1AAF-5283-4E6B-9480-AF545DE136F8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E243B-2367-45F5-8E91-8F0646D98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9779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1AAF-5283-4E6B-9480-AF545DE136F8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E243B-2367-45F5-8E91-8F0646D98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897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1AAF-5283-4E6B-9480-AF545DE136F8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E243B-2367-45F5-8E91-8F0646D98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784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1AAF-5283-4E6B-9480-AF545DE136F8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E243B-2367-45F5-8E91-8F0646D98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463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1AAF-5283-4E6B-9480-AF545DE136F8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E243B-2367-45F5-8E91-8F0646D98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1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1AAF-5283-4E6B-9480-AF545DE136F8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E243B-2367-45F5-8E91-8F0646D98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060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1AAF-5283-4E6B-9480-AF545DE136F8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E243B-2367-45F5-8E91-8F0646D98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047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1AAF-5283-4E6B-9480-AF545DE136F8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E243B-2367-45F5-8E91-8F0646D98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031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1AAF-5283-4E6B-9480-AF545DE136F8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E243B-2367-45F5-8E91-8F0646D98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985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1AAF-5283-4E6B-9480-AF545DE136F8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E243B-2367-45F5-8E91-8F0646D98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703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1AAF-5283-4E6B-9480-AF545DE136F8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E243B-2367-45F5-8E91-8F0646D98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68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F3F1AAF-5283-4E6B-9480-AF545DE136F8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6AE243B-2367-45F5-8E91-8F0646D98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371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CB74C-7162-CCDB-272E-966F813FA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2689" y="1907459"/>
            <a:ext cx="8689976" cy="1521541"/>
          </a:xfrm>
        </p:spPr>
        <p:txBody>
          <a:bodyPr>
            <a:normAutofit/>
          </a:bodyPr>
          <a:lstStyle/>
          <a:p>
            <a:r>
              <a:rPr lang="en-IN" sz="8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Zepto</a:t>
            </a:r>
            <a:endParaRPr lang="en-IN" sz="8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66777-4B34-3B38-F50C-5C7F0D708B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2689" y="3544529"/>
            <a:ext cx="8689976" cy="958645"/>
          </a:xfrm>
        </p:spPr>
        <p:txBody>
          <a:bodyPr>
            <a:normAutofit fontScale="62500" lnSpcReduction="20000"/>
          </a:bodyPr>
          <a:lstStyle/>
          <a:p>
            <a:r>
              <a:rPr lang="en-IN" sz="63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Data Analysis </a:t>
            </a:r>
            <a:br>
              <a:rPr lang="en-IN" sz="3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5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A9738F-FAA9-0E7A-56AD-23CFC5471C15}"/>
              </a:ext>
            </a:extLst>
          </p:cNvPr>
          <p:cNvSpPr txBox="1"/>
          <p:nvPr/>
        </p:nvSpPr>
        <p:spPr>
          <a:xfrm>
            <a:off x="4847302" y="4264647"/>
            <a:ext cx="22810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Keerthana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75EC9FC-97E8-91CF-27E3-EE10D8FF0C46}"/>
              </a:ext>
            </a:extLst>
          </p:cNvPr>
          <p:cNvSpPr/>
          <p:nvPr/>
        </p:nvSpPr>
        <p:spPr>
          <a:xfrm>
            <a:off x="1233589" y="109433"/>
            <a:ext cx="9109076" cy="958645"/>
          </a:xfrm>
          <a:prstGeom prst="roundRect">
            <a:avLst>
              <a:gd name="adj" fmla="val 4359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“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Delivering Insights in Minutes – A Deep Dive into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Zepto’s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Data”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A74F87B9-D880-AA74-1AA6-6442EF4B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207" y="72561"/>
            <a:ext cx="1304874" cy="1032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2346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E653DB-B799-03B3-0842-BCCDDF6CCD06}"/>
              </a:ext>
            </a:extLst>
          </p:cNvPr>
          <p:cNvSpPr txBox="1"/>
          <p:nvPr/>
        </p:nvSpPr>
        <p:spPr>
          <a:xfrm>
            <a:off x="1101213" y="842230"/>
            <a:ext cx="5152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3.Total Revenue for each category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90373B-BAD4-E785-05EE-64B37AC38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896" y="3578942"/>
            <a:ext cx="5745739" cy="3009275"/>
          </a:xfrm>
          <a:prstGeom prst="rect">
            <a:avLst/>
          </a:prstGeom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214560D1-74DD-D307-1216-73C2A2568A60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74707" y="3366393"/>
            <a:ext cx="1654580" cy="17797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5308943F-DCA4-D579-A396-9C047F103412}"/>
              </a:ext>
            </a:extLst>
          </p:cNvPr>
          <p:cNvSpPr/>
          <p:nvPr/>
        </p:nvSpPr>
        <p:spPr>
          <a:xfrm>
            <a:off x="6864765" y="1111045"/>
            <a:ext cx="5152103" cy="1984261"/>
          </a:xfrm>
          <a:prstGeom prst="wedgeEllipseCallout">
            <a:avLst>
              <a:gd name="adj1" fmla="val -22169"/>
              <a:gd name="adj2" fmla="val 73506"/>
            </a:avLst>
          </a:prstGeom>
          <a:gradFill flip="none" rotWithShape="1">
            <a:gsLst>
              <a:gs pos="0">
                <a:schemeClr val="accent2">
                  <a:lumMod val="50000"/>
                  <a:shade val="30000"/>
                  <a:satMod val="115000"/>
                </a:schemeClr>
              </a:gs>
              <a:gs pos="50000">
                <a:schemeClr val="accent2">
                  <a:lumMod val="50000"/>
                  <a:shade val="67500"/>
                  <a:satMod val="115000"/>
                </a:schemeClr>
              </a:gs>
              <a:gs pos="100000">
                <a:schemeClr val="accent2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few categories (like dairy, snacks, beverages) dominate overall revenue contribution. This concentration indicates customer preferences are clustered in essential and impulse-buy categories.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C4B6BE-33D9-6C85-FC05-647F3CAF2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67" y="1562976"/>
            <a:ext cx="2187130" cy="245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16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C4ABBD-C3EE-6144-864E-3D273913290F}"/>
              </a:ext>
            </a:extLst>
          </p:cNvPr>
          <p:cNvSpPr txBox="1"/>
          <p:nvPr/>
        </p:nvSpPr>
        <p:spPr>
          <a:xfrm>
            <a:off x="1158022" y="680572"/>
            <a:ext cx="6135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Top 5 categories with highest avg. discount 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36C453-6B21-37DD-CB90-8FCF17CDF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18" y="2137490"/>
            <a:ext cx="2187130" cy="975445"/>
          </a:xfrm>
          <a:prstGeom prst="rect">
            <a:avLst/>
          </a:prstGeom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A52B30EF-E9A7-C1ED-1A46-3C5EDA0F89B2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1128029" y="3496888"/>
            <a:ext cx="1861472" cy="1093565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96028541-A568-13E6-6231-E6D925C00083}"/>
              </a:ext>
            </a:extLst>
          </p:cNvPr>
          <p:cNvSpPr/>
          <p:nvPr/>
        </p:nvSpPr>
        <p:spPr>
          <a:xfrm>
            <a:off x="6764593" y="865239"/>
            <a:ext cx="4269385" cy="2045110"/>
          </a:xfrm>
          <a:prstGeom prst="wedgeEllipseCallout">
            <a:avLst>
              <a:gd name="adj1" fmla="val -23827"/>
              <a:gd name="adj2" fmla="val 70673"/>
            </a:avLst>
          </a:prstGeom>
          <a:gradFill flip="none" rotWithShape="1">
            <a:gsLst>
              <a:gs pos="0">
                <a:schemeClr val="accent2">
                  <a:lumMod val="50000"/>
                  <a:shade val="30000"/>
                  <a:satMod val="115000"/>
                </a:schemeClr>
              </a:gs>
              <a:gs pos="50000">
                <a:schemeClr val="accent2">
                  <a:lumMod val="50000"/>
                  <a:shade val="67500"/>
                  <a:satMod val="115000"/>
                </a:schemeClr>
              </a:gs>
              <a:gs pos="100000">
                <a:schemeClr val="accent2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Categories like snacks and packaged foods offer the highest discounts, indicating they are used as promotional drivers to increase traffic and repeat purchases.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086514-81D5-2922-DD6F-EDED2E617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3870" y="3429000"/>
            <a:ext cx="5702711" cy="324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335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44EEA1-5714-1B1F-DB1A-95CC657CC01C}"/>
              </a:ext>
            </a:extLst>
          </p:cNvPr>
          <p:cNvSpPr txBox="1"/>
          <p:nvPr/>
        </p:nvSpPr>
        <p:spPr>
          <a:xfrm>
            <a:off x="914400" y="727278"/>
            <a:ext cx="6764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5.</a:t>
            </a: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products into Low, Medium, Bulk categories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5BFD33-B8C5-CE26-1400-9A24F54BB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73" y="1887794"/>
            <a:ext cx="3625331" cy="1951701"/>
          </a:xfrm>
          <a:prstGeom prst="rect">
            <a:avLst/>
          </a:prstGeom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F73F875-4167-12A3-75A5-FCBCDBBD62E8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2483651" y="3476083"/>
            <a:ext cx="1203828" cy="19306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DFAAD864-6F51-5692-3BD9-7CC04DB1AE9E}"/>
              </a:ext>
            </a:extLst>
          </p:cNvPr>
          <p:cNvSpPr/>
          <p:nvPr/>
        </p:nvSpPr>
        <p:spPr>
          <a:xfrm>
            <a:off x="6440129" y="1057589"/>
            <a:ext cx="5289755" cy="2202097"/>
          </a:xfrm>
          <a:prstGeom prst="wedgeEllipseCallout">
            <a:avLst>
              <a:gd name="adj1" fmla="val -23807"/>
              <a:gd name="adj2" fmla="val 73216"/>
            </a:avLst>
          </a:prstGeom>
          <a:gradFill flip="none" rotWithShape="1">
            <a:gsLst>
              <a:gs pos="0">
                <a:schemeClr val="accent2">
                  <a:lumMod val="50000"/>
                  <a:shade val="30000"/>
                  <a:satMod val="115000"/>
                </a:schemeClr>
              </a:gs>
              <a:gs pos="50000">
                <a:schemeClr val="accent2">
                  <a:lumMod val="50000"/>
                  <a:shade val="67500"/>
                  <a:satMod val="115000"/>
                </a:schemeClr>
              </a:gs>
              <a:gs pos="100000">
                <a:schemeClr val="accent2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Bulk categories provide higher value per unit, while low-quantity products cater to quick, single-use needs. Segmenting helps in tailoring promotions—bulk for savings, small packs for convenience.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98D2A1-6C5A-8473-48BE-1207EA6AC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0388" y="3826891"/>
            <a:ext cx="5004618" cy="295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735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7493DF-F2CB-B1E8-5C33-B0AD03599E95}"/>
              </a:ext>
            </a:extLst>
          </p:cNvPr>
          <p:cNvSpPr txBox="1"/>
          <p:nvPr/>
        </p:nvSpPr>
        <p:spPr>
          <a:xfrm>
            <a:off x="1081548" y="629265"/>
            <a:ext cx="470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Total Inventory Weight Per Category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A1EC49-D02F-5D74-82FC-9F4EE31AE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70" y="1742914"/>
            <a:ext cx="2187130" cy="2270957"/>
          </a:xfrm>
          <a:prstGeom prst="rect">
            <a:avLst/>
          </a:prstGeom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27700B09-51A5-C9FC-8372-D9F8094E43F3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1588328" y="3763277"/>
            <a:ext cx="825620" cy="13268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17A7621D-2F1B-4F50-106A-7AA281F50B13}"/>
              </a:ext>
            </a:extLst>
          </p:cNvPr>
          <p:cNvSpPr/>
          <p:nvPr/>
        </p:nvSpPr>
        <p:spPr>
          <a:xfrm>
            <a:off x="6794089" y="489154"/>
            <a:ext cx="4837471" cy="2389238"/>
          </a:xfrm>
          <a:prstGeom prst="wedgeEllipseCallout">
            <a:avLst>
              <a:gd name="adj1" fmla="val -30183"/>
              <a:gd name="adj2" fmla="val 60031"/>
            </a:avLst>
          </a:prstGeom>
          <a:gradFill flip="none" rotWithShape="1">
            <a:gsLst>
              <a:gs pos="0">
                <a:schemeClr val="accent2">
                  <a:lumMod val="50000"/>
                  <a:shade val="30000"/>
                  <a:satMod val="115000"/>
                </a:schemeClr>
              </a:gs>
              <a:gs pos="50000">
                <a:schemeClr val="accent2">
                  <a:lumMod val="50000"/>
                  <a:shade val="67500"/>
                  <a:satMod val="115000"/>
                </a:schemeClr>
              </a:gs>
              <a:gs pos="100000">
                <a:schemeClr val="accent2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Certain categories (like beverages, grains, dairy) contribute disproportionately to inventory weight, impacting storage and logistics. Efficient warehouse planning is required to manage heavy categories.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A245D8-D33D-CC88-99AF-86A332760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4594" y="3234813"/>
            <a:ext cx="6113210" cy="338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346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15B10F-7420-6326-D50D-821BD0B82297}"/>
              </a:ext>
            </a:extLst>
          </p:cNvPr>
          <p:cNvSpPr txBox="1"/>
          <p:nvPr/>
        </p:nvSpPr>
        <p:spPr>
          <a:xfrm>
            <a:off x="1209367" y="698090"/>
            <a:ext cx="532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1800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Products where MRP &lt; 500 and discount &lt; 10%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1E5B3B-EAC6-9E75-C074-830711E30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62" y="2045108"/>
            <a:ext cx="5669848" cy="4227871"/>
          </a:xfrm>
          <a:prstGeom prst="rect">
            <a:avLst/>
          </a:prstGeom>
        </p:spPr>
      </p:pic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E621A896-AA37-9F44-6140-BD03CEC1EB8F}"/>
              </a:ext>
            </a:extLst>
          </p:cNvPr>
          <p:cNvSpPr/>
          <p:nvPr/>
        </p:nvSpPr>
        <p:spPr>
          <a:xfrm>
            <a:off x="6700168" y="1067423"/>
            <a:ext cx="3967833" cy="2236216"/>
          </a:xfrm>
          <a:prstGeom prst="wedgeEllipseCallout">
            <a:avLst>
              <a:gd name="adj1" fmla="val -51313"/>
              <a:gd name="adj2" fmla="val 71462"/>
            </a:avLst>
          </a:prstGeom>
          <a:gradFill flip="none" rotWithShape="1">
            <a:gsLst>
              <a:gs pos="0">
                <a:schemeClr val="accent2">
                  <a:lumMod val="50000"/>
                  <a:shade val="30000"/>
                  <a:satMod val="115000"/>
                </a:schemeClr>
              </a:gs>
              <a:gs pos="50000">
                <a:schemeClr val="accent2">
                  <a:lumMod val="50000"/>
                  <a:shade val="67500"/>
                  <a:satMod val="115000"/>
                </a:schemeClr>
              </a:gs>
              <a:gs pos="100000">
                <a:schemeClr val="accent2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Budget-friendly products with minimal discounts still maintain steady sales. Customers buy these as daily essentials, showing less dependency on discounts.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328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C84BA0-FF04-80F3-85F4-A3F74083C224}"/>
              </a:ext>
            </a:extLst>
          </p:cNvPr>
          <p:cNvSpPr txBox="1"/>
          <p:nvPr/>
        </p:nvSpPr>
        <p:spPr>
          <a:xfrm>
            <a:off x="1091381" y="727587"/>
            <a:ext cx="5732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Price per gram for products &gt;100g (best value sort)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A48A9E-CF1B-101E-F801-D2DEEE22F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17" y="1511710"/>
            <a:ext cx="3733535" cy="2309060"/>
          </a:xfrm>
          <a:prstGeom prst="rect">
            <a:avLst/>
          </a:prstGeom>
        </p:spPr>
      </p:pic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954F55CE-0701-3229-521F-C08AD4BE6907}"/>
              </a:ext>
            </a:extLst>
          </p:cNvPr>
          <p:cNvSpPr/>
          <p:nvPr/>
        </p:nvSpPr>
        <p:spPr>
          <a:xfrm>
            <a:off x="6978181" y="1069881"/>
            <a:ext cx="4240425" cy="2054942"/>
          </a:xfrm>
          <a:prstGeom prst="wedgeEllipseCallout">
            <a:avLst>
              <a:gd name="adj1" fmla="val -49121"/>
              <a:gd name="adj2" fmla="val 64414"/>
            </a:avLst>
          </a:prstGeom>
          <a:gradFill flip="none" rotWithShape="1">
            <a:gsLst>
              <a:gs pos="0">
                <a:schemeClr val="accent2">
                  <a:lumMod val="50000"/>
                  <a:shade val="30000"/>
                  <a:satMod val="115000"/>
                </a:schemeClr>
              </a:gs>
              <a:gs pos="50000">
                <a:schemeClr val="accent2">
                  <a:lumMod val="50000"/>
                  <a:shade val="67500"/>
                  <a:satMod val="115000"/>
                </a:schemeClr>
              </a:gs>
              <a:gs pos="100000">
                <a:schemeClr val="accent2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Bulk packs generally offer better price per gram, making them cost-effective for customers. This aligns with consumer preference for larger packs in essentials.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02A5E8-4B59-D4C1-D312-53CCC26C9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1781" y="3422165"/>
            <a:ext cx="4601497" cy="3153561"/>
          </a:xfrm>
          <a:prstGeom prst="rect">
            <a:avLst/>
          </a:prstGeom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DF3ACC80-2A22-02EC-1323-B3C8D635A2B3}"/>
              </a:ext>
            </a:extLst>
          </p:cNvPr>
          <p:cNvCxnSpPr>
            <a:stCxn id="4" idx="2"/>
            <a:endCxn id="6" idx="1"/>
          </p:cNvCxnSpPr>
          <p:nvPr/>
        </p:nvCxnSpPr>
        <p:spPr>
          <a:xfrm rot="16200000" flipH="1">
            <a:off x="2673445" y="3380610"/>
            <a:ext cx="1178176" cy="20584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940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963EE2-2B38-6D32-766F-557B8742C78C}"/>
              </a:ext>
            </a:extLst>
          </p:cNvPr>
          <p:cNvSpPr txBox="1"/>
          <p:nvPr/>
        </p:nvSpPr>
        <p:spPr>
          <a:xfrm>
            <a:off x="4286864" y="530943"/>
            <a:ext cx="38345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Key insights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3BDE01-8636-0297-A469-55C525E10EE2}"/>
              </a:ext>
            </a:extLst>
          </p:cNvPr>
          <p:cNvSpPr txBox="1"/>
          <p:nvPr/>
        </p:nvSpPr>
        <p:spPr>
          <a:xfrm>
            <a:off x="2281085" y="1758455"/>
            <a:ext cx="8288592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1800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Discounts drive top product rankings</a:t>
            </a:r>
            <a:b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 sz="1800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gaps in premium/high-MRP items</a:t>
            </a:r>
            <a:b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 sz="1800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Certain categories dominate revenue</a:t>
            </a:r>
            <a:b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 sz="1800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Premium products show selective positioning</a:t>
            </a:r>
          </a:p>
          <a:p>
            <a:pPr>
              <a:defRPr sz="1800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 sz="1800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Weight-based segmentation offers value insights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211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3BD2E3-95D0-31A7-9AEF-6507A87F9FF8}"/>
              </a:ext>
            </a:extLst>
          </p:cNvPr>
          <p:cNvSpPr txBox="1"/>
          <p:nvPr/>
        </p:nvSpPr>
        <p:spPr>
          <a:xfrm>
            <a:off x="3028337" y="540774"/>
            <a:ext cx="64991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Actionable Recommendations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100924-4801-5A0E-22C0-2EC5EFE4F405}"/>
              </a:ext>
            </a:extLst>
          </p:cNvPr>
          <p:cNvSpPr txBox="1"/>
          <p:nvPr/>
        </p:nvSpPr>
        <p:spPr>
          <a:xfrm>
            <a:off x="1809135" y="1582994"/>
            <a:ext cx="731520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  <a:defRPr sz="1800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stocking to reduce out-of-stock losses</a:t>
            </a:r>
          </a:p>
          <a:p>
            <a:pPr>
              <a:defRPr sz="1800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 sz="1800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targeted discounts to improve sales</a:t>
            </a:r>
            <a:b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 sz="1800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Launch campaigns &amp; offers for trending categories</a:t>
            </a:r>
            <a:b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 sz="1800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 bulk-buying through incentives</a:t>
            </a:r>
            <a:b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 sz="1800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Adopt segmentation strategies for customer targeting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6382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592F3B-E0AF-8A7E-0F90-6C49550113C6}"/>
              </a:ext>
            </a:extLst>
          </p:cNvPr>
          <p:cNvSpPr txBox="1"/>
          <p:nvPr/>
        </p:nvSpPr>
        <p:spPr>
          <a:xfrm>
            <a:off x="3136490" y="2320413"/>
            <a:ext cx="59190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dirty="0">
                <a:solidFill>
                  <a:schemeClr val="accent2">
                    <a:lumMod val="50000"/>
                  </a:schemeClr>
                </a:solidFill>
              </a:rPr>
              <a:t>THANK YOU</a:t>
            </a:r>
          </a:p>
        </p:txBody>
      </p:sp>
      <p:sp>
        <p:nvSpPr>
          <p:cNvPr id="3" name="AutoShape 2" descr="Zepto | Case Study | Brucira">
            <a:extLst>
              <a:ext uri="{FF2B5EF4-FFF2-40B4-BE49-F238E27FC236}">
                <a16:creationId xmlns:a16="http://schemas.microsoft.com/office/drawing/2014/main" id="{884B5316-2EE3-34D0-F830-E5CB68B237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4" descr="Zepto | Case Study | Brucira">
            <a:extLst>
              <a:ext uri="{FF2B5EF4-FFF2-40B4-BE49-F238E27FC236}">
                <a16:creationId xmlns:a16="http://schemas.microsoft.com/office/drawing/2014/main" id="{367F3057-A2E4-8A5C-DAB3-182AED431D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651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C27962-4D96-D563-558B-CEDB96F85E89}"/>
              </a:ext>
            </a:extLst>
          </p:cNvPr>
          <p:cNvSpPr txBox="1"/>
          <p:nvPr/>
        </p:nvSpPr>
        <p:spPr>
          <a:xfrm>
            <a:off x="3932904" y="717754"/>
            <a:ext cx="4994786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IN" sz="4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Zepto</a:t>
            </a:r>
            <a:r>
              <a:rPr lang="en-IN" sz="4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Business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D5AFBE-E44F-AB30-B9A3-3400E6C9CE33}"/>
              </a:ext>
            </a:extLst>
          </p:cNvPr>
          <p:cNvSpPr txBox="1"/>
          <p:nvPr/>
        </p:nvSpPr>
        <p:spPr>
          <a:xfrm>
            <a:off x="1465005" y="2016655"/>
            <a:ext cx="87113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 sz="1800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commerce platform</a:t>
            </a: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 sz="1800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streams: delivery fees, product margins, ads, partnerships</a:t>
            </a: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 sz="1800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Dark stores for fast logistics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8479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B0DCA1-1CC1-899F-EA8F-5D41072C35DA}"/>
              </a:ext>
            </a:extLst>
          </p:cNvPr>
          <p:cNvSpPr txBox="1"/>
          <p:nvPr/>
        </p:nvSpPr>
        <p:spPr>
          <a:xfrm>
            <a:off x="3780502" y="698092"/>
            <a:ext cx="46899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of data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8FDD84-DDF4-4957-CFD4-F9AD690C857C}"/>
              </a:ext>
            </a:extLst>
          </p:cNvPr>
          <p:cNvSpPr txBox="1"/>
          <p:nvPr/>
        </p:nvSpPr>
        <p:spPr>
          <a:xfrm>
            <a:off x="2399071" y="1870867"/>
            <a:ext cx="5515897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  <a:defRPr sz="1800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performance</a:t>
            </a:r>
            <a:b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  <a:defRPr sz="1800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Pricing &amp; discounts</a:t>
            </a:r>
            <a:b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  <a:defRPr sz="1800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Inventory &amp; stock</a:t>
            </a:r>
            <a:b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  <a:defRPr sz="1800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by category</a:t>
            </a:r>
            <a:b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  <a:defRPr sz="1800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 trends</a:t>
            </a:r>
          </a:p>
          <a:p>
            <a:endParaRPr lang="en-IN" dirty="0"/>
          </a:p>
        </p:txBody>
      </p:sp>
      <p:pic>
        <p:nvPicPr>
          <p:cNvPr id="2052" name="Picture 4" descr="Zepto | Portfolio - Stride Ventures">
            <a:extLst>
              <a:ext uri="{FF2B5EF4-FFF2-40B4-BE49-F238E27FC236}">
                <a16:creationId xmlns:a16="http://schemas.microsoft.com/office/drawing/2014/main" id="{3A89584E-FCD0-3F2F-1A38-62CDA3926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4519" y="2076450"/>
            <a:ext cx="3714135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250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07F970-B553-293F-090E-F485846E5006}"/>
              </a:ext>
            </a:extLst>
          </p:cNvPr>
          <p:cNvSpPr txBox="1"/>
          <p:nvPr/>
        </p:nvSpPr>
        <p:spPr>
          <a:xfrm>
            <a:off x="4048431" y="439486"/>
            <a:ext cx="40951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 </a:t>
            </a:r>
          </a:p>
        </p:txBody>
      </p:sp>
      <p:pic>
        <p:nvPicPr>
          <p:cNvPr id="1032" name="Picture 8" descr="Quick commerce Zepto raises $665 Mn at $3.6 Bn valuation">
            <a:extLst>
              <a:ext uri="{FF2B5EF4-FFF2-40B4-BE49-F238E27FC236}">
                <a16:creationId xmlns:a16="http://schemas.microsoft.com/office/drawing/2014/main" id="{A75F7791-E693-FA88-BCDA-8AFA27ED0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076" y="1818850"/>
            <a:ext cx="4847303" cy="256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F53016-FAD2-B1C0-81F0-C7C8277EFDDB}"/>
              </a:ext>
            </a:extLst>
          </p:cNvPr>
          <p:cNvSpPr txBox="1"/>
          <p:nvPr/>
        </p:nvSpPr>
        <p:spPr>
          <a:xfrm>
            <a:off x="639096" y="1602659"/>
            <a:ext cx="771832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Name: 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Zepto_v2</a:t>
            </a:r>
            <a:b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Rows: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3727 </a:t>
            </a:r>
            <a:b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Columns: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b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Categorical Columns: 4</a:t>
            </a:r>
          </a:p>
          <a:p>
            <a:r>
              <a:rPr lang="en-US" sz="25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Numerical Columns: 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b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Fields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Product Name, Category, MRP, Discount %, Stock Availability, Weight, Price per Gram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142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A1EB3E-0C90-7416-93B0-3525A0D40D95}"/>
              </a:ext>
            </a:extLst>
          </p:cNvPr>
          <p:cNvSpPr txBox="1"/>
          <p:nvPr/>
        </p:nvSpPr>
        <p:spPr>
          <a:xfrm>
            <a:off x="4370439" y="747250"/>
            <a:ext cx="34511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D369C7-DC73-018C-86CE-9C94FFE1BCB4}"/>
              </a:ext>
            </a:extLst>
          </p:cNvPr>
          <p:cNvSpPr txBox="1"/>
          <p:nvPr/>
        </p:nvSpPr>
        <p:spPr>
          <a:xfrm>
            <a:off x="1818967" y="2005781"/>
            <a:ext cx="91243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1800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→ Data cleaning, Data exploration, Data analysis</a:t>
            </a: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800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BI → visualization</a:t>
            </a: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800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PowerPoint → presentation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1149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12AC24-3425-5E5C-A09A-F072EB1F99EF}"/>
              </a:ext>
            </a:extLst>
          </p:cNvPr>
          <p:cNvSpPr txBox="1"/>
          <p:nvPr/>
        </p:nvSpPr>
        <p:spPr>
          <a:xfrm>
            <a:off x="5063610" y="580103"/>
            <a:ext cx="2487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Flow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DFA86D3-E89C-5E57-3275-FD096F50B03B}"/>
              </a:ext>
            </a:extLst>
          </p:cNvPr>
          <p:cNvSpPr/>
          <p:nvPr/>
        </p:nvSpPr>
        <p:spPr>
          <a:xfrm>
            <a:off x="1265904" y="1769807"/>
            <a:ext cx="2526890" cy="1101212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50000"/>
                  <a:shade val="30000"/>
                  <a:satMod val="115000"/>
                </a:schemeClr>
              </a:gs>
              <a:gs pos="50000">
                <a:schemeClr val="accent2">
                  <a:lumMod val="50000"/>
                  <a:shade val="67500"/>
                  <a:satMod val="115000"/>
                </a:schemeClr>
              </a:gs>
              <a:gs pos="100000">
                <a:schemeClr val="accent2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Creation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1589301-21C3-93F2-4C1D-CE27180FDAE3}"/>
              </a:ext>
            </a:extLst>
          </p:cNvPr>
          <p:cNvSpPr/>
          <p:nvPr/>
        </p:nvSpPr>
        <p:spPr>
          <a:xfrm>
            <a:off x="4820266" y="1730471"/>
            <a:ext cx="2526890" cy="1101212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50000"/>
                  <a:shade val="30000"/>
                  <a:satMod val="115000"/>
                </a:schemeClr>
              </a:gs>
              <a:gs pos="50000">
                <a:schemeClr val="accent2">
                  <a:lumMod val="50000"/>
                  <a:shade val="67500"/>
                  <a:satMod val="115000"/>
                </a:schemeClr>
              </a:gs>
              <a:gs pos="100000">
                <a:schemeClr val="accent2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Creation &amp; Data Import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0F55A2E-85D7-5EE5-677E-F0661765201B}"/>
              </a:ext>
            </a:extLst>
          </p:cNvPr>
          <p:cNvSpPr/>
          <p:nvPr/>
        </p:nvSpPr>
        <p:spPr>
          <a:xfrm>
            <a:off x="8509818" y="1730471"/>
            <a:ext cx="2526890" cy="1101212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50000"/>
                  <a:shade val="30000"/>
                  <a:satMod val="115000"/>
                </a:schemeClr>
              </a:gs>
              <a:gs pos="50000">
                <a:schemeClr val="accent2">
                  <a:lumMod val="50000"/>
                  <a:shade val="67500"/>
                  <a:satMod val="115000"/>
                </a:schemeClr>
              </a:gs>
              <a:gs pos="100000">
                <a:schemeClr val="accent2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C27CAE8-3819-32A4-A650-ECE393FAE024}"/>
              </a:ext>
            </a:extLst>
          </p:cNvPr>
          <p:cNvSpPr/>
          <p:nvPr/>
        </p:nvSpPr>
        <p:spPr>
          <a:xfrm>
            <a:off x="1155292" y="4139399"/>
            <a:ext cx="2526890" cy="1101212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50000"/>
                  <a:shade val="30000"/>
                  <a:satMod val="115000"/>
                </a:schemeClr>
              </a:gs>
              <a:gs pos="50000">
                <a:schemeClr val="accent2">
                  <a:lumMod val="50000"/>
                  <a:shade val="67500"/>
                  <a:satMod val="115000"/>
                </a:schemeClr>
              </a:gs>
              <a:gs pos="100000">
                <a:schemeClr val="accent2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Actionable Recommendations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419715-0119-F16E-A555-D126B34F8513}"/>
              </a:ext>
            </a:extLst>
          </p:cNvPr>
          <p:cNvSpPr/>
          <p:nvPr/>
        </p:nvSpPr>
        <p:spPr>
          <a:xfrm>
            <a:off x="4832555" y="4139399"/>
            <a:ext cx="2526890" cy="1101212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50000"/>
                  <a:shade val="30000"/>
                  <a:satMod val="115000"/>
                </a:schemeClr>
              </a:gs>
              <a:gs pos="50000">
                <a:schemeClr val="accent2">
                  <a:lumMod val="50000"/>
                  <a:shade val="67500"/>
                  <a:satMod val="115000"/>
                </a:schemeClr>
              </a:gs>
              <a:gs pos="100000">
                <a:schemeClr val="accent2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CE6C293-8EFF-4B4A-EBAC-EE226FECA290}"/>
              </a:ext>
            </a:extLst>
          </p:cNvPr>
          <p:cNvSpPr/>
          <p:nvPr/>
        </p:nvSpPr>
        <p:spPr>
          <a:xfrm>
            <a:off x="8509818" y="4139399"/>
            <a:ext cx="2526890" cy="1101212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50000"/>
                  <a:shade val="30000"/>
                  <a:satMod val="115000"/>
                </a:schemeClr>
              </a:gs>
              <a:gs pos="50000">
                <a:schemeClr val="accent2">
                  <a:lumMod val="50000"/>
                  <a:shade val="67500"/>
                  <a:satMod val="115000"/>
                </a:schemeClr>
              </a:gs>
              <a:gs pos="100000">
                <a:schemeClr val="accent2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868FA59-95E7-1EF0-9978-AF9897357E49}"/>
              </a:ext>
            </a:extLst>
          </p:cNvPr>
          <p:cNvSpPr/>
          <p:nvPr/>
        </p:nvSpPr>
        <p:spPr>
          <a:xfrm>
            <a:off x="3952569" y="2177845"/>
            <a:ext cx="707922" cy="142568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BE6E2B0-E48A-39F2-5CC1-B42A38899C95}"/>
              </a:ext>
            </a:extLst>
          </p:cNvPr>
          <p:cNvSpPr/>
          <p:nvPr/>
        </p:nvSpPr>
        <p:spPr>
          <a:xfrm>
            <a:off x="7531504" y="2177844"/>
            <a:ext cx="747249" cy="142569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12D74F42-9C0C-98D7-7CA0-E24AC220926F}"/>
              </a:ext>
            </a:extLst>
          </p:cNvPr>
          <p:cNvSpPr/>
          <p:nvPr/>
        </p:nvSpPr>
        <p:spPr>
          <a:xfrm>
            <a:off x="9699521" y="3109451"/>
            <a:ext cx="147484" cy="639097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3E29D50C-6EED-7BE0-BF36-B2BC9C0C8F0B}"/>
              </a:ext>
            </a:extLst>
          </p:cNvPr>
          <p:cNvSpPr/>
          <p:nvPr/>
        </p:nvSpPr>
        <p:spPr>
          <a:xfrm>
            <a:off x="7531503" y="4618720"/>
            <a:ext cx="747249" cy="142569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Left 19">
            <a:extLst>
              <a:ext uri="{FF2B5EF4-FFF2-40B4-BE49-F238E27FC236}">
                <a16:creationId xmlns:a16="http://schemas.microsoft.com/office/drawing/2014/main" id="{D3E35CD9-52B8-AE14-BFB8-D391D5134F9E}"/>
              </a:ext>
            </a:extLst>
          </p:cNvPr>
          <p:cNvSpPr/>
          <p:nvPr/>
        </p:nvSpPr>
        <p:spPr>
          <a:xfrm>
            <a:off x="3861615" y="4616279"/>
            <a:ext cx="747249" cy="142569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876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E39748-B0CA-3C0B-42AA-654CE4E95B22}"/>
              </a:ext>
            </a:extLst>
          </p:cNvPr>
          <p:cNvSpPr txBox="1"/>
          <p:nvPr/>
        </p:nvSpPr>
        <p:spPr>
          <a:xfrm>
            <a:off x="1863213" y="1868129"/>
            <a:ext cx="83082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0" i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Let’s dive into the Business Problems</a:t>
            </a:r>
          </a:p>
        </p:txBody>
      </p:sp>
    </p:spTree>
    <p:extLst>
      <p:ext uri="{BB962C8B-B14F-4D97-AF65-F5344CB8AC3E}">
        <p14:creationId xmlns:p14="http://schemas.microsoft.com/office/powerpoint/2010/main" val="286072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0ECEF8-9E41-DE31-0AC6-A5C69FB17151}"/>
              </a:ext>
            </a:extLst>
          </p:cNvPr>
          <p:cNvSpPr txBox="1"/>
          <p:nvPr/>
        </p:nvSpPr>
        <p:spPr>
          <a:xfrm>
            <a:off x="1052052" y="681283"/>
            <a:ext cx="51914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Top 10 Best Value Products (Highest Discount %).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AE1B88-8856-4270-3DC6-D5C189B2F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79" y="1947581"/>
            <a:ext cx="3901778" cy="1844200"/>
          </a:xfrm>
          <a:prstGeom prst="rect">
            <a:avLst/>
          </a:prstGeom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6685C1AD-2E5F-FDD7-551C-0BEA2B4B4E34}"/>
              </a:ext>
            </a:extLst>
          </p:cNvPr>
          <p:cNvCxnSpPr>
            <a:stCxn id="4" idx="2"/>
          </p:cNvCxnSpPr>
          <p:nvPr/>
        </p:nvCxnSpPr>
        <p:spPr>
          <a:xfrm rot="16200000" flipH="1">
            <a:off x="3100343" y="3120006"/>
            <a:ext cx="927703" cy="22712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4D730217-ED52-DB74-952D-EB0A3196422E}"/>
              </a:ext>
            </a:extLst>
          </p:cNvPr>
          <p:cNvSpPr/>
          <p:nvPr/>
        </p:nvSpPr>
        <p:spPr>
          <a:xfrm>
            <a:off x="6725264" y="619432"/>
            <a:ext cx="5191432" cy="1844200"/>
          </a:xfrm>
          <a:prstGeom prst="wedgeEllipseCallout">
            <a:avLst>
              <a:gd name="adj1" fmla="val -24242"/>
              <a:gd name="adj2" fmla="val 83826"/>
            </a:avLst>
          </a:prstGeom>
          <a:gradFill flip="none" rotWithShape="1">
            <a:gsLst>
              <a:gs pos="0">
                <a:schemeClr val="accent2">
                  <a:lumMod val="50000"/>
                  <a:shade val="30000"/>
                  <a:satMod val="115000"/>
                </a:schemeClr>
              </a:gs>
              <a:gs pos="50000">
                <a:schemeClr val="accent2">
                  <a:lumMod val="50000"/>
                  <a:shade val="67500"/>
                  <a:satMod val="115000"/>
                </a:schemeClr>
              </a:gs>
              <a:gs pos="100000">
                <a:schemeClr val="accent2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 with the highest discounts attract maximum visibility and sales. Customers strongly prefer discounted items, showing that price sensitivity drives purchasing decisions.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8D18BF-0DF3-F653-3DC5-7A50BB38B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821" y="3154711"/>
            <a:ext cx="4390919" cy="357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293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071BED-D63B-07E0-17B4-682AD69F05E4}"/>
              </a:ext>
            </a:extLst>
          </p:cNvPr>
          <p:cNvSpPr txBox="1"/>
          <p:nvPr/>
        </p:nvSpPr>
        <p:spPr>
          <a:xfrm>
            <a:off x="1166147" y="713615"/>
            <a:ext cx="7177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Products with High MRP but Out of Stock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AABC83-DDB5-1CEF-12DE-29345A0DC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476417"/>
            <a:ext cx="2911092" cy="952583"/>
          </a:xfrm>
          <a:prstGeom prst="rect">
            <a:avLst/>
          </a:prstGeom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EF154FAD-0F96-72E9-8662-E0AC977D4CDE}"/>
              </a:ext>
            </a:extLst>
          </p:cNvPr>
          <p:cNvCxnSpPr>
            <a:stCxn id="4" idx="2"/>
          </p:cNvCxnSpPr>
          <p:nvPr/>
        </p:nvCxnSpPr>
        <p:spPr>
          <a:xfrm rot="16200000" flipH="1">
            <a:off x="1593954" y="3595392"/>
            <a:ext cx="1040334" cy="707550"/>
          </a:xfrm>
          <a:prstGeom prst="bentConnector3">
            <a:avLst>
              <a:gd name="adj1" fmla="val 1010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AE756D0A-D811-F979-8EFA-672F39657BEA}"/>
              </a:ext>
            </a:extLst>
          </p:cNvPr>
          <p:cNvSpPr/>
          <p:nvPr/>
        </p:nvSpPr>
        <p:spPr>
          <a:xfrm>
            <a:off x="5977641" y="1225262"/>
            <a:ext cx="4454013" cy="2212258"/>
          </a:xfrm>
          <a:prstGeom prst="wedgeEllipseCallout">
            <a:avLst>
              <a:gd name="adj1" fmla="val -27456"/>
              <a:gd name="adj2" fmla="val 69611"/>
            </a:avLst>
          </a:prstGeom>
          <a:gradFill flip="none" rotWithShape="1">
            <a:gsLst>
              <a:gs pos="0">
                <a:schemeClr val="accent2">
                  <a:lumMod val="50000"/>
                  <a:shade val="30000"/>
                  <a:satMod val="115000"/>
                </a:schemeClr>
              </a:gs>
              <a:gs pos="50000">
                <a:schemeClr val="accent2">
                  <a:lumMod val="50000"/>
                  <a:shade val="67500"/>
                  <a:satMod val="115000"/>
                </a:schemeClr>
              </a:gs>
              <a:gs pos="100000">
                <a:schemeClr val="accent2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premium and high-MRP items frequently go out of stock, leading to lost revenue opportunities. This suggests supply chain gaps in premium product categories.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E9AD0F-4BFA-6D98-D24D-27B95FC85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1105" y="3928267"/>
            <a:ext cx="4572396" cy="108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86319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438</TotalTime>
  <Words>531</Words>
  <Application>Microsoft Office PowerPoint</Application>
  <PresentationFormat>Widescreen</PresentationFormat>
  <Paragraphs>61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Times New Roman</vt:lpstr>
      <vt:lpstr>Tw Cen MT</vt:lpstr>
      <vt:lpstr>Wingdings</vt:lpstr>
      <vt:lpstr>Droplet</vt:lpstr>
      <vt:lpstr>Zepto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Keerthana Devaraj</dc:creator>
  <cp:lastModifiedBy>Keerthana Devaraj</cp:lastModifiedBy>
  <cp:revision>15</cp:revision>
  <dcterms:created xsi:type="dcterms:W3CDTF">2025-08-19T14:44:23Z</dcterms:created>
  <dcterms:modified xsi:type="dcterms:W3CDTF">2025-08-25T13:47:00Z</dcterms:modified>
</cp:coreProperties>
</file>