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5" name="Google Shape;145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6" name="Google Shape;14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Google Shape;148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9" name="Google Shape;149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7" name="Google Shape;22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3" name="Google Shape;23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" name="Google Shape;24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8" name="Google Shape;24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1" name="Google Shape;27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" name="Google Shape;27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9" name="Google Shape;159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3" name="Google Shape;213;p1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4" name="Google Shape;214;p1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5" name="Google Shape;215;p1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6" name="Google Shape;216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2" name="Google Shape;222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1" name="Google Shape;171;p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2" name="Google Shape;17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1" name="Google Shape;191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7" name="Google Shape;197;p8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8" name="Google Shape;198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2" name="Google Shape;152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4" name="Google Shape;154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5" name="Google Shape;155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ctrTitle"/>
          </p:nvPr>
        </p:nvSpPr>
        <p:spPr>
          <a:xfrm>
            <a:off x="685800" y="1874837"/>
            <a:ext cx="77724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 Pollution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 Pollution: Types, Effects, and Sources</a:t>
            </a:r>
            <a:endParaRPr/>
          </a:p>
        </p:txBody>
      </p:sp>
      <p:sp>
        <p:nvSpPr>
          <p:cNvPr id="237" name="Google Shape;237;p14"/>
          <p:cNvSpPr txBox="1"/>
          <p:nvPr>
            <p:ph idx="1" type="body"/>
          </p:nvPr>
        </p:nvSpPr>
        <p:spPr>
          <a:xfrm>
            <a:off x="381000" y="2209800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water pollution?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types of pollutants, sources and effects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and nonpoint sources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water safe to drink?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>
            <p:ph type="title"/>
          </p:nvPr>
        </p:nvSpPr>
        <p:spPr>
          <a:xfrm>
            <a:off x="457200" y="0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Categories of Water Pollutants</a:t>
            </a:r>
            <a:endParaRPr/>
          </a:p>
        </p:txBody>
      </p:sp>
      <p:sp>
        <p:nvSpPr>
          <p:cNvPr id="244" name="Google Shape;244;p15"/>
          <p:cNvSpPr txBox="1"/>
          <p:nvPr>
            <p:ph idx="1" type="body"/>
          </p:nvPr>
        </p:nvSpPr>
        <p:spPr>
          <a:xfrm>
            <a:off x="457200" y="1295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ectious Agents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Bacteria, Viruses, Protozoa, Parasitic Worms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Human and animal waste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Oxygen-Demanding Waste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Organic debris &amp; waste + aerobic bacteria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Sewage, feedlots, paper-mills, food processing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Inorganic Chemicals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Acids, Metals, Salts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Sources: Surface runoff, Industrial effluent, household cleansers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Radioactive Materials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Iodine, radon, uranium, cesium, thorium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Coal &amp; Nuclear Power plants, mining, weapons production, natural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"/>
          <p:cNvSpPr txBox="1"/>
          <p:nvPr>
            <p:ph idx="2" type="body"/>
          </p:nvPr>
        </p:nvSpPr>
        <p:spPr>
          <a:xfrm>
            <a:off x="4648200" y="1295400"/>
            <a:ext cx="4191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 Nutrients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Nitrates, Phosphates,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Sewage, manure, agricultural and landscaping runoff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Organic Chemicals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Oil, Gasoline, Plastics, Pesticides, Solvents, detergents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Sources: Industrial effluent, Household cleansers, runoff from farms and yards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Eroded Sediment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Soil, Silt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Heat/Thermal Pollution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Power plants, Industrial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6"/>
          <p:cNvGrpSpPr/>
          <p:nvPr/>
        </p:nvGrpSpPr>
        <p:grpSpPr>
          <a:xfrm>
            <a:off x="0" y="838200"/>
            <a:ext cx="9145550" cy="6019800"/>
            <a:chOff x="0" y="838200"/>
            <a:chExt cx="9145550" cy="6019800"/>
          </a:xfrm>
        </p:grpSpPr>
        <p:pic>
          <p:nvPicPr>
            <p:cNvPr id="252" name="Google Shape;25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838200"/>
              <a:ext cx="9144000" cy="60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16"/>
            <p:cNvSpPr txBox="1"/>
            <p:nvPr/>
          </p:nvSpPr>
          <p:spPr>
            <a:xfrm>
              <a:off x="2151063" y="5313363"/>
              <a:ext cx="1005000" cy="2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Clean Zone</a:t>
              </a:r>
              <a:endParaRPr/>
            </a:p>
          </p:txBody>
        </p:sp>
        <p:sp>
          <p:nvSpPr>
            <p:cNvPr id="254" name="Google Shape;254;p16"/>
            <p:cNvSpPr txBox="1"/>
            <p:nvPr/>
          </p:nvSpPr>
          <p:spPr>
            <a:xfrm>
              <a:off x="3606800" y="5138738"/>
              <a:ext cx="1284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Decomposition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Zone</a:t>
              </a:r>
              <a:endParaRPr/>
            </a:p>
          </p:txBody>
        </p:sp>
        <p:sp>
          <p:nvSpPr>
            <p:cNvPr id="255" name="Google Shape;255;p16"/>
            <p:cNvSpPr txBox="1"/>
            <p:nvPr/>
          </p:nvSpPr>
          <p:spPr>
            <a:xfrm>
              <a:off x="4764088" y="4957763"/>
              <a:ext cx="1047900" cy="2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Septic Zone</a:t>
              </a:r>
              <a:endParaRPr/>
            </a:p>
          </p:txBody>
        </p:sp>
        <p:sp>
          <p:nvSpPr>
            <p:cNvPr id="256" name="Google Shape;256;p16"/>
            <p:cNvSpPr txBox="1"/>
            <p:nvPr/>
          </p:nvSpPr>
          <p:spPr>
            <a:xfrm>
              <a:off x="5795963" y="4767263"/>
              <a:ext cx="1036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Recovery Zone</a:t>
              </a:r>
              <a:endParaRPr/>
            </a:p>
          </p:txBody>
        </p:sp>
        <p:sp>
          <p:nvSpPr>
            <p:cNvPr id="257" name="Google Shape;257;p16"/>
            <p:cNvSpPr txBox="1"/>
            <p:nvPr/>
          </p:nvSpPr>
          <p:spPr>
            <a:xfrm>
              <a:off x="7477125" y="4535488"/>
              <a:ext cx="1005000" cy="2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Clean Zone</a:t>
              </a:r>
              <a:endParaRPr/>
            </a:p>
          </p:txBody>
        </p:sp>
        <p:sp>
          <p:nvSpPr>
            <p:cNvPr id="258" name="Google Shape;258;p16"/>
            <p:cNvSpPr txBox="1"/>
            <p:nvPr/>
          </p:nvSpPr>
          <p:spPr>
            <a:xfrm>
              <a:off x="1431925" y="2979738"/>
              <a:ext cx="2395500" cy="5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Normal clean water organisms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(trout, perch, bass,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mayfly, stonefly)</a:t>
              </a:r>
              <a:endParaRPr/>
            </a:p>
          </p:txBody>
        </p:sp>
        <p:sp>
          <p:nvSpPr>
            <p:cNvPr id="259" name="Google Shape;259;p16"/>
            <p:cNvSpPr txBox="1"/>
            <p:nvPr/>
          </p:nvSpPr>
          <p:spPr>
            <a:xfrm>
              <a:off x="3775075" y="2862263"/>
              <a:ext cx="920700" cy="5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Trash fish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(carp, gar,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leeches)</a:t>
              </a:r>
              <a:endParaRPr/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4716463" y="2725738"/>
              <a:ext cx="1130400" cy="108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Fish absent, fungi,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sludge worms,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bacteria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(anaerobic)</a:t>
              </a:r>
              <a:endParaRPr/>
            </a:p>
          </p:txBody>
        </p:sp>
        <p:sp>
          <p:nvSpPr>
            <p:cNvPr id="261" name="Google Shape;261;p16"/>
            <p:cNvSpPr txBox="1"/>
            <p:nvPr/>
          </p:nvSpPr>
          <p:spPr>
            <a:xfrm>
              <a:off x="5895975" y="2654300"/>
              <a:ext cx="920700" cy="5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Trash fish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(carp, gar,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leeches)</a:t>
              </a:r>
              <a:endParaRPr/>
            </a:p>
          </p:txBody>
        </p:sp>
        <p:sp>
          <p:nvSpPr>
            <p:cNvPr id="262" name="Google Shape;262;p16"/>
            <p:cNvSpPr txBox="1"/>
            <p:nvPr/>
          </p:nvSpPr>
          <p:spPr>
            <a:xfrm>
              <a:off x="6750050" y="2457450"/>
              <a:ext cx="2395500" cy="5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Normal clean water organisms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(trout, perch, bass,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mayfly, stonefly)</a:t>
              </a:r>
              <a:endParaRPr/>
            </a:p>
          </p:txBody>
        </p:sp>
        <p:sp>
          <p:nvSpPr>
            <p:cNvPr id="263" name="Google Shape;263;p16"/>
            <p:cNvSpPr txBox="1"/>
            <p:nvPr/>
          </p:nvSpPr>
          <p:spPr>
            <a:xfrm>
              <a:off x="1466850" y="3683000"/>
              <a:ext cx="633300" cy="2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ppm</a:t>
              </a:r>
              <a:endParaRPr/>
            </a:p>
          </p:txBody>
        </p:sp>
        <p:sp>
          <p:nvSpPr>
            <p:cNvPr id="264" name="Google Shape;264;p16"/>
            <p:cNvSpPr txBox="1"/>
            <p:nvPr/>
          </p:nvSpPr>
          <p:spPr>
            <a:xfrm>
              <a:off x="506413" y="3767138"/>
              <a:ext cx="1146300" cy="63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Dissolved oxygen (ppm)</a:t>
              </a:r>
              <a:endParaRPr/>
            </a:p>
          </p:txBody>
        </p:sp>
        <p:sp>
          <p:nvSpPr>
            <p:cNvPr id="265" name="Google Shape;265;p16"/>
            <p:cNvSpPr txBox="1"/>
            <p:nvPr/>
          </p:nvSpPr>
          <p:spPr>
            <a:xfrm>
              <a:off x="614363" y="4535488"/>
              <a:ext cx="927000" cy="5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Biological oxygen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</a:t>
              </a:r>
              <a:endParaRPr/>
            </a:p>
          </p:txBody>
        </p:sp>
        <p:sp>
          <p:nvSpPr>
            <p:cNvPr id="266" name="Google Shape;266;p16"/>
            <p:cNvSpPr txBox="1"/>
            <p:nvPr/>
          </p:nvSpPr>
          <p:spPr>
            <a:xfrm>
              <a:off x="8401050" y="3006725"/>
              <a:ext cx="633300" cy="2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ppm</a:t>
              </a:r>
              <a:endParaRPr/>
            </a:p>
          </p:txBody>
        </p:sp>
        <p:sp>
          <p:nvSpPr>
            <p:cNvPr id="267" name="Google Shape;267;p16"/>
            <p:cNvSpPr txBox="1"/>
            <p:nvPr/>
          </p:nvSpPr>
          <p:spPr>
            <a:xfrm>
              <a:off x="588963" y="3159125"/>
              <a:ext cx="954000" cy="4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Types of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organisms</a:t>
              </a:r>
              <a:endParaRPr/>
            </a:p>
          </p:txBody>
        </p:sp>
      </p:grpSp>
      <p:sp>
        <p:nvSpPr>
          <p:cNvPr id="268" name="Google Shape;268;p16"/>
          <p:cNvSpPr txBox="1"/>
          <p:nvPr>
            <p:ph type="title"/>
          </p:nvPr>
        </p:nvSpPr>
        <p:spPr>
          <a:xfrm>
            <a:off x="457200" y="76200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Pollution in Streams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 of Floodplains</a:t>
            </a:r>
            <a:endParaRPr/>
          </a:p>
        </p:txBody>
      </p:sp>
      <p:sp>
        <p:nvSpPr>
          <p:cNvPr id="275" name="Google Shape;275;p17"/>
          <p:cNvSpPr txBox="1"/>
          <p:nvPr>
            <p:ph idx="1" type="body"/>
          </p:nvPr>
        </p:nvSpPr>
        <p:spPr>
          <a:xfrm>
            <a:off x="381000" y="1828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productive wetlands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natural flood and erosion control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high water quality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Recharge groundwater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Fertile soils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Nearby rivers for use and recreation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Flatlands for urbanization and farming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Dangers of Floodplains and Floods</a:t>
            </a:r>
            <a:endParaRPr/>
          </a:p>
        </p:txBody>
      </p:sp>
      <p:sp>
        <p:nvSpPr>
          <p:cNvPr id="282" name="Google Shape;282;p18"/>
          <p:cNvSpPr txBox="1"/>
          <p:nvPr>
            <p:ph idx="1" type="body"/>
          </p:nvPr>
        </p:nvSpPr>
        <p:spPr>
          <a:xfrm>
            <a:off x="381000" y="213360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Deadly and destructive</a:t>
            </a:r>
            <a:endParaRPr/>
          </a:p>
          <a:p>
            <a:pPr indent="-1397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activities worsen floods</a:t>
            </a:r>
            <a:endParaRPr/>
          </a:p>
          <a:p>
            <a:pPr indent="-1397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Failing dams and water diversion</a:t>
            </a:r>
            <a:endParaRPr/>
          </a:p>
          <a:p>
            <a:pPr indent="-1397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Bangladesh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