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304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50106" y="469461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615791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609600" y="2457530"/>
            <a:ext cx="9541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spc="5" dirty="0" smtClean="0">
                <a:latin typeface="Trebuchet MS" panose="020B0603020202020204" pitchFamily="34" charset="0"/>
              </a:rPr>
              <a:t>FLIPKART REVIEWS SENTIMENTAL ANALYSIS 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4267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PRESENTED BY: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K.KEERTHANA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513121104015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THANTHAI PERIYAR GOVERNMENT INSTITUTE OF TECHNOLOGY VELLORE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9982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4.Model </a:t>
            </a:r>
            <a:r>
              <a:rPr lang="en-US" sz="2000" b="1" dirty="0"/>
              <a:t>Training:</a:t>
            </a:r>
            <a:endParaRPr lang="en-US" sz="2000" dirty="0"/>
          </a:p>
          <a:p>
            <a:pPr lvl="1"/>
            <a:r>
              <a:rPr lang="en-US" sz="2000" dirty="0"/>
              <a:t>The selected model is trained on a portion of the preprocessed and feature-extracted data. During training, the model learns to map the input features (TF-IDF vectors) to the corresponding sentiment labels (positive or negative) based on the provided training data.</a:t>
            </a:r>
          </a:p>
          <a:p>
            <a:r>
              <a:rPr lang="en-US" sz="2000" b="1" dirty="0" smtClean="0"/>
              <a:t>5.Model </a:t>
            </a:r>
            <a:r>
              <a:rPr lang="en-US" sz="2000" b="1" dirty="0"/>
              <a:t>Evaluation:</a:t>
            </a:r>
            <a:endParaRPr lang="en-US" sz="2000" dirty="0"/>
          </a:p>
          <a:p>
            <a:pPr lvl="1"/>
            <a:r>
              <a:rPr lang="en-US" sz="2000" dirty="0"/>
              <a:t>After training, the performance of the trained model is evaluated using a separate portion of the data reserved for testing. Common evaluation metrics such as accuracy, precision, recall, and F1-score are calculated to assess how well the model generalizes to unseen data and its ability to correctly classify reviews into their respective sentiment categories.</a:t>
            </a:r>
          </a:p>
          <a:p>
            <a:r>
              <a:rPr lang="en-US" sz="2000" b="1" dirty="0" smtClean="0"/>
              <a:t>6.Model </a:t>
            </a:r>
            <a:r>
              <a:rPr lang="en-US" sz="2000" b="1" dirty="0"/>
              <a:t>Tuning and Optimization:</a:t>
            </a:r>
            <a:endParaRPr lang="en-US" sz="2000" dirty="0"/>
          </a:p>
          <a:p>
            <a:pPr lvl="1"/>
            <a:r>
              <a:rPr lang="en-US" sz="2000" dirty="0"/>
              <a:t>Depending on the evaluation results, the model may undergo tuning and optimization to improve its performance. This may involve adjusting </a:t>
            </a:r>
            <a:r>
              <a:rPr lang="en-US" sz="2000" dirty="0" err="1"/>
              <a:t>hyperparameters</a:t>
            </a:r>
            <a:r>
              <a:rPr lang="en-US" sz="2000" dirty="0"/>
              <a:t>, exploring different feature engineering techniques, or trying alternative algorithms.</a:t>
            </a:r>
          </a:p>
          <a:p>
            <a:r>
              <a:rPr lang="en-US" sz="2000" b="1" dirty="0" smtClean="0"/>
              <a:t>7.Final </a:t>
            </a:r>
            <a:r>
              <a:rPr lang="en-US" sz="2000" b="1" dirty="0"/>
              <a:t>Model Deployment:</a:t>
            </a:r>
            <a:endParaRPr lang="en-US" sz="2000" dirty="0"/>
          </a:p>
          <a:p>
            <a:pPr lvl="1"/>
            <a:r>
              <a:rPr lang="en-US" sz="2000" dirty="0"/>
              <a:t>Once a satisfactory level of performance is achieved, the final trained model is deployed for use in sentiment analysis tasks. This could involve integrating the model into a production environment where it can automatically classify incoming reviews in real-time or batch processing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7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0959"/>
            <a:ext cx="4660635" cy="37216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30" y="1640959"/>
            <a:ext cx="4323495" cy="35406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7526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So, most people give Neutral reviews, and a small proportion of people give Negative reviews. So we can say that people are satisfied with Flipkart products and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In conclusion, this project presents a comprehensive solution for sentiment analysis of Flipkart reviews.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By </a:t>
            </a:r>
            <a:r>
              <a:rPr lang="en-US" sz="2400" dirty="0">
                <a:latin typeface="Trebuchet MS" panose="020B0603020202020204" pitchFamily="34" charset="0"/>
              </a:rPr>
              <a:t>leveraging advanced natural language processing techniques and machine learning algorithms, we have developed a robust framework to analyze customer sentiment, classify reviews as positive or negative, and provide actionable insights for stakeholders. </a:t>
            </a:r>
          </a:p>
        </p:txBody>
      </p:sp>
    </p:spTree>
    <p:extLst>
      <p:ext uri="{BB962C8B-B14F-4D97-AF65-F5344CB8AC3E}">
        <p14:creationId xmlns:p14="http://schemas.microsoft.com/office/powerpoint/2010/main" val="224248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3622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latin typeface="Trebuchet MS" panose="020B0603020202020204" pitchFamily="34" charset="0"/>
              </a:rPr>
              <a:t>THANK YOU</a:t>
            </a:r>
            <a:endParaRPr lang="en-US" sz="9600" b="1" dirty="0">
              <a:ln w="22225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704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55445" y="96213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17486" y="2729297"/>
            <a:ext cx="8387729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4400" spc="5" dirty="0" smtClean="0"/>
              <a:t>FLIPKART REVIEWS SENTIMENTAL ANALYSIS </a:t>
            </a:r>
            <a:endParaRPr sz="4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380022" y="681527"/>
            <a:ext cx="4935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Project Title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2005045" y="1573087"/>
            <a:ext cx="77438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rebuchet MS" panose="020B0603020202020204" pitchFamily="34" charset="0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rebuchet MS" panose="020B0603020202020204" pitchFamily="34" charset="0"/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rebuchet MS" panose="020B0603020202020204" pitchFamily="34" charset="0"/>
              </a:rPr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rebuchet MS" panose="020B0603020202020204" pitchFamily="34" charset="0"/>
              </a:rPr>
              <a:t>Solution and its proposition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rebuchet MS" panose="020B0603020202020204" pitchFamily="34" charset="0"/>
              </a:rPr>
              <a:t>The WOW in the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rebuchet MS" panose="020B0603020202020204" pitchFamily="34" charset="0"/>
              </a:rPr>
              <a:t>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rebuchet MS" panose="020B0603020202020204" pitchFamily="34" charset="0"/>
              </a:rPr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rebuchet MS" panose="020B0603020202020204" pitchFamily="34" charset="0"/>
              </a:rPr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01547" y="158236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1368" y="904187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1797" y="2340608"/>
            <a:ext cx="678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Develop </a:t>
            </a:r>
            <a:r>
              <a:rPr lang="en-US" sz="2400" dirty="0" smtClean="0">
                <a:latin typeface="Trebuchet MS" panose="020B0603020202020204" pitchFamily="34" charset="0"/>
              </a:rPr>
              <a:t>a sentiment analysis </a:t>
            </a:r>
            <a:r>
              <a:rPr lang="en-US" sz="2400" dirty="0">
                <a:latin typeface="Trebuchet MS" panose="020B0603020202020204" pitchFamily="34" charset="0"/>
              </a:rPr>
              <a:t>solution for Flipkart </a:t>
            </a:r>
            <a:r>
              <a:rPr lang="en-US" sz="2400" dirty="0" smtClean="0">
                <a:latin typeface="Trebuchet MS" panose="020B0603020202020204" pitchFamily="34" charset="0"/>
              </a:rPr>
              <a:t>reviews. Analyze </a:t>
            </a:r>
            <a:r>
              <a:rPr lang="en-US" sz="2400" dirty="0">
                <a:latin typeface="Trebuchet MS" panose="020B0603020202020204" pitchFamily="34" charset="0"/>
              </a:rPr>
              <a:t>text data, visualize sentiment distribution, and train a model to classify reviews as positive or </a:t>
            </a:r>
            <a:r>
              <a:rPr lang="en-US" sz="2400" dirty="0" smtClean="0">
                <a:latin typeface="Trebuchet MS" panose="020B0603020202020204" pitchFamily="34" charset="0"/>
              </a:rPr>
              <a:t>negative. Evaluate </a:t>
            </a:r>
            <a:r>
              <a:rPr lang="en-US" sz="2400" dirty="0">
                <a:latin typeface="Trebuchet MS" panose="020B0603020202020204" pitchFamily="34" charset="0"/>
              </a:rPr>
              <a:t>model performance and provide insights for understanding customer sentiment and enhancing product offerings.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9812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rebuchet MS" panose="020B0603020202020204" pitchFamily="34" charset="0"/>
              </a:rPr>
              <a:t>This project focuses on sentiment analysis of Flipkart reviews.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rebuchet MS" panose="020B0603020202020204" pitchFamily="34" charset="0"/>
              </a:rPr>
              <a:t>It </a:t>
            </a:r>
            <a:r>
              <a:rPr lang="en-US" sz="2400" dirty="0">
                <a:latin typeface="Trebuchet MS" panose="020B0603020202020204" pitchFamily="34" charset="0"/>
              </a:rPr>
              <a:t>involves collecting review data, preprocessing text, visualizing sentiment distribution, and training a model to classify reviews as positive or negative.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rebuchet MS" panose="020B0603020202020204" pitchFamily="34" charset="0"/>
              </a:rPr>
              <a:t>The </a:t>
            </a:r>
            <a:r>
              <a:rPr lang="en-US" sz="2400" dirty="0">
                <a:latin typeface="Trebuchet MS" panose="020B0603020202020204" pitchFamily="34" charset="0"/>
              </a:rPr>
              <a:t>aim is to provide insights into customer sentiment for product enhancement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1094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S?</a:t>
            </a:r>
            <a:endParaRPr sz="4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43187" y="2514600"/>
            <a:ext cx="6651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rebuchet MS" panose="020B0603020202020204" pitchFamily="34" charset="0"/>
              </a:rPr>
              <a:t>Flipkart Product </a:t>
            </a:r>
            <a:r>
              <a:rPr lang="en-US" sz="2800" dirty="0" smtClean="0">
                <a:latin typeface="Trebuchet MS" panose="020B0603020202020204" pitchFamily="34" charset="0"/>
              </a:rPr>
              <a:t>Managers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rebuchet MS" panose="020B0603020202020204" pitchFamily="34" charset="0"/>
              </a:rPr>
              <a:t>Customer Service </a:t>
            </a:r>
            <a:r>
              <a:rPr lang="en-US" sz="2800" dirty="0" smtClean="0">
                <a:latin typeface="Trebuchet MS" panose="020B0603020202020204" pitchFamily="34" charset="0"/>
              </a:rPr>
              <a:t>Teams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rebuchet MS" panose="020B0603020202020204" pitchFamily="34" charset="0"/>
              </a:rPr>
              <a:t>Marketing </a:t>
            </a:r>
            <a:r>
              <a:rPr lang="en-US" sz="2800" dirty="0" smtClean="0">
                <a:latin typeface="Trebuchet MS" panose="020B0603020202020204" pitchFamily="34" charset="0"/>
              </a:rPr>
              <a:t>Teams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rebuchet MS" panose="020B0603020202020204" pitchFamily="34" charset="0"/>
              </a:rPr>
              <a:t>Data </a:t>
            </a:r>
            <a:r>
              <a:rPr lang="en-US" sz="2800" dirty="0" smtClean="0">
                <a:latin typeface="Trebuchet MS" panose="020B0603020202020204" pitchFamily="34" charset="0"/>
              </a:rPr>
              <a:t>Analysts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rebuchet MS" panose="020B0603020202020204" pitchFamily="34" charset="0"/>
              </a:rPr>
              <a:t>Consumers</a:t>
            </a:r>
            <a:endParaRPr lang="en-US" sz="2800" dirty="0" smtClean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624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25" dirty="0" smtClean="0"/>
              <a:t>THE </a:t>
            </a:r>
            <a:r>
              <a:rPr sz="3600" spc="25" dirty="0" smtClean="0"/>
              <a:t>S</a:t>
            </a:r>
            <a:r>
              <a:rPr sz="3600" spc="10" dirty="0" smtClean="0"/>
              <a:t>O</a:t>
            </a:r>
            <a:r>
              <a:rPr sz="3600" spc="25" dirty="0" smtClean="0"/>
              <a:t>LU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sz="3600" spc="-345" dirty="0" smtClean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2033743"/>
            <a:ext cx="662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By leveraging state-of-the-art natural language processing techniques, our solution preprocesses review text, visualizes sentiment distribution, and trains a robust classification model. </a:t>
            </a:r>
            <a:endParaRPr lang="en-US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rebuchet MS" panose="020B0603020202020204" pitchFamily="34" charset="0"/>
              </a:rPr>
              <a:t>This </a:t>
            </a:r>
            <a:r>
              <a:rPr lang="en-US" dirty="0">
                <a:latin typeface="Trebuchet MS" panose="020B0603020202020204" pitchFamily="34" charset="0"/>
              </a:rPr>
              <a:t>enables stakeholders to effectively gauge customer sentiment, prioritize improvements, and enhance overall product offerings. </a:t>
            </a:r>
            <a:endParaRPr lang="en-US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rebuchet MS" panose="020B0603020202020204" pitchFamily="34" charset="0"/>
              </a:rPr>
              <a:t>With </a:t>
            </a:r>
            <a:r>
              <a:rPr lang="en-US" dirty="0">
                <a:latin typeface="Trebuchet MS" panose="020B0603020202020204" pitchFamily="34" charset="0"/>
              </a:rPr>
              <a:t>real-time monitoring capabilities and customizable reporting, our proposition empowers decision-makers to make data-driven choices, improving customer satisfaction and business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47353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 smtClean="0"/>
              <a:t>IN</a:t>
            </a:r>
            <a:r>
              <a:rPr lang="en-US" sz="4250" spc="-5" dirty="0"/>
              <a:t> </a:t>
            </a:r>
            <a:r>
              <a:rPr sz="4250" spc="20" dirty="0" smtClean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219325"/>
            <a:ext cx="5848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Real-time </a:t>
            </a:r>
            <a:r>
              <a:rPr lang="en-US" sz="2400" dirty="0" smtClean="0">
                <a:latin typeface="Trebuchet MS" panose="020B0603020202020204" pitchFamily="34" charset="0"/>
              </a:rPr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Comprehensive </a:t>
            </a:r>
            <a:r>
              <a:rPr lang="en-US" sz="2400" dirty="0" smtClean="0">
                <a:latin typeface="Trebuchet MS" panose="020B0603020202020204" pitchFamily="34" charset="0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Customizable </a:t>
            </a:r>
            <a:r>
              <a:rPr lang="en-US" sz="2400" dirty="0" smtClean="0">
                <a:latin typeface="Trebuchet MS" panose="020B0603020202020204" pitchFamily="34" charset="0"/>
              </a:rPr>
              <a:t>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Predictive </a:t>
            </a:r>
            <a:r>
              <a:rPr lang="en-US" sz="2400" dirty="0" smtClean="0">
                <a:latin typeface="Trebuchet MS" panose="020B0603020202020204" pitchFamily="34" charset="0"/>
              </a:rPr>
              <a:t>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Integration Potential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1292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81931"/>
            <a:ext cx="84677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1.Data </a:t>
            </a:r>
            <a:r>
              <a:rPr lang="en-US" b="1" dirty="0"/>
              <a:t>Preprocessing:</a:t>
            </a:r>
            <a:endParaRPr lang="en-US" dirty="0"/>
          </a:p>
          <a:p>
            <a:pPr lvl="1"/>
            <a:r>
              <a:rPr lang="en-US" dirty="0"/>
              <a:t>The modeling process begins with data preprocessing, where the raw text data from Flipkart reviews is cleaned and transformed into a format suitable for modeling. This typically involves steps such as removing punctuation, converting text to lowercase, and removing </a:t>
            </a:r>
            <a:r>
              <a:rPr lang="en-US" dirty="0" err="1"/>
              <a:t>stopwords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2.Feature </a:t>
            </a:r>
            <a:r>
              <a:rPr lang="en-US" b="1" dirty="0"/>
              <a:t>Extraction:</a:t>
            </a:r>
            <a:endParaRPr lang="en-US" dirty="0"/>
          </a:p>
          <a:p>
            <a:pPr lvl="1"/>
            <a:r>
              <a:rPr lang="en-US" dirty="0"/>
              <a:t>Next, features are extracted from the preprocessed text data. In this project, TF-IDF (Term Frequency-Inverse Document Frequency) </a:t>
            </a:r>
            <a:r>
              <a:rPr lang="en-US" dirty="0" err="1"/>
              <a:t>vectorization</a:t>
            </a:r>
            <a:r>
              <a:rPr lang="en-US" dirty="0"/>
              <a:t> is used to convert the text data into numerical features. TF-IDF assigns weights to words based on their frequency in the document and across the entire corpus, capturing the importance of each word in distinguishing between positive and negative reviews.</a:t>
            </a:r>
          </a:p>
          <a:p>
            <a:r>
              <a:rPr lang="en-US" b="1" dirty="0" smtClean="0"/>
              <a:t>3.Model </a:t>
            </a:r>
            <a:r>
              <a:rPr lang="en-US" b="1" dirty="0"/>
              <a:t>Selection:</a:t>
            </a:r>
            <a:endParaRPr lang="en-US" dirty="0"/>
          </a:p>
          <a:p>
            <a:pPr lvl="1"/>
            <a:r>
              <a:rPr lang="en-US" dirty="0"/>
              <a:t>Once the features are extracted, a machine learning model is selected for sentiment classification. In this project, a Decision Tree classifier is chosen as the model. Decision Trees are simple yet powerful models that can capture complex relationships in the data and are well-suited for text classification tasks.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726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FLIPKART REVIEWS SENTIMENTAL ANALYSIS </vt:lpstr>
      <vt:lpstr>AGENDA</vt:lpstr>
      <vt:lpstr>PROBLEM STATEMENT</vt:lpstr>
      <vt:lpstr>PROJECT OVERVIEW</vt:lpstr>
      <vt:lpstr>WHO ARE THE END USERS?</vt:lpstr>
      <vt:lpstr>THE SOLUTION AND ITS VALUE PROPOSITION</vt:lpstr>
      <vt:lpstr>THE WOW IN SOLUTION</vt:lpstr>
      <vt:lpstr>PowerPoint Presentation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cp:lastModifiedBy>Keerthana K</cp:lastModifiedBy>
  <cp:revision>12</cp:revision>
  <dcterms:created xsi:type="dcterms:W3CDTF">2024-04-02T12:54:10Z</dcterms:created>
  <dcterms:modified xsi:type="dcterms:W3CDTF">2024-04-03T05:32:49Z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