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064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286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7" name=""/>
        <p:cNvGrpSpPr/>
        <p:nvPr/>
      </p:nvGrpSpPr>
      <p:grpSpPr>
        <a:xfrm>
          <a:off x="0" y="0"/>
          <a:ext cx="0" cy="0"/>
          <a:chOff x="0" y="0"/>
          <a:chExt cx="0" cy="0"/>
        </a:xfrm>
      </p:grpSpPr>
      <p:sp>
        <p:nvSpPr>
          <p:cNvPr id="1048657" name="Holder 2"/>
          <p:cNvSpPr>
            <a:spLocks noGrp="1"/>
          </p:cNvSpPr>
          <p:nvPr>
            <p:ph type="title"/>
          </p:nvPr>
        </p:nvSpPr>
        <p:spPr>
          <a:xfrm>
            <a:off x="755332" y="385444"/>
            <a:ext cx="10681335" cy="609601"/>
          </a:xfrm>
        </p:spPr>
        <p:txBody>
          <a:bodyPr bIns="0" lIns="0" rIns="0" tIns="0"/>
          <a:lstStyle>
            <a:lvl1pPr>
              <a:defRPr b="1" sz="4800" i="0">
                <a:solidFill>
                  <a:schemeClr val="tx1"/>
                </a:solidFill>
                <a:latin typeface="Trebuchet MS"/>
                <a:cs typeface="Trebuchet MS"/>
              </a:defRPr>
            </a:lvl1pPr>
          </a:lstStyle>
          <a:p/>
        </p:txBody>
      </p:sp>
      <p:sp>
        <p:nvSpPr>
          <p:cNvPr id="1048658" name="Holder 3"/>
          <p:cNvSpPr>
            <a:spLocks noGrp="1"/>
          </p:cNvSpPr>
          <p:nvPr>
            <p:ph type="body" idx="1"/>
          </p:nvPr>
        </p:nvSpPr>
        <p:spPr>
          <a:xfrm>
            <a:off x="609600" y="1577340"/>
            <a:ext cx="10972800" cy="228600"/>
          </a:xfrm>
        </p:spPr>
        <p:txBody>
          <a:bodyPr bIns="0" lIns="0" rIns="0" tIns="0"/>
          <a:p/>
        </p:txBody>
      </p:sp>
      <p:sp>
        <p:nvSpPr>
          <p:cNvPr id="104865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6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6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6" name="Holder 2"/>
          <p:cNvSpPr>
            <a:spLocks noGrp="1"/>
          </p:cNvSpPr>
          <p:nvPr>
            <p:ph type="title"/>
          </p:nvPr>
        </p:nvSpPr>
        <p:spPr>
          <a:xfrm>
            <a:off x="755332" y="385444"/>
            <a:ext cx="10681335" cy="6096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22860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22860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6096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jpe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645587" y="296545"/>
            <a:ext cx="11583523" cy="9817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a:t>
            </a:r>
            <a:r>
              <a:rPr b="1" dirty="0" lang="en-US">
                <a:solidFill>
                  <a:srgbClr val="0F0F0F"/>
                </a:solidFill>
                <a:latin typeface="Times New Roman" panose="02020603050405020304" pitchFamily="18" charset="0"/>
                <a:cs typeface="Times New Roman" panose="02020603050405020304" pitchFamily="18" charset="0"/>
              </a:rPr>
              <a:t>A</a:t>
            </a:r>
            <a:r>
              <a:rPr b="1" dirty="0" lang="en-US">
                <a:solidFill>
                  <a:srgbClr val="0F0F0F"/>
                </a:solidFill>
                <a:latin typeface="Times New Roman" panose="02020603050405020304" pitchFamily="18" charset="0"/>
                <a:cs typeface="Times New Roman" panose="02020603050405020304" pitchFamily="18" charset="0"/>
              </a:rPr>
              <a:t>t</a:t>
            </a:r>
            <a:r>
              <a:rPr b="1" dirty="0" lang="en-US">
                <a:solidFill>
                  <a:srgbClr val="0F0F0F"/>
                </a:solidFill>
                <a:latin typeface="Times New Roman" panose="02020603050405020304" pitchFamily="18" charset="0"/>
                <a:cs typeface="Times New Roman" panose="02020603050405020304" pitchFamily="18" charset="0"/>
              </a:rPr>
              <a:t>t</a:t>
            </a:r>
            <a:r>
              <a:rPr b="1" dirty="0" lang="en-US">
                <a:solidFill>
                  <a:srgbClr val="0F0F0F"/>
                </a:solidFill>
                <a:latin typeface="Times New Roman" panose="02020603050405020304" pitchFamily="18" charset="0"/>
                <a:cs typeface="Times New Roman" panose="02020603050405020304" pitchFamily="18" charset="0"/>
              </a:rPr>
              <a:t>rition </a:t>
            </a:r>
            <a:r>
              <a:rPr b="1" dirty="0" lang="en-US">
                <a:solidFill>
                  <a:srgbClr val="0F0F0F"/>
                </a:solidFill>
                <a:latin typeface="Times New Roman" panose="02020603050405020304" pitchFamily="18" charset="0"/>
                <a:cs typeface="Times New Roman" panose="02020603050405020304" pitchFamily="18" charset="0"/>
              </a:rPr>
              <a:t>Analysis using Excel</a:t>
            </a:r>
            <a:r>
              <a:rPr b="1" dirty="0" lang="en-US">
                <a:solidFill>
                  <a:srgbClr val="0F0F0F"/>
                </a:solidFill>
                <a:latin typeface="Times New Roman" panose="02020603050405020304" pitchFamily="18" charset="0"/>
                <a:cs typeface="Times New Roman" panose="02020603050405020304" pitchFamily="18" charset="0"/>
              </a:rPr>
              <a:t> </a:t>
            </a:r>
            <a:r>
              <a:rPr b="1" dirty="0" lang="en-US">
                <a:solidFill>
                  <a:srgbClr val="0F0F0F"/>
                </a:solidFill>
                <a:latin typeface="Times New Roman" panose="02020603050405020304" pitchFamily="18" charset="0"/>
                <a:cs typeface="Times New Roman" panose="02020603050405020304" pitchFamily="18" charset="0"/>
              </a:rPr>
              <a:t>D</a:t>
            </a:r>
            <a:r>
              <a:rPr b="1" dirty="0" lang="en-US">
                <a:solidFill>
                  <a:srgbClr val="0F0F0F"/>
                </a:solidFill>
                <a:latin typeface="Times New Roman" panose="02020603050405020304" pitchFamily="18" charset="0"/>
                <a:cs typeface="Times New Roman" panose="02020603050405020304" pitchFamily="18" charset="0"/>
              </a:rPr>
              <a:t>a</a:t>
            </a:r>
            <a:r>
              <a:rPr b="1" dirty="0" lang="en-US">
                <a:solidFill>
                  <a:srgbClr val="0F0F0F"/>
                </a:solidFill>
                <a:latin typeface="Times New Roman" panose="02020603050405020304" pitchFamily="18" charset="0"/>
                <a:cs typeface="Times New Roman" panose="02020603050405020304" pitchFamily="18" charset="0"/>
              </a:rPr>
              <a:t>s</a:t>
            </a:r>
            <a:r>
              <a:rPr b="1" dirty="0" lang="en-US">
                <a:solidFill>
                  <a:srgbClr val="0F0F0F"/>
                </a:solidFill>
                <a:latin typeface="Times New Roman" panose="02020603050405020304" pitchFamily="18" charset="0"/>
                <a:cs typeface="Times New Roman" panose="02020603050405020304" pitchFamily="18" charset="0"/>
              </a:rPr>
              <a:t>h</a:t>
            </a:r>
            <a:r>
              <a:rPr b="1" dirty="0" lang="en-US">
                <a:solidFill>
                  <a:srgbClr val="0F0F0F"/>
                </a:solidFill>
                <a:latin typeface="Times New Roman" panose="02020603050405020304" pitchFamily="18" charset="0"/>
                <a:cs typeface="Times New Roman" panose="02020603050405020304" pitchFamily="18" charset="0"/>
              </a:rPr>
              <a:t>b</a:t>
            </a:r>
            <a:r>
              <a:rPr b="1" dirty="0" lang="en-US">
                <a:solidFill>
                  <a:srgbClr val="0F0F0F"/>
                </a:solidFill>
                <a:latin typeface="Times New Roman" panose="02020603050405020304" pitchFamily="18" charset="0"/>
                <a:cs typeface="Times New Roman" panose="02020603050405020304" pitchFamily="18" charset="0"/>
              </a:rPr>
              <a:t>o</a:t>
            </a:r>
            <a:r>
              <a:rPr b="1" dirty="0" lang="en-US">
                <a:solidFill>
                  <a:srgbClr val="0F0F0F"/>
                </a:solidFill>
                <a:latin typeface="Times New Roman" panose="02020603050405020304" pitchFamily="18" charset="0"/>
                <a:cs typeface="Times New Roman" panose="02020603050405020304" pitchFamily="18" charset="0"/>
              </a:rPr>
              <a:t>rd </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615440"/>
          </a:xfrm>
          <a:prstGeom prst="rect"/>
          <a:noFill/>
        </p:spPr>
        <p:txBody>
          <a:bodyPr rtlCol="0" wrap="square">
            <a:spAutoFit/>
          </a:bodyPr>
          <a:p>
            <a:r>
              <a:rPr sz="2400" lang="en-US"/>
              <a:t>STUDENT NAME:</a:t>
            </a:r>
            <a:r>
              <a:rPr sz="2400" lang="en-US"/>
              <a:t> </a:t>
            </a:r>
            <a:r>
              <a:rPr sz="2400" lang="en-US"/>
              <a:t>K</a:t>
            </a:r>
            <a:r>
              <a:rPr sz="2400" lang="en-US"/>
              <a:t>e</a:t>
            </a:r>
            <a:r>
              <a:rPr sz="2400" lang="en-US"/>
              <a:t>e</a:t>
            </a:r>
            <a:r>
              <a:rPr sz="2400" lang="en-US"/>
              <a:t>r</a:t>
            </a:r>
            <a:r>
              <a:rPr sz="2400" lang="en-US"/>
              <a:t>t</a:t>
            </a:r>
            <a:r>
              <a:rPr sz="2400" lang="en-US"/>
              <a:t>h</a:t>
            </a:r>
            <a:r>
              <a:rPr sz="2400" lang="en-US"/>
              <a:t>a</a:t>
            </a:r>
            <a:r>
              <a:rPr sz="2400" lang="en-US"/>
              <a:t>n</a:t>
            </a:r>
            <a:r>
              <a:rPr sz="2400" lang="en-US"/>
              <a:t>a</a:t>
            </a:r>
            <a:r>
              <a:rPr sz="2400" lang="en-US"/>
              <a:t> </a:t>
            </a:r>
            <a:r>
              <a:rPr sz="2400" lang="en-US"/>
              <a:t>S</a:t>
            </a:r>
            <a:endParaRPr dirty="0" sz="2400" lang="en-US"/>
          </a:p>
          <a:p>
            <a:r>
              <a:rPr dirty="0" sz="2400" lang="en-US"/>
              <a:t>REGISTER NO:</a:t>
            </a:r>
            <a:r>
              <a:rPr dirty="0" sz="2400" lang="en-US"/>
              <a:t> </a:t>
            </a:r>
            <a:r>
              <a:rPr dirty="0" sz="2400" lang="en-US"/>
              <a:t>3</a:t>
            </a:r>
            <a:r>
              <a:rPr dirty="0" sz="2400" lang="en-US"/>
              <a:t>1</a:t>
            </a:r>
            <a:r>
              <a:rPr dirty="0" sz="2400" lang="en-US"/>
              <a:t>2</a:t>
            </a:r>
            <a:r>
              <a:rPr dirty="0" sz="2400" lang="en-US"/>
              <a:t>2</a:t>
            </a:r>
            <a:r>
              <a:rPr dirty="0" sz="2400" lang="en-US"/>
              <a:t>2</a:t>
            </a:r>
            <a:r>
              <a:rPr dirty="0" sz="2400" lang="en-US"/>
              <a:t>0</a:t>
            </a:r>
            <a:r>
              <a:rPr dirty="0" sz="2400" lang="en-US"/>
              <a:t>8</a:t>
            </a:r>
            <a:r>
              <a:rPr dirty="0" sz="2400" lang="en-US"/>
              <a:t>5</a:t>
            </a:r>
            <a:r>
              <a:rPr dirty="0" sz="2400" lang="en-US"/>
              <a:t>8</a:t>
            </a:r>
            <a:endParaRPr altLang="en-US" lang="zh-CN"/>
          </a:p>
          <a:p>
            <a:r>
              <a:rPr dirty="0" sz="2400" lang="en-US"/>
              <a:t>DEPARTMENT:</a:t>
            </a:r>
            <a:r>
              <a:rPr dirty="0" sz="2400" lang="en-US"/>
              <a:t> </a:t>
            </a:r>
            <a:r>
              <a:rPr dirty="0" sz="2400" lang="en-US"/>
              <a:t>I</a:t>
            </a:r>
            <a:r>
              <a:rPr dirty="0" sz="2400" lang="en-US"/>
              <a:t>I</a:t>
            </a:r>
            <a:r>
              <a:rPr dirty="0" sz="2400" lang="en-US"/>
              <a:t>I</a:t>
            </a:r>
            <a:r>
              <a:rPr dirty="0" sz="2400" lang="en-US"/>
              <a:t>-</a:t>
            </a:r>
            <a:r>
              <a:rPr dirty="0" sz="2400" lang="en-US"/>
              <a:t> </a:t>
            </a:r>
            <a:r>
              <a:rPr dirty="0" sz="2400" lang="en-US"/>
              <a:t>B</a:t>
            </a:r>
            <a:r>
              <a:rPr dirty="0" sz="2400" lang="en-US"/>
              <a:t>.</a:t>
            </a:r>
            <a:r>
              <a:rPr dirty="0" sz="2400" lang="en-US"/>
              <a:t>C</a:t>
            </a:r>
            <a:r>
              <a:rPr dirty="0" sz="2400" lang="en-US"/>
              <a:t>o</a:t>
            </a:r>
            <a:r>
              <a:rPr dirty="0" sz="2400" lang="en-US"/>
              <a:t>m</a:t>
            </a:r>
            <a:r>
              <a:rPr dirty="0" sz="2400" lang="en-US"/>
              <a:t>.</a:t>
            </a:r>
            <a:r>
              <a:rPr dirty="0" sz="2400" lang="en-US"/>
              <a:t> </a:t>
            </a:r>
            <a:r>
              <a:rPr dirty="0" sz="2400" lang="en-US"/>
              <a:t>A</a:t>
            </a:r>
            <a:r>
              <a:rPr dirty="0" sz="2400" lang="en-US"/>
              <a:t>c</a:t>
            </a:r>
            <a:r>
              <a:rPr dirty="0" sz="2400" lang="en-US"/>
              <a:t>c</a:t>
            </a:r>
            <a:r>
              <a:rPr dirty="0" sz="2400" lang="en-US"/>
              <a:t>ounting </a:t>
            </a:r>
            <a:r>
              <a:rPr dirty="0" sz="2400" lang="en-US"/>
              <a:t>a</a:t>
            </a:r>
            <a:r>
              <a:rPr dirty="0" sz="2400" lang="en-US"/>
              <a:t>n</a:t>
            </a:r>
            <a:r>
              <a:rPr dirty="0" sz="2400" lang="en-US"/>
              <a:t>d</a:t>
            </a:r>
            <a:r>
              <a:rPr dirty="0" sz="2400" lang="en-US"/>
              <a:t> </a:t>
            </a:r>
            <a:r>
              <a:rPr dirty="0" sz="2400" lang="en-US"/>
              <a:t>F</a:t>
            </a:r>
            <a:r>
              <a:rPr dirty="0" sz="2400" lang="en-US"/>
              <a:t>i</a:t>
            </a:r>
            <a:r>
              <a:rPr dirty="0" sz="2400" lang="en-US"/>
              <a:t>n</a:t>
            </a:r>
            <a:r>
              <a:rPr dirty="0" sz="2400" lang="en-US"/>
              <a:t>a</a:t>
            </a:r>
            <a:r>
              <a:rPr dirty="0" sz="2400" lang="en-US"/>
              <a:t>n</a:t>
            </a:r>
            <a:r>
              <a:rPr dirty="0" sz="2400" lang="en-US"/>
              <a:t>ce </a:t>
            </a:r>
            <a:endParaRPr altLang="en-US" lang="zh-CN"/>
          </a:p>
          <a:p>
            <a:r>
              <a:rPr dirty="0" sz="2400" lang="en-US"/>
              <a:t>COLLEGE</a:t>
            </a:r>
            <a:r>
              <a:rPr dirty="0" sz="2400" lang="en-US"/>
              <a:t>:</a:t>
            </a:r>
            <a:r>
              <a:rPr dirty="0" sz="2400" lang="en-US"/>
              <a:t> </a:t>
            </a:r>
            <a:r>
              <a:rPr dirty="0" sz="2400" lang="en-US"/>
              <a:t>A</a:t>
            </a:r>
            <a:r>
              <a:rPr dirty="0" sz="2400" lang="en-US"/>
              <a:t>n</a:t>
            </a:r>
            <a:r>
              <a:rPr dirty="0" sz="2400" lang="en-US"/>
              <a:t>n</a:t>
            </a:r>
            <a:r>
              <a:rPr dirty="0" sz="2400" lang="en-US"/>
              <a:t>a</a:t>
            </a:r>
            <a:r>
              <a:rPr dirty="0" sz="2400" lang="en-US"/>
              <a:t>i</a:t>
            </a:r>
            <a:r>
              <a:rPr dirty="0" sz="2400" lang="en-US"/>
              <a:t> </a:t>
            </a:r>
            <a:r>
              <a:rPr dirty="0" sz="2400" lang="en-US"/>
              <a:t>V</a:t>
            </a:r>
            <a:r>
              <a:rPr dirty="0" sz="2400" lang="en-US"/>
              <a:t>i</a:t>
            </a:r>
            <a:r>
              <a:rPr dirty="0" sz="2400" lang="en-US"/>
              <a:t>o</a:t>
            </a:r>
            <a:r>
              <a:rPr dirty="0" sz="2400" lang="en-US"/>
              <a:t>l</a:t>
            </a:r>
            <a:r>
              <a:rPr dirty="0" sz="2400" lang="en-US"/>
              <a:t>e</a:t>
            </a:r>
            <a:r>
              <a:rPr dirty="0" sz="2400" lang="en-US"/>
              <a:t>t</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ge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1" name="object 7"/>
          <p:cNvSpPr txBox="1">
            <a:spLocks noGrp="1"/>
          </p:cNvSpPr>
          <p:nvPr>
            <p:ph type="title"/>
          </p:nvPr>
        </p:nvSpPr>
        <p:spPr>
          <a:xfrm>
            <a:off x="293279" y="269249"/>
            <a:ext cx="8480425" cy="5499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2" name="object 8"/>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3" name="TextBox 8"/>
          <p:cNvSpPr txBox="1"/>
          <p:nvPr/>
        </p:nvSpPr>
        <p:spPr>
          <a:xfrm>
            <a:off x="2743200" y="2354703"/>
            <a:ext cx="8534018" cy="802640"/>
          </a:xfrm>
          <a:prstGeom prst="rect"/>
          <a:noFill/>
        </p:spPr>
        <p:txBody>
          <a:bodyPr rtlCol="0" wrap="square">
            <a:spAutoFit/>
          </a:bodyPr>
          <a:p>
            <a:pPr algn="l" indent="0" marL="0">
              <a:buNone/>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4" name=""/>
          <p:cNvSpPr txBox="1"/>
          <p:nvPr/>
        </p:nvSpPr>
        <p:spPr>
          <a:xfrm>
            <a:off x="193270" y="1068282"/>
            <a:ext cx="10400361" cy="6136640"/>
          </a:xfrm>
          <a:prstGeom prst="rect"/>
        </p:spPr>
        <p:txBody>
          <a:bodyPr rtlCol="0" wrap="square">
            <a:spAutoFit/>
          </a:bodyPr>
          <a:p>
            <a:r>
              <a:rPr sz="2800" lang="en-IN">
                <a:solidFill>
                  <a:srgbClr val="000000"/>
                </a:solidFill>
              </a:rPr>
              <a:t>Leveraging Data Analytics</a:t>
            </a:r>
            <a:r>
              <a:rPr sz="2800" lang="en-US">
                <a:solidFill>
                  <a:srgbClr val="000000"/>
                </a:solidFill>
              </a:rPr>
              <a:t>:</a:t>
            </a:r>
            <a:r>
              <a:rPr sz="2800" lang="en-US">
                <a:solidFill>
                  <a:srgbClr val="000000"/>
                </a:solidFill>
              </a:rPr>
              <a:t> </a:t>
            </a:r>
            <a:endParaRPr sz="2800" lang="en-IN">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A powerful approach to tackling employee attrition is through data analytics. By analyzing</a:t>
            </a:r>
            <a:r>
              <a:rPr sz="2800" lang="en-US">
                <a:solidFill>
                  <a:srgbClr val="000000"/>
                </a:solidFill>
              </a:rPr>
              <a:t> </a:t>
            </a:r>
            <a:r>
              <a:rPr sz="2800" lang="en-US">
                <a:solidFill>
                  <a:srgbClr val="000000"/>
                </a:solidFill>
              </a:rPr>
              <a:t> vast</a:t>
            </a:r>
            <a:r>
              <a:rPr sz="2800" lang="en-US">
                <a:solidFill>
                  <a:srgbClr val="000000"/>
                </a:solidFill>
              </a:rPr>
              <a:t> </a:t>
            </a:r>
            <a:r>
              <a:rPr sz="2800" lang="en-US">
                <a:solidFill>
                  <a:srgbClr val="000000"/>
                </a:solidFill>
              </a:rPr>
              <a:t>datasets from various sources, organizations can gain valuable insights into employee behavior, satisfaction, and the factors driving turnover.</a:t>
            </a:r>
            <a:endParaRPr sz="2800" lang="en-IN">
              <a:solidFill>
                <a:srgbClr val="000000"/>
              </a:solidFill>
            </a:endParaRPr>
          </a:p>
          <a:p>
            <a:r>
              <a:rPr sz="2800" lang="en-US">
                <a:solidFill>
                  <a:srgbClr val="000000"/>
                </a:solidFill>
              </a:rPr>
              <a:t> A WOW solution in this context involves a comprehensive data-driven approach that:</a:t>
            </a:r>
            <a:endParaRPr sz="2800" lang="en-IN">
              <a:solidFill>
                <a:srgbClr val="000000"/>
              </a:solidFill>
            </a:endParaRPr>
          </a:p>
          <a:p>
            <a:endParaRPr sz="2800" lang="en-IN">
              <a:solidFill>
                <a:srgbClr val="000000"/>
              </a:solidFill>
            </a:endParaRPr>
          </a:p>
          <a:p>
            <a:pPr indent="-457200" marL="457200">
              <a:buFont typeface="Arial"/>
              <a:buChar char="•"/>
            </a:pPr>
            <a:r>
              <a:rPr sz="2800" lang="en-IN">
                <a:solidFill>
                  <a:srgbClr val="000000"/>
                </a:solidFill>
              </a:rPr>
              <a:t>Data Collection and Integration:</a:t>
            </a:r>
            <a:r>
              <a:rPr sz="2800" lang="en-US">
                <a:solidFill>
                  <a:srgbClr val="000000"/>
                </a:solidFill>
              </a:rPr>
              <a:t> </a:t>
            </a:r>
            <a:r>
              <a:rPr sz="2800" lang="en-IN">
                <a:solidFill>
                  <a:srgbClr val="000000"/>
                </a:solidFill>
              </a:rPr>
              <a:t>Multiple Data Sources</a:t>
            </a:r>
            <a:r>
              <a:rPr sz="2800" lang="en-US">
                <a:solidFill>
                  <a:srgbClr val="000000"/>
                </a:solidFill>
              </a:rPr>
              <a:t>,</a:t>
            </a:r>
            <a:r>
              <a:rPr sz="2800" lang="en-US">
                <a:solidFill>
                  <a:srgbClr val="000000"/>
                </a:solidFill>
              </a:rPr>
              <a:t> </a:t>
            </a:r>
            <a:r>
              <a:rPr sz="2800" lang="en-IN">
                <a:solidFill>
                  <a:srgbClr val="000000"/>
                </a:solidFill>
              </a:rPr>
              <a:t>Data Qualit</a:t>
            </a:r>
            <a:r>
              <a:rPr sz="2800" lang="en-US">
                <a:solidFill>
                  <a:srgbClr val="000000"/>
                </a:solidFill>
              </a:rPr>
              <a:t>y</a:t>
            </a:r>
            <a:r>
              <a:rPr sz="2800" lang="en-US">
                <a:solidFill>
                  <a:srgbClr val="000000"/>
                </a:solidFill>
              </a:rPr>
              <a:t>,</a:t>
            </a:r>
            <a:r>
              <a:rPr sz="2800" lang="en-US">
                <a:solidFill>
                  <a:srgbClr val="000000"/>
                </a:solidFill>
              </a:rPr>
              <a:t> </a:t>
            </a:r>
            <a:r>
              <a:rPr sz="2800" lang="en-IN">
                <a:solidFill>
                  <a:srgbClr val="000000"/>
                </a:solidFill>
              </a:rPr>
              <a:t>Data Integration</a:t>
            </a:r>
            <a:r>
              <a:rPr sz="2800" lang="en-US">
                <a:solidFill>
                  <a:srgbClr val="000000"/>
                </a:solidFill>
              </a:rPr>
              <a:t>.</a:t>
            </a:r>
            <a:endParaRPr sz="2800" lang="en-IN">
              <a:solidFill>
                <a:srgbClr val="000000"/>
              </a:solidFill>
            </a:endParaRPr>
          </a:p>
          <a:p>
            <a:pPr indent="-457200" marL="457200">
              <a:buFont typeface="Arial"/>
              <a:buChar char="•"/>
            </a:pPr>
            <a:endParaRPr sz="2800" lang="en-IN">
              <a:solidFill>
                <a:srgbClr val="000000"/>
              </a:solidFill>
            </a:endParaRPr>
          </a:p>
          <a:p>
            <a:pPr indent="-457200" marL="457200">
              <a:buFont typeface="Arial"/>
              <a:buChar char="•"/>
            </a:pPr>
            <a:r>
              <a:rPr sz="2800" lang="en-US">
                <a:solidFill>
                  <a:srgbClr val="000000"/>
                </a:solidFill>
              </a:rPr>
              <a:t>D</a:t>
            </a:r>
            <a:r>
              <a:rPr sz="2800" lang="en-IN">
                <a:solidFill>
                  <a:srgbClr val="000000"/>
                </a:solidFill>
              </a:rPr>
              <a:t>ata Analysis and Insights</a:t>
            </a:r>
            <a:r>
              <a:rPr sz="2800" lang="en-US">
                <a:solidFill>
                  <a:srgbClr val="000000"/>
                </a:solidFill>
              </a:rPr>
              <a:t>:</a:t>
            </a:r>
            <a:r>
              <a:rPr sz="2800" lang="en-US">
                <a:solidFill>
                  <a:srgbClr val="000000"/>
                </a:solidFill>
              </a:rPr>
              <a:t> </a:t>
            </a:r>
            <a:r>
              <a:rPr sz="2800" lang="en-IN">
                <a:solidFill>
                  <a:srgbClr val="000000"/>
                </a:solidFill>
              </a:rPr>
              <a:t>Descriptive Analytics</a:t>
            </a:r>
            <a:r>
              <a:rPr sz="2800" lang="en-US">
                <a:solidFill>
                  <a:srgbClr val="000000"/>
                </a:solidFill>
              </a:rPr>
              <a:t>,</a:t>
            </a:r>
            <a:r>
              <a:rPr sz="2800" lang="en-US">
                <a:solidFill>
                  <a:srgbClr val="000000"/>
                </a:solidFill>
              </a:rPr>
              <a:t> </a:t>
            </a:r>
            <a:r>
              <a:rPr sz="2800" lang="en-IN">
                <a:solidFill>
                  <a:srgbClr val="000000"/>
                </a:solidFill>
              </a:rPr>
              <a:t>Predictive Analytics</a:t>
            </a:r>
            <a:endParaRPr sz="2800" lang="en-IN">
              <a:solidFill>
                <a:srgbClr val="000000"/>
              </a:solidFill>
            </a:endParaRPr>
          </a:p>
          <a:p>
            <a:pPr indent="-457200" marL="457200">
              <a:buFont typeface="Arial"/>
              <a:buChar char="•"/>
            </a:pPr>
            <a:endParaRPr sz="2800" lang="en-IN">
              <a:solidFill>
                <a:srgbClr val="000000"/>
              </a:solidFill>
            </a:endParaRPr>
          </a:p>
          <a:p>
            <a:pPr indent="-457200" marL="457200">
              <a:buFont typeface="Arial"/>
              <a:buChar char="•"/>
            </a:pPr>
            <a:r>
              <a:rPr sz="2800" lang="en-IN">
                <a:solidFill>
                  <a:srgbClr val="000000"/>
                </a:solidFill>
              </a:rPr>
              <a:t>Actionable Insights:</a:t>
            </a:r>
            <a:r>
              <a:rPr sz="2800" lang="en-US">
                <a:solidFill>
                  <a:srgbClr val="000000"/>
                </a:solidFill>
              </a:rPr>
              <a:t> </a:t>
            </a:r>
            <a:r>
              <a:rPr sz="2800" lang="en-IN">
                <a:solidFill>
                  <a:srgbClr val="000000"/>
                </a:solidFill>
              </a:rPr>
              <a:t>Targeted Interventions</a:t>
            </a:r>
            <a:r>
              <a:rPr sz="2800" lang="en-US">
                <a:solidFill>
                  <a:srgbClr val="000000"/>
                </a:solidFill>
              </a:rPr>
              <a:t>,</a:t>
            </a:r>
            <a:r>
              <a:rPr sz="2800" lang="en-IN">
                <a:solidFill>
                  <a:srgbClr val="000000"/>
                </a:solidFill>
              </a:rPr>
              <a:t>Continuous Improvement</a:t>
            </a:r>
            <a:endParaRPr sz="2800" lang="en-IN">
              <a:solidFill>
                <a:srgbClr val="000000"/>
              </a:solidFill>
            </a:endParaRPr>
          </a:p>
          <a:p>
            <a:endParaRPr sz="2800" lang="en-IN">
              <a:solidFill>
                <a:srgbClr val="000000"/>
              </a:solidFill>
            </a:endParaRPr>
          </a:p>
          <a:p>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7" name="object 8"/>
          <p:cNvSpPr txBox="1"/>
          <p:nvPr/>
        </p:nvSpPr>
        <p:spPr>
          <a:xfrm>
            <a:off x="739775" y="291147"/>
            <a:ext cx="3303904" cy="6229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3" name=""/>
          <p:cNvSpPr txBox="1"/>
          <p:nvPr/>
        </p:nvSpPr>
        <p:spPr>
          <a:xfrm>
            <a:off x="476922" y="1170303"/>
            <a:ext cx="9823799" cy="64922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indent="-457200" marL="457200">
              <a:buFont typeface="Arial"/>
              <a:buChar char="•"/>
            </a:pPr>
            <a:r>
              <a:rPr sz="2800" lang="en-IN">
                <a:solidFill>
                  <a:srgbClr val="000000"/>
                </a:solidFill>
                <a:latin typeface="Calibri"/>
              </a:rPr>
              <a:t>Improved Compensation and Benefits</a:t>
            </a:r>
            <a:r>
              <a:rPr sz="2800" lang="en-US">
                <a:solidFill>
                  <a:srgbClr val="000000"/>
                </a:solidFill>
                <a:latin typeface="Arial"/>
              </a:rPr>
              <a:t>,</a:t>
            </a:r>
            <a:endParaRPr sz="2800" lang="en-IN">
              <a:solidFill>
                <a:srgbClr val="000000"/>
              </a:solidFill>
            </a:endParaRPr>
          </a:p>
          <a:p>
            <a:pPr indent="-457200" marL="457200">
              <a:buFont typeface="Arial"/>
              <a:buChar char="•"/>
            </a:pPr>
            <a:r>
              <a:rPr sz="2800" lang="en-IN">
                <a:solidFill>
                  <a:srgbClr val="000000"/>
                </a:solidFill>
                <a:latin typeface="Calibri"/>
              </a:rPr>
              <a:t>Enhanced Career Development</a:t>
            </a:r>
            <a:r>
              <a:rPr sz="2800" lang="en-US">
                <a:solidFill>
                  <a:srgbClr val="000000"/>
                </a:solidFill>
                <a:latin typeface="Arial"/>
              </a:rPr>
              <a:t>,</a:t>
            </a:r>
            <a:endParaRPr sz="2800" lang="en-IN">
              <a:solidFill>
                <a:srgbClr val="000000"/>
              </a:solidFill>
            </a:endParaRPr>
          </a:p>
          <a:p>
            <a:pPr indent="-457200" marL="457200">
              <a:buFont typeface="Arial"/>
              <a:buChar char="•"/>
            </a:pPr>
            <a:r>
              <a:rPr sz="2800" lang="en-IN">
                <a:solidFill>
                  <a:srgbClr val="000000"/>
                </a:solidFill>
                <a:latin typeface="Calibri"/>
              </a:rPr>
              <a:t>Improved Work-Life Balance</a:t>
            </a:r>
            <a:r>
              <a:rPr sz="2800" lang="en-US">
                <a:solidFill>
                  <a:srgbClr val="000000"/>
                </a:solidFill>
                <a:latin typeface="Arial"/>
              </a:rPr>
              <a:t>,</a:t>
            </a:r>
            <a:endParaRPr sz="2800" lang="en-IN">
              <a:solidFill>
                <a:srgbClr val="000000"/>
              </a:solidFill>
            </a:endParaRPr>
          </a:p>
          <a:p>
            <a:pPr indent="-457200" marL="457200">
              <a:buFont typeface="Arial"/>
              <a:buChar char="•"/>
            </a:pPr>
            <a:r>
              <a:rPr sz="2800" lang="en-IN">
                <a:solidFill>
                  <a:srgbClr val="000000"/>
                </a:solidFill>
                <a:latin typeface="Calibri"/>
              </a:rPr>
              <a:t>Positive Work Environment</a:t>
            </a:r>
            <a:r>
              <a:rPr sz="2800" lang="en-US">
                <a:solidFill>
                  <a:srgbClr val="000000"/>
                </a:solidFill>
                <a:latin typeface="Arial"/>
              </a:rPr>
              <a:t>.</a:t>
            </a:r>
            <a:r>
              <a:rPr sz="2800" lang="en-US">
                <a:solidFill>
                  <a:srgbClr val="000000"/>
                </a:solidFill>
                <a:latin typeface="Arial"/>
              </a:rPr>
              <a:t> </a:t>
            </a:r>
            <a:endParaRPr sz="2800" lang="en-IN">
              <a:solidFill>
                <a:srgbClr val="000000"/>
              </a:solidFill>
            </a:endParaRPr>
          </a:p>
          <a:p>
            <a:pPr indent="-457200" marL="457200">
              <a:buFont typeface="Arial"/>
              <a:buChar char="•"/>
            </a:pPr>
            <a:endParaRPr sz="2800" lang="en-IN">
              <a:solidFill>
                <a:srgbClr val="000000"/>
              </a:solidFill>
            </a:endParaRPr>
          </a:p>
          <a:p>
            <a:pPr indent="-457200" marL="457200">
              <a:buFont typeface="Arial"/>
              <a:buChar char="•"/>
            </a:pPr>
            <a:r>
              <a:rPr sz="2800" lang="en-US">
                <a:solidFill>
                  <a:srgbClr val="000000"/>
                </a:solidFill>
                <a:latin typeface="Arial"/>
              </a:rPr>
              <a:t> </a:t>
            </a:r>
            <a:r>
              <a:rPr sz="2800" lang="en-US">
                <a:solidFill>
                  <a:srgbClr val="000000"/>
                </a:solidFill>
                <a:latin typeface="Arial"/>
              </a:rPr>
              <a:t> </a:t>
            </a:r>
            <a:r>
              <a:rPr sz="2800" lang="en-US">
                <a:solidFill>
                  <a:srgbClr val="000000"/>
                </a:solidFill>
                <a:latin typeface="Arial"/>
              </a:rPr>
              <a:t> </a:t>
            </a:r>
            <a:r>
              <a:rPr sz="2800" lang="en-US">
                <a:solidFill>
                  <a:srgbClr val="000000"/>
                </a:solidFill>
                <a:latin typeface="Arial"/>
              </a:rPr>
              <a:t> </a:t>
            </a:r>
            <a:r>
              <a:rPr sz="2800" lang="en-US">
                <a:solidFill>
                  <a:srgbClr val="000000"/>
                </a:solidFill>
                <a:latin typeface="Arial"/>
              </a:rPr>
              <a:t> </a:t>
            </a:r>
            <a:r>
              <a:rPr sz="2800" lang="en-US">
                <a:solidFill>
                  <a:srgbClr val="000000"/>
                </a:solidFill>
                <a:latin typeface="Arial"/>
              </a:rPr>
              <a:t> </a:t>
            </a:r>
            <a:r>
              <a:rPr sz="2800" lang="en-US">
                <a:solidFill>
                  <a:srgbClr val="000000"/>
                </a:solidFill>
                <a:latin typeface="Arial"/>
              </a:rPr>
              <a:t> </a:t>
            </a:r>
            <a:r>
              <a:rPr sz="2800" lang="en-US">
                <a:solidFill>
                  <a:srgbClr val="000000"/>
                </a:solidFill>
                <a:latin typeface="Arial"/>
              </a:rPr>
              <a:t>I</a:t>
            </a:r>
            <a:r>
              <a:rPr sz="2800" lang="en-IN">
                <a:solidFill>
                  <a:srgbClr val="000000"/>
                </a:solidFill>
                <a:latin typeface="Calibri"/>
              </a:rPr>
              <a:t>t's important to note that the specific results of employee attrition analysis will vary depending on the organization's unique circumstances. By conducting regular analysis and implementing targeted interventions, organizations can effectively address the root causes of attrition and create a more positive and productive work environment.</a:t>
            </a:r>
            <a:endParaRPr sz="2800" lang="en-IN">
              <a:solidFill>
                <a:srgbClr val="000000"/>
              </a:solidFill>
            </a:endParaRPr>
          </a:p>
          <a:p>
            <a:pPr indent="-514350" marL="514350">
              <a:buFont typeface="+mj-lt"/>
              <a:buAutoNum type="arabicPeriod" startAt="1"/>
            </a:pPr>
            <a:endParaRPr sz="2800" lang="en-IN">
              <a:solidFill>
                <a:srgbClr val="000000"/>
              </a:solidFill>
            </a:endParaRPr>
          </a:p>
          <a:p>
            <a:pPr indent="-514350" marL="514350">
              <a:buFont typeface="+mj-lt"/>
              <a:buAutoNum type="arabicPeriod" startAt="1"/>
            </a:pPr>
            <a:endParaRPr sz="2800" lang="en-IN">
              <a:solidFill>
                <a:srgbClr val="000000"/>
              </a:solidFill>
            </a:endParaRPr>
          </a:p>
          <a:p>
            <a:pPr indent="-514350" marL="514350">
              <a:buFont typeface="+mj-lt"/>
              <a:buAutoNum type="arabicPeriod" startAt="1"/>
            </a:pPr>
            <a:endParaRPr sz="2800" lang="en-IN">
              <a:solidFill>
                <a:srgbClr val="000000"/>
              </a:solidFill>
            </a:endParaRPr>
          </a:p>
          <a:p>
            <a:pPr indent="-514350" marL="514350">
              <a:buFont typeface="+mj-lt"/>
              <a:buAutoNum type="arabicPeriod" startAt="1"/>
            </a:pPr>
            <a:endParaRPr sz="2800" lang="en-IN">
              <a:solidFill>
                <a:srgbClr val="000000"/>
              </a:solidFill>
            </a:endParaRPr>
          </a:p>
          <a:p>
            <a:pPr indent="-514350" marL="514350">
              <a:buFont typeface="+mj-lt"/>
              <a:buAutoNum type="arabicPeriod" startAt="1"/>
            </a:pPr>
            <a:endParaRPr sz="2800" lang="en-IN">
              <a:solidFill>
                <a:srgbClr val="000000"/>
              </a:solidFill>
            </a:endParaRPr>
          </a:p>
          <a:p>
            <a:pPr indent="-514350" marL="514350">
              <a:buFont typeface="+mj-lt"/>
              <a:buAutoNum type="arabicPeriod" startAt="1"/>
            </a:pPr>
            <a:endParaRPr sz="2800" lang="en-IN">
              <a:solidFill>
                <a:srgbClr val="000000"/>
              </a:solidFill>
            </a:endParaRPr>
          </a:p>
          <a:p>
            <a:pPr indent="-514350" marL="514350">
              <a:buFont typeface="+mj-lt"/>
              <a:buAutoNum type="arabicPeriod" startAt="1"/>
            </a:pP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9" name="object 4"/>
          <p:cNvSpPr/>
          <p:nvPr/>
        </p:nvSpPr>
        <p:spPr>
          <a:xfrm>
            <a:off x="10468905" y="100837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6229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pic>
        <p:nvPicPr>
          <p:cNvPr id="2097166" name=""/>
          <p:cNvPicPr>
            <a:picLocks/>
          </p:cNvPicPr>
          <p:nvPr/>
        </p:nvPicPr>
        <p:blipFill>
          <a:blip xmlns:r="http://schemas.openxmlformats.org/officeDocument/2006/relationships" r:embed="rId2"/>
          <a:stretch>
            <a:fillRect/>
          </a:stretch>
        </p:blipFill>
        <p:spPr>
          <a:xfrm rot="0">
            <a:off x="755332" y="1332228"/>
            <a:ext cx="8738480" cy="482173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4" name="Title 1"/>
          <p:cNvSpPr>
            <a:spLocks noGrp="1"/>
          </p:cNvSpPr>
          <p:nvPr>
            <p:ph type="title"/>
          </p:nvPr>
        </p:nvSpPr>
        <p:spPr>
          <a:xfrm>
            <a:off x="755332" y="385444"/>
            <a:ext cx="10681335" cy="6096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5" name=""/>
          <p:cNvSpPr txBox="1"/>
          <p:nvPr/>
        </p:nvSpPr>
        <p:spPr>
          <a:xfrm rot="21573328">
            <a:off x="766588" y="1589130"/>
            <a:ext cx="8893532" cy="2936240"/>
          </a:xfrm>
          <a:prstGeom prst="rect"/>
        </p:spPr>
        <p:txBody>
          <a:bodyPr rtlCol="0" wrap="square">
            <a:spAutoFit/>
          </a:bodyPr>
          <a:p>
            <a:r>
              <a:rPr sz="2800" lang="en-IN">
                <a:solidFill>
                  <a:srgbClr val="000000"/>
                </a:solidFill>
              </a:rPr>
              <a:t>A data-driven approach to employee attrition analysis is essential. By leveraging data from various sources, organizations can identify key drivers of attrition, such as low job satisfaction, lack of career growth, and poor work-life balance. This information can then be used to implement targeted interventions, such as improved compensation, enhanced career development opportunities, and flexible work arrangements.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499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2090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t</a:t>
            </a:r>
            <a:r>
              <a:rPr b="1" dirty="0" sz="4400" lang="en-US">
                <a:solidFill>
                  <a:srgbClr val="0F0F0F"/>
                </a:solidFill>
                <a:latin typeface="Times New Roman" panose="02020603050405020304" pitchFamily="18" charset="0"/>
                <a:cs typeface="Times New Roman" panose="02020603050405020304" pitchFamily="18" charset="0"/>
              </a:rPr>
              <a:t>t</a:t>
            </a:r>
            <a:r>
              <a:rPr b="1" dirty="0" sz="4400" lang="en-US">
                <a:solidFill>
                  <a:srgbClr val="0F0F0F"/>
                </a:solidFill>
                <a:latin typeface="Times New Roman" panose="02020603050405020304" pitchFamily="18" charset="0"/>
                <a:cs typeface="Times New Roman" panose="02020603050405020304" pitchFamily="18" charset="0"/>
              </a:rPr>
              <a:t>r</a:t>
            </a:r>
            <a:r>
              <a:rPr b="1" dirty="0" sz="4400" lang="en-US">
                <a:solidFill>
                  <a:srgbClr val="0F0F0F"/>
                </a:solidFill>
                <a:latin typeface="Times New Roman" panose="02020603050405020304" pitchFamily="18" charset="0"/>
                <a:cs typeface="Times New Roman" panose="02020603050405020304" pitchFamily="18" charset="0"/>
              </a:rPr>
              <a:t>i</a:t>
            </a:r>
            <a:r>
              <a:rPr b="1" dirty="0" sz="4400" lang="en-US">
                <a:solidFill>
                  <a:srgbClr val="0F0F0F"/>
                </a:solidFill>
                <a:latin typeface="Times New Roman" panose="02020603050405020304" pitchFamily="18" charset="0"/>
                <a:cs typeface="Times New Roman" panose="02020603050405020304" pitchFamily="18" charset="0"/>
              </a:rPr>
              <a:t>t</a:t>
            </a:r>
            <a:r>
              <a:rPr b="1" dirty="0" sz="4400" lang="en-US">
                <a:solidFill>
                  <a:srgbClr val="0F0F0F"/>
                </a:solidFill>
                <a:latin typeface="Times New Roman" panose="02020603050405020304" pitchFamily="18" charset="0"/>
                <a:cs typeface="Times New Roman" panose="02020603050405020304" pitchFamily="18" charset="0"/>
              </a:rPr>
              <a:t>i</a:t>
            </a:r>
            <a:r>
              <a:rPr b="1" dirty="0" sz="4400" lang="en-US">
                <a:solidFill>
                  <a:srgbClr val="0F0F0F"/>
                </a:solidFill>
                <a:latin typeface="Times New Roman" panose="02020603050405020304" pitchFamily="18" charset="0"/>
                <a:cs typeface="Times New Roman" panose="02020603050405020304" pitchFamily="18" charset="0"/>
              </a:rPr>
              <a:t>o</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Analysis using Excel</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D</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h</a:t>
            </a:r>
            <a:r>
              <a:rPr b="1" dirty="0" sz="4400" lang="en-US">
                <a:solidFill>
                  <a:srgbClr val="0F0F0F"/>
                </a:solidFill>
                <a:latin typeface="Times New Roman" panose="02020603050405020304" pitchFamily="18" charset="0"/>
                <a:cs typeface="Times New Roman" panose="02020603050405020304" pitchFamily="18" charset="0"/>
              </a:rPr>
              <a:t>b</a:t>
            </a:r>
            <a:r>
              <a:rPr b="1" dirty="0" sz="4400" lang="en-US">
                <a:solidFill>
                  <a:srgbClr val="0F0F0F"/>
                </a:solidFill>
                <a:latin typeface="Times New Roman" panose="02020603050405020304" pitchFamily="18" charset="0"/>
                <a:cs typeface="Times New Roman" panose="02020603050405020304" pitchFamily="18" charset="0"/>
              </a:rPr>
              <a:t>o</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r</a:t>
            </a:r>
            <a:r>
              <a:rPr b="1" dirty="0" sz="4400" lang="en-US">
                <a:solidFill>
                  <a:srgbClr val="0F0F0F"/>
                </a:solidFill>
                <a:latin typeface="Times New Roman" panose="02020603050405020304" pitchFamily="18" charset="0"/>
                <a:cs typeface="Times New Roman" panose="02020603050405020304" pitchFamily="18" charset="0"/>
              </a:rPr>
              <a:t>d</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49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834071" y="2330956"/>
            <a:ext cx="6666480" cy="2580640"/>
          </a:xfrm>
          <a:prstGeom prst="rect"/>
        </p:spPr>
        <p:txBody>
          <a:bodyPr rtlCol="0" wrap="square">
            <a:spAutoFit/>
          </a:bodyPr>
          <a:p>
            <a:r>
              <a:rPr sz="2800" lang="en-IN">
                <a:solidFill>
                  <a:srgbClr val="000000"/>
                </a:solidFill>
              </a:rPr>
              <a:t>Many organizations are experiencing high rates of employee turnover, which can negatively impact productivity, morale, and overall business performance. Understanding the factors contributing to attrition is crucial for implementing effective retention strategies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549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0208" y="2493645"/>
            <a:ext cx="8923420" cy="2987040"/>
          </a:xfrm>
          <a:prstGeom prst="rect"/>
          <a:noFill/>
        </p:spPr>
        <p:txBody>
          <a:bodyPr rtlCol="0" wrap="square">
            <a:spAutoFit/>
          </a:bodyPr>
          <a:p>
            <a:pPr algn="l" indent="0" marL="0">
              <a:buNone/>
            </a:pPr>
            <a:r>
              <a:rPr altLang="en-US" b="0" dirty="0" sz="2400" i="0" lang="en-US">
                <a:solidFill>
                  <a:srgbClr val="0D0D0D"/>
                </a:solidFill>
                <a:effectLst/>
                <a:latin typeface="Times New Roman" panose="02020603050405020304" pitchFamily="18" charset="0"/>
                <a:cs typeface="Times New Roman" panose="02020603050405020304" pitchFamily="18" charset="0"/>
              </a:rPr>
              <a:t>P</a:t>
            </a:r>
            <a:r>
              <a:rPr altLang="en-US" b="0" dirty="0" sz="2400" i="0" lang="en-US">
                <a:solidFill>
                  <a:srgbClr val="0D0D0D"/>
                </a:solidFill>
                <a:effectLst/>
                <a:latin typeface="Times New Roman" panose="02020603050405020304" pitchFamily="18" charset="0"/>
                <a:cs typeface="Times New Roman" panose="02020603050405020304" pitchFamily="18" charset="0"/>
              </a:rPr>
              <a:t>r</a:t>
            </a:r>
            <a:r>
              <a:rPr altLang="en-US" b="0" dirty="0" sz="2400" i="0" lang="en-US">
                <a:solidFill>
                  <a:srgbClr val="0D0D0D"/>
                </a:solidFill>
                <a:effectLst/>
                <a:latin typeface="Times New Roman" panose="02020603050405020304" pitchFamily="18" charset="0"/>
                <a:cs typeface="Times New Roman" panose="02020603050405020304" pitchFamily="18" charset="0"/>
              </a:rPr>
              <a:t>o</a:t>
            </a:r>
            <a:r>
              <a:rPr altLang="en-US" b="0" dirty="0" sz="2400" i="0" lang="en-US">
                <a:solidFill>
                  <a:srgbClr val="0D0D0D"/>
                </a:solidFill>
                <a:effectLst/>
                <a:latin typeface="Times New Roman" panose="02020603050405020304" pitchFamily="18" charset="0"/>
                <a:cs typeface="Times New Roman" panose="02020603050405020304" pitchFamily="18" charset="0"/>
              </a:rPr>
              <a:t>j</a:t>
            </a:r>
            <a:r>
              <a:rPr altLang="en-US" b="0" dirty="0" sz="2400" i="0" lang="en-US">
                <a:solidFill>
                  <a:srgbClr val="0D0D0D"/>
                </a:solidFill>
                <a:effectLst/>
                <a:latin typeface="Times New Roman" panose="02020603050405020304" pitchFamily="18" charset="0"/>
                <a:cs typeface="Times New Roman" panose="02020603050405020304" pitchFamily="18" charset="0"/>
              </a:rPr>
              <a:t>e</a:t>
            </a:r>
            <a:r>
              <a:rPr altLang="en-US" b="0" dirty="0" sz="2400" i="0" lang="en-US">
                <a:solidFill>
                  <a:srgbClr val="0D0D0D"/>
                </a:solidFill>
                <a:effectLst/>
                <a:latin typeface="Times New Roman" panose="02020603050405020304" pitchFamily="18" charset="0"/>
                <a:cs typeface="Times New Roman" panose="02020603050405020304" pitchFamily="18" charset="0"/>
              </a:rPr>
              <a:t>c</a:t>
            </a:r>
            <a:r>
              <a:rPr altLang="en-US" b="0" dirty="0" sz="2400" i="0" lang="en-US">
                <a:solidFill>
                  <a:srgbClr val="0D0D0D"/>
                </a:solidFill>
                <a:effectLst/>
                <a:latin typeface="Times New Roman" panose="02020603050405020304" pitchFamily="18" charset="0"/>
                <a:cs typeface="Times New Roman" panose="02020603050405020304" pitchFamily="18" charset="0"/>
              </a:rPr>
              <a:t>t</a:t>
            </a:r>
            <a:r>
              <a:rPr altLang="en-US" b="0" dirty="0" sz="2400" i="0" lang="en-US">
                <a:solidFill>
                  <a:srgbClr val="0D0D0D"/>
                </a:solidFill>
                <a:effectLst/>
                <a:latin typeface="Times New Roman" panose="02020603050405020304" pitchFamily="18" charset="0"/>
                <a:cs typeface="Times New Roman" panose="02020603050405020304" pitchFamily="18" charset="0"/>
              </a:rPr>
              <a:t> </a:t>
            </a:r>
            <a:r>
              <a:rPr altLang="en-US" b="0" dirty="0" sz="2400" i="0" lang="en-US">
                <a:solidFill>
                  <a:srgbClr val="0D0D0D"/>
                </a:solidFill>
                <a:effectLst/>
                <a:latin typeface="Times New Roman" panose="02020603050405020304" pitchFamily="18" charset="0"/>
                <a:cs typeface="Times New Roman" panose="02020603050405020304" pitchFamily="18" charset="0"/>
              </a:rPr>
              <a:t>Scope</a:t>
            </a:r>
            <a:r>
              <a:rPr altLang="en-US" b="0" dirty="0" sz="2400" i="0" lang="en-US">
                <a:solidFill>
                  <a:srgbClr val="0D0D0D"/>
                </a:solidFill>
                <a:effectLst/>
                <a:latin typeface="Times New Roman" panose="02020603050405020304" pitchFamily="18" charset="0"/>
                <a:cs typeface="Times New Roman" panose="02020603050405020304" pitchFamily="18" charset="0"/>
              </a:rPr>
              <a:t>:</a:t>
            </a:r>
            <a:r>
              <a:rPr altLang="en-US" b="0" dirty="0" sz="2400" i="0" lang="en-US">
                <a:solidFill>
                  <a:srgbClr val="0D0D0D"/>
                </a:solidFill>
                <a:effectLst/>
                <a:latin typeface="Times New Roman" panose="02020603050405020304" pitchFamily="18" charset="0"/>
                <a:cs typeface="Times New Roman" panose="02020603050405020304" pitchFamily="18" charset="0"/>
              </a:rPr>
              <a:t> </a:t>
            </a:r>
            <a:r>
              <a:rPr altLang="en-US" lang="zh-CN"/>
              <a:t>Data Collection</a:t>
            </a:r>
            <a:r>
              <a:rPr altLang="en-US" lang="en-US"/>
              <a:t>,</a:t>
            </a:r>
            <a:r>
              <a:rPr altLang="en-US" lang="en-US"/>
              <a:t> </a:t>
            </a:r>
            <a:r>
              <a:rPr altLang="en-US" lang="zh-CN"/>
              <a:t>Data Analysis</a:t>
            </a:r>
            <a:r>
              <a:rPr altLang="en-US" lang="en-US"/>
              <a:t>,</a:t>
            </a:r>
            <a:r>
              <a:rPr altLang="en-US" lang="zh-CN"/>
              <a:t>Root Cause Analysis</a:t>
            </a:r>
            <a:r>
              <a:rPr altLang="en-US" lang="en-US"/>
              <a:t>,</a:t>
            </a:r>
            <a:r>
              <a:rPr altLang="en-US" lang="en-US"/>
              <a:t> </a:t>
            </a:r>
            <a:r>
              <a:rPr altLang="en-US" lang="zh-CN"/>
              <a:t>Strategy Developmen</a:t>
            </a:r>
            <a:r>
              <a:rPr altLang="en-US" lang="en-US"/>
              <a:t>t</a:t>
            </a:r>
            <a:r>
              <a:rPr altLang="en-US" lang="en-US"/>
              <a:t>,</a:t>
            </a:r>
            <a:r>
              <a:rPr altLang="en-US" lang="en-US"/>
              <a:t> </a:t>
            </a:r>
            <a:r>
              <a:rPr altLang="en-US" lang="zh-CN"/>
              <a:t>Implementation and Evaluation</a:t>
            </a:r>
            <a:endParaRPr altLang="en-US" lang="zh-CN"/>
          </a:p>
          <a:p>
            <a:pPr algn="l" indent="0" marL="0">
              <a:buNone/>
            </a:pPr>
            <a:endParaRPr altLang="en-US" lang="zh-CN"/>
          </a:p>
          <a:p>
            <a:pPr indent="0" marL="0">
              <a:buNone/>
            </a:pPr>
            <a:r>
              <a:rPr dirty="0" sz="2400" lang="en-IN">
                <a:latin typeface="Times New Roman" panose="02020603050405020304" pitchFamily="18" charset="0"/>
                <a:cs typeface="Times New Roman" panose="02020603050405020304" pitchFamily="18" charset="0"/>
              </a:rPr>
              <a:t>Project Deliverables:</a:t>
            </a:r>
            <a:endParaRPr dirty="0" sz="2400" lang="en-IN">
              <a:latin typeface="Times New Roman" panose="02020603050405020304" pitchFamily="18" charset="0"/>
              <a:cs typeface="Times New Roman" panose="02020603050405020304" pitchFamily="18" charset="0"/>
            </a:endParaRPr>
          </a:p>
          <a:p>
            <a:pPr indent="-342900" marL="342900">
              <a:buFont typeface="Arial"/>
              <a:buChar char="•"/>
            </a:pPr>
            <a:r>
              <a:rPr dirty="0" sz="2400" lang="en-IN">
                <a:latin typeface="Times New Roman" panose="02020603050405020304" pitchFamily="18" charset="0"/>
                <a:cs typeface="Times New Roman" panose="02020603050405020304" pitchFamily="18" charset="0"/>
              </a:rPr>
              <a:t>Comprehensive data analysis report</a:t>
            </a:r>
            <a:r>
              <a:rPr dirty="0" sz="2400" lang="en-US">
                <a:latin typeface="Times New Roman" panose="02020603050405020304" pitchFamily="18" charset="0"/>
                <a:cs typeface="Times New Roman" panose="02020603050405020304" pitchFamily="18" charset="0"/>
              </a:rPr>
              <a:t>,</a:t>
            </a:r>
            <a:endParaRPr dirty="0" sz="2400" lang="en-IN">
              <a:latin typeface="Times New Roman" panose="02020603050405020304" pitchFamily="18" charset="0"/>
              <a:cs typeface="Times New Roman" panose="02020603050405020304" pitchFamily="18" charset="0"/>
            </a:endParaRPr>
          </a:p>
          <a:p>
            <a:pPr indent="-342900" marL="342900">
              <a:buFont typeface="Arial"/>
              <a:buChar char="•"/>
            </a:pPr>
            <a:r>
              <a:rPr dirty="0" sz="2400" lang="en-IN">
                <a:latin typeface="Times New Roman" panose="02020603050405020304" pitchFamily="18" charset="0"/>
                <a:cs typeface="Times New Roman" panose="02020603050405020304" pitchFamily="18" charset="0"/>
              </a:rPr>
              <a:t>Identification of key drivers of attrition</a:t>
            </a:r>
            <a:endParaRPr dirty="0" sz="2400" lang="en-IN">
              <a:latin typeface="Times New Roman" panose="02020603050405020304" pitchFamily="18" charset="0"/>
              <a:cs typeface="Times New Roman" panose="02020603050405020304" pitchFamily="18" charset="0"/>
            </a:endParaRPr>
          </a:p>
          <a:p>
            <a:pPr indent="-342900" marL="342900">
              <a:buFont typeface="Arial"/>
              <a:buChar char="•"/>
            </a:pPr>
            <a:r>
              <a:rPr dirty="0" sz="2400" lang="en-IN">
                <a:latin typeface="Times New Roman" panose="02020603050405020304" pitchFamily="18" charset="0"/>
                <a:cs typeface="Times New Roman" panose="02020603050405020304" pitchFamily="18" charset="0"/>
              </a:rPr>
              <a:t>Recommendations for retention strategies</a:t>
            </a:r>
            <a:endParaRPr dirty="0" sz="2400" lang="en-IN">
              <a:latin typeface="Times New Roman" panose="02020603050405020304" pitchFamily="18" charset="0"/>
              <a:cs typeface="Times New Roman" panose="02020603050405020304" pitchFamily="18" charset="0"/>
            </a:endParaRPr>
          </a:p>
          <a:p>
            <a:pPr indent="-342900" marL="342900">
              <a:buFont typeface="Arial"/>
              <a:buChar char="•"/>
            </a:pPr>
            <a:r>
              <a:rPr dirty="0" sz="2400" lang="en-IN">
                <a:latin typeface="Times New Roman" panose="02020603050405020304" pitchFamily="18" charset="0"/>
                <a:cs typeface="Times New Roman" panose="02020603050405020304" pitchFamily="18" charset="0"/>
              </a:rPr>
              <a:t>Implementation plan</a:t>
            </a:r>
            <a:endParaRPr dirty="0" sz="2400" lang="en-IN">
              <a:latin typeface="Times New Roman" panose="02020603050405020304" pitchFamily="18" charset="0"/>
              <a:cs typeface="Times New Roman" panose="02020603050405020304" pitchFamily="18" charset="0"/>
            </a:endParaRPr>
          </a:p>
          <a:p>
            <a:pPr indent="-342900" marL="342900">
              <a:buFont typeface="Arial"/>
              <a:buChar char="•"/>
            </a:pPr>
            <a:r>
              <a:rPr dirty="0" sz="2400" lang="en-IN">
                <a:latin typeface="Times New Roman" panose="02020603050405020304" pitchFamily="18" charset="0"/>
                <a:cs typeface="Times New Roman" panose="02020603050405020304" pitchFamily="18" charset="0"/>
              </a:rPr>
              <a:t>Evaluation metrics and reporting</a:t>
            </a:r>
            <a:endParaRPr dirty="0" sz="2400" lang="en-IN">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10"/>
          <p:cNvSpPr txBox="1"/>
          <p:nvPr/>
        </p:nvSpPr>
        <p:spPr>
          <a:xfrm>
            <a:off x="10209" y="1516380"/>
            <a:ext cx="9885582" cy="10058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r>
              <a:rPr b="0" dirty="0" sz="2400" i="0" lang="en-US">
                <a:solidFill>
                  <a:srgbClr val="0D0D0D"/>
                </a:solidFill>
                <a:effectLst/>
                <a:latin typeface="Times New Roman" panose="02020603050405020304" pitchFamily="18" charset="0"/>
                <a:cs typeface="Times New Roman" panose="02020603050405020304" pitchFamily="18" charset="0"/>
              </a:rPr>
              <a:t>P</a:t>
            </a:r>
            <a:r>
              <a:rPr b="0" dirty="0" sz="2400" i="0" lang="en-US">
                <a:solidFill>
                  <a:srgbClr val="0D0D0D"/>
                </a:solidFill>
                <a:effectLst/>
                <a:latin typeface="Times New Roman" panose="02020603050405020304" pitchFamily="18" charset="0"/>
                <a:cs typeface="Times New Roman" panose="02020603050405020304" pitchFamily="18" charset="0"/>
              </a:rPr>
              <a:t>r</a:t>
            </a:r>
            <a:r>
              <a:rPr b="0" dirty="0" sz="2400" i="0" lang="en-US">
                <a:solidFill>
                  <a:srgbClr val="0D0D0D"/>
                </a:solidFill>
                <a:effectLst/>
                <a:latin typeface="Times New Roman" panose="02020603050405020304" pitchFamily="18" charset="0"/>
                <a:cs typeface="Times New Roman" panose="02020603050405020304" pitchFamily="18" charset="0"/>
              </a:rPr>
              <a:t>o</a:t>
            </a:r>
            <a:r>
              <a:rPr b="0" dirty="0" sz="2400" i="0" lang="en-US">
                <a:solidFill>
                  <a:srgbClr val="0D0D0D"/>
                </a:solidFill>
                <a:effectLst/>
                <a:latin typeface="Times New Roman" panose="02020603050405020304" pitchFamily="18" charset="0"/>
                <a:cs typeface="Times New Roman" panose="02020603050405020304" pitchFamily="18" charset="0"/>
              </a:rPr>
              <a:t>j</a:t>
            </a:r>
            <a:r>
              <a:rPr b="0" dirty="0" sz="2400" i="0" lang="en-US">
                <a:solidFill>
                  <a:srgbClr val="0D0D0D"/>
                </a:solidFill>
                <a:effectLst/>
                <a:latin typeface="Times New Roman" panose="02020603050405020304" pitchFamily="18" charset="0"/>
                <a:cs typeface="Times New Roman" panose="02020603050405020304" pitchFamily="18" charset="0"/>
              </a:rPr>
              <a:t>e</a:t>
            </a:r>
            <a:r>
              <a:rPr b="0" dirty="0" sz="2400" i="0" lang="en-US">
                <a:solidFill>
                  <a:srgbClr val="0D0D0D"/>
                </a:solidFill>
                <a:effectLst/>
                <a:latin typeface="Times New Roman" panose="02020603050405020304" pitchFamily="18" charset="0"/>
                <a:cs typeface="Times New Roman" panose="02020603050405020304" pitchFamily="18" charset="0"/>
              </a:rPr>
              <a:t>c</a:t>
            </a:r>
            <a:r>
              <a:rPr b="0" dirty="0" sz="2400" i="0" lang="en-US">
                <a:solidFill>
                  <a:srgbClr val="0D0D0D"/>
                </a:solidFill>
                <a:effectLst/>
                <a:latin typeface="Times New Roman" panose="02020603050405020304" pitchFamily="18" charset="0"/>
                <a:cs typeface="Times New Roman" panose="02020603050405020304" pitchFamily="18" charset="0"/>
              </a:rPr>
              <a:t>t</a:t>
            </a:r>
            <a:r>
              <a:rPr b="0" dirty="0" sz="2400" i="0" lang="en-US">
                <a:solidFill>
                  <a:srgbClr val="0D0D0D"/>
                </a:solidFill>
                <a:effectLst/>
                <a:latin typeface="Times New Roman" panose="02020603050405020304" pitchFamily="18" charset="0"/>
                <a:cs typeface="Times New Roman" panose="02020603050405020304" pitchFamily="18" charset="0"/>
              </a:rPr>
              <a:t> </a:t>
            </a:r>
            <a:r>
              <a:rPr b="0" dirty="0" sz="2400" i="0" lang="en-US">
                <a:solidFill>
                  <a:srgbClr val="0D0D0D"/>
                </a:solidFill>
                <a:effectLst/>
                <a:latin typeface="Times New Roman" panose="02020603050405020304" pitchFamily="18" charset="0"/>
                <a:cs typeface="Times New Roman" panose="02020603050405020304" pitchFamily="18" charset="0"/>
              </a:rPr>
              <a:t>G</a:t>
            </a:r>
            <a:r>
              <a:rPr b="0" dirty="0" sz="2400" i="0" lang="en-US">
                <a:solidFill>
                  <a:srgbClr val="0D0D0D"/>
                </a:solidFill>
                <a:effectLst/>
                <a:latin typeface="Times New Roman" panose="02020603050405020304" pitchFamily="18" charset="0"/>
                <a:cs typeface="Times New Roman" panose="02020603050405020304" pitchFamily="18" charset="0"/>
              </a:rPr>
              <a:t>o</a:t>
            </a:r>
            <a:r>
              <a:rPr b="0" dirty="0" sz="2400" i="0" lang="en-US">
                <a:solidFill>
                  <a:srgbClr val="0D0D0D"/>
                </a:solidFill>
                <a:effectLst/>
                <a:latin typeface="Times New Roman" panose="02020603050405020304" pitchFamily="18" charset="0"/>
                <a:cs typeface="Times New Roman" panose="02020603050405020304" pitchFamily="18" charset="0"/>
              </a:rPr>
              <a:t>a</a:t>
            </a:r>
            <a:r>
              <a:rPr b="0" dirty="0" sz="2400" i="0" lang="en-US">
                <a:solidFill>
                  <a:srgbClr val="0D0D0D"/>
                </a:solidFill>
                <a:effectLst/>
                <a:latin typeface="Times New Roman" panose="02020603050405020304" pitchFamily="18" charset="0"/>
                <a:cs typeface="Times New Roman" panose="02020603050405020304" pitchFamily="18" charset="0"/>
              </a:rPr>
              <a:t>l</a:t>
            </a:r>
            <a:r>
              <a:rPr b="0" dirty="0" sz="2400" i="0" lang="en-US">
                <a:solidFill>
                  <a:srgbClr val="0D0D0D"/>
                </a:solidFill>
                <a:effectLst/>
                <a:latin typeface="Times New Roman" panose="02020603050405020304" pitchFamily="18" charset="0"/>
                <a:cs typeface="Times New Roman" panose="02020603050405020304" pitchFamily="18" charset="0"/>
              </a:rPr>
              <a:t>-</a:t>
            </a:r>
            <a:r>
              <a:rPr b="0" dirty="0" sz="2400" i="0" lang="en-US">
                <a:solidFill>
                  <a:srgbClr val="0D0D0D"/>
                </a:solidFill>
                <a:effectLst/>
                <a:latin typeface="Times New Roman" panose="02020603050405020304" pitchFamily="18" charset="0"/>
                <a:cs typeface="Times New Roman" panose="02020603050405020304" pitchFamily="18" charset="0"/>
              </a:rPr>
              <a:t>To identify the primary factors contributing to employee attrition within a specific organization or industry and develop targeted strategies to improve retention.</a:t>
            </a:r>
            <a:endParaRPr altLang="en-US" 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38" name=""/>
        <p:cNvGrpSpPr/>
        <p:nvPr/>
      </p:nvGrpSpPr>
      <p:grpSpPr>
        <a:xfrm>
          <a:off x="0" y="0"/>
          <a:ext cx="0" cy="0"/>
          <a:chOff x="0" y="0"/>
          <a:chExt cx="0" cy="0"/>
        </a:xfrm>
      </p:grpSpPr>
      <p:sp>
        <p:nvSpPr>
          <p:cNvPr id="1048662" name=""/>
          <p:cNvSpPr>
            <a:spLocks noGrp="1"/>
          </p:cNvSpPr>
          <p:nvPr>
            <p:ph type="title"/>
          </p:nvPr>
        </p:nvSpPr>
        <p:spPr>
          <a:xfrm>
            <a:off x="609600" y="774770"/>
            <a:ext cx="8493533" cy="609600"/>
          </a:xfrm>
        </p:spPr>
        <p:txBody>
          <a:bodyPr/>
          <a:p>
            <a:r>
              <a:rPr lang="en-US"/>
              <a:t>P</a:t>
            </a:r>
            <a:r>
              <a:rPr lang="en-US"/>
              <a:t>R</a:t>
            </a:r>
            <a:r>
              <a:rPr lang="en-US"/>
              <a:t>O</a:t>
            </a:r>
            <a:r>
              <a:rPr lang="en-US"/>
              <a:t>J</a:t>
            </a:r>
            <a:r>
              <a:rPr lang="en-US"/>
              <a:t>E</a:t>
            </a:r>
            <a:r>
              <a:rPr lang="en-US"/>
              <a:t>C</a:t>
            </a:r>
            <a:r>
              <a:rPr lang="en-US"/>
              <a:t>T</a:t>
            </a:r>
            <a:r>
              <a:rPr lang="en-US"/>
              <a:t> </a:t>
            </a:r>
            <a:r>
              <a:rPr lang="en-US"/>
              <a:t>O</a:t>
            </a:r>
            <a:r>
              <a:rPr lang="en-US"/>
              <a:t>V</a:t>
            </a:r>
            <a:r>
              <a:rPr lang="en-US"/>
              <a:t>E</a:t>
            </a:r>
            <a:r>
              <a:rPr lang="en-US"/>
              <a:t>RVIEW </a:t>
            </a:r>
            <a:endParaRPr lang="en-IN"/>
          </a:p>
        </p:txBody>
      </p:sp>
      <p:sp>
        <p:nvSpPr>
          <p:cNvPr id="1048663" name=""/>
          <p:cNvSpPr>
            <a:spLocks noGrp="1"/>
          </p:cNvSpPr>
          <p:nvPr>
            <p:ph type="body" idx="1"/>
          </p:nvPr>
        </p:nvSpPr>
        <p:spPr/>
        <p:txBody>
          <a:bodyPr/>
          <a:p>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5"/>
          <p:cNvSpPr txBox="1">
            <a:spLocks noGrp="1"/>
          </p:cNvSpPr>
          <p:nvPr>
            <p:ph type="title"/>
          </p:nvPr>
        </p:nvSpPr>
        <p:spPr>
          <a:xfrm>
            <a:off x="699452" y="891793"/>
            <a:ext cx="5014595" cy="4229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8"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9" name=""/>
          <p:cNvSpPr txBox="1"/>
          <p:nvPr/>
        </p:nvSpPr>
        <p:spPr>
          <a:xfrm>
            <a:off x="248498" y="1989455"/>
            <a:ext cx="9834726" cy="7203439"/>
          </a:xfrm>
          <a:prstGeom prst="rect"/>
        </p:spPr>
        <p:txBody>
          <a:bodyPr rtlCol="0" wrap="square">
            <a:spAutoFit/>
          </a:bodyPr>
          <a:p>
            <a:r>
              <a:rPr sz="2800" lang="en-IN">
                <a:solidFill>
                  <a:srgbClr val="000000"/>
                </a:solidFill>
              </a:rPr>
              <a:t>1. Human Resources (HR) Department:</a:t>
            </a:r>
            <a:r>
              <a:rPr sz="2800" lang="en-US">
                <a:solidFill>
                  <a:srgbClr val="000000"/>
                </a:solidFill>
              </a:rPr>
              <a:t> </a:t>
            </a:r>
            <a:r>
              <a:rPr sz="2800" lang="en-IN">
                <a:solidFill>
                  <a:srgbClr val="000000"/>
                </a:solidFill>
              </a:rPr>
              <a:t>HR Managers</a:t>
            </a:r>
            <a:r>
              <a:rPr sz="2800" lang="en-US">
                <a:solidFill>
                  <a:srgbClr val="000000"/>
                </a:solidFill>
              </a:rPr>
              <a:t> </a:t>
            </a:r>
            <a:r>
              <a:rPr sz="2800" lang="en-US">
                <a:solidFill>
                  <a:srgbClr val="000000"/>
                </a:solidFill>
              </a:rPr>
              <a:t>a</a:t>
            </a:r>
            <a:r>
              <a:rPr sz="2800" lang="en-US">
                <a:solidFill>
                  <a:srgbClr val="000000"/>
                </a:solidFill>
              </a:rPr>
              <a:t>n</a:t>
            </a:r>
            <a:r>
              <a:rPr sz="2800" lang="en-US">
                <a:solidFill>
                  <a:srgbClr val="000000"/>
                </a:solidFill>
              </a:rPr>
              <a:t>d</a:t>
            </a:r>
            <a:r>
              <a:rPr sz="2800" lang="en-US">
                <a:solidFill>
                  <a:srgbClr val="000000"/>
                </a:solidFill>
              </a:rPr>
              <a:t> </a:t>
            </a:r>
            <a:r>
              <a:rPr sz="2800" lang="en-IN">
                <a:solidFill>
                  <a:srgbClr val="000000"/>
                </a:solidFill>
              </a:rPr>
              <a:t>Directors</a:t>
            </a:r>
            <a:endParaRPr sz="2800" lang="en-IN">
              <a:solidFill>
                <a:srgbClr val="000000"/>
              </a:solidFill>
            </a:endParaRPr>
          </a:p>
          <a:p>
            <a:r>
              <a:rPr sz="2800" lang="en-US">
                <a:solidFill>
                  <a:srgbClr val="000000"/>
                </a:solidFill>
              </a:rPr>
              <a:t> </a:t>
            </a:r>
            <a:r>
              <a:rPr sz="2800" lang="en-US">
                <a:solidFill>
                  <a:srgbClr val="000000"/>
                </a:solidFill>
              </a:rPr>
              <a:t>Recruiter</a:t>
            </a:r>
            <a:r>
              <a:rPr sz="2800" lang="en-US">
                <a:solidFill>
                  <a:srgbClr val="000000"/>
                </a:solidFill>
              </a:rPr>
              <a:t>s</a:t>
            </a:r>
            <a:r>
              <a:rPr sz="2800" lang="en-US">
                <a:solidFill>
                  <a:srgbClr val="000000"/>
                </a:solidFill>
              </a:rPr>
              <a:t> </a:t>
            </a:r>
            <a:r>
              <a:rPr sz="2800" lang="en-IN">
                <a:solidFill>
                  <a:srgbClr val="000000"/>
                </a:solidFill>
              </a:rPr>
              <a:t>Compensation Specialists</a:t>
            </a:r>
            <a:endParaRPr sz="2800" lang="en-IN">
              <a:solidFill>
                <a:srgbClr val="000000"/>
              </a:solidFill>
            </a:endParaRPr>
          </a:p>
          <a:p>
            <a:endParaRPr sz="2800" lang="en-IN">
              <a:solidFill>
                <a:srgbClr val="000000"/>
              </a:solidFill>
            </a:endParaRPr>
          </a:p>
          <a:p>
            <a:r>
              <a:rPr sz="2800" lang="en-US">
                <a:solidFill>
                  <a:srgbClr val="000000"/>
                </a:solidFill>
              </a:rPr>
              <a:t>2</a:t>
            </a:r>
            <a:r>
              <a:rPr sz="2800" lang="en-US">
                <a:solidFill>
                  <a:srgbClr val="000000"/>
                </a:solidFill>
              </a:rPr>
              <a:t>.</a:t>
            </a:r>
            <a:r>
              <a:rPr sz="2800" lang="en-US">
                <a:solidFill>
                  <a:srgbClr val="000000"/>
                </a:solidFill>
              </a:rPr>
              <a:t> </a:t>
            </a:r>
            <a:r>
              <a:rPr sz="2800" lang="en-US">
                <a:solidFill>
                  <a:srgbClr val="000000"/>
                </a:solidFill>
              </a:rPr>
              <a:t>Line Managers:</a:t>
            </a:r>
            <a:r>
              <a:rPr sz="2800" lang="en-US">
                <a:solidFill>
                  <a:srgbClr val="000000"/>
                </a:solidFill>
              </a:rPr>
              <a:t> </a:t>
            </a:r>
            <a:r>
              <a:rPr sz="2800" lang="en-IN">
                <a:solidFill>
                  <a:srgbClr val="000000"/>
                </a:solidFill>
              </a:rPr>
              <a:t>Department Heads</a:t>
            </a:r>
            <a:r>
              <a:rPr sz="2800" lang="en-US">
                <a:solidFill>
                  <a:srgbClr val="000000"/>
                </a:solidFill>
              </a:rPr>
              <a:t>,</a:t>
            </a:r>
            <a:r>
              <a:rPr sz="2800" lang="en-IN">
                <a:solidFill>
                  <a:srgbClr val="000000"/>
                </a:solidFill>
              </a:rPr>
              <a:t>Team Leaders</a:t>
            </a:r>
            <a:endParaRPr sz="2800" lang="en-IN">
              <a:solidFill>
                <a:srgbClr val="000000"/>
              </a:solidFill>
            </a:endParaRPr>
          </a:p>
          <a:p>
            <a:endParaRPr sz="2800" lang="en-IN">
              <a:solidFill>
                <a:srgbClr val="000000"/>
              </a:solidFill>
            </a:endParaRPr>
          </a:p>
          <a:p>
            <a:r>
              <a:rPr sz="2800" lang="en-IN">
                <a:solidFill>
                  <a:srgbClr val="000000"/>
                </a:solidFill>
              </a:rPr>
              <a:t>3. Executives and Senior Management</a:t>
            </a:r>
            <a:r>
              <a:rPr sz="2800" lang="en-US">
                <a:solidFill>
                  <a:srgbClr val="000000"/>
                </a:solidFill>
              </a:rPr>
              <a:t>:</a:t>
            </a:r>
            <a:r>
              <a:rPr sz="2800" lang="en-IN">
                <a:solidFill>
                  <a:srgbClr val="000000"/>
                </a:solidFill>
              </a:rPr>
              <a:t>CEO</a:t>
            </a:r>
            <a:r>
              <a:rPr sz="2800" lang="en-US">
                <a:solidFill>
                  <a:srgbClr val="000000"/>
                </a:solidFill>
              </a:rPr>
              <a:t>,</a:t>
            </a:r>
            <a:r>
              <a:rPr sz="2800" lang="en-IN">
                <a:solidFill>
                  <a:srgbClr val="000000"/>
                </a:solidFill>
              </a:rPr>
              <a:t>CFO</a:t>
            </a:r>
            <a:r>
              <a:rPr sz="2800" lang="en-US">
                <a:solidFill>
                  <a:srgbClr val="000000"/>
                </a:solidFill>
              </a:rPr>
              <a:t>,</a:t>
            </a:r>
            <a:r>
              <a:rPr sz="2800" lang="en-IN">
                <a:solidFill>
                  <a:srgbClr val="000000"/>
                </a:solidFill>
              </a:rPr>
              <a:t>CIO</a:t>
            </a:r>
            <a:endParaRPr sz="2800" lang="en-IN">
              <a:solidFill>
                <a:srgbClr val="000000"/>
              </a:solidFill>
            </a:endParaRPr>
          </a:p>
          <a:p>
            <a:endParaRPr sz="2800" lang="en-IN">
              <a:solidFill>
                <a:srgbClr val="000000"/>
              </a:solidFill>
            </a:endParaRPr>
          </a:p>
          <a:p>
            <a:r>
              <a:rPr sz="2800" lang="en-IN">
                <a:solidFill>
                  <a:srgbClr val="000000"/>
                </a:solidFill>
              </a:rPr>
              <a:t>4. Employees</a:t>
            </a:r>
            <a:r>
              <a:rPr sz="2800" lang="en-US">
                <a:solidFill>
                  <a:srgbClr val="000000"/>
                </a:solidFill>
              </a:rPr>
              <a:t>:</a:t>
            </a:r>
            <a:r>
              <a:rPr sz="2800" lang="en-US">
                <a:solidFill>
                  <a:srgbClr val="000000"/>
                </a:solidFill>
              </a:rPr>
              <a:t> </a:t>
            </a:r>
            <a:r>
              <a:rPr sz="2800" lang="en-IN">
                <a:solidFill>
                  <a:srgbClr val="000000"/>
                </a:solidFill>
              </a:rPr>
              <a:t>Current Employees</a:t>
            </a:r>
            <a:r>
              <a:rPr sz="2800" lang="en-US">
                <a:solidFill>
                  <a:srgbClr val="000000"/>
                </a:solidFill>
              </a:rPr>
              <a:t>,</a:t>
            </a:r>
            <a:r>
              <a:rPr sz="2800" lang="en-IN">
                <a:solidFill>
                  <a:srgbClr val="000000"/>
                </a:solidFill>
              </a:rPr>
              <a:t>Potential Candidates</a:t>
            </a:r>
            <a:endParaRPr sz="2800" lang="en-IN">
              <a:solidFill>
                <a:srgbClr val="000000"/>
              </a:solidFill>
            </a:endParaRPr>
          </a:p>
          <a:p>
            <a:r>
              <a:rPr sz="2800" lang="en-US">
                <a:solidFill>
                  <a:srgbClr val="000000"/>
                </a:solidFill>
              </a:rPr>
              <a:t> </a:t>
            </a:r>
            <a:endParaRPr sz="2800" lang="en-IN">
              <a:solidFill>
                <a:srgbClr val="000000"/>
              </a:solidFill>
            </a:endParaRPr>
          </a:p>
          <a:p>
            <a:r>
              <a:rPr sz="2800" lang="en-IN">
                <a:solidFill>
                  <a:srgbClr val="000000"/>
                </a:solidFill>
              </a:rPr>
              <a:t>5. External Stakeholders</a:t>
            </a:r>
            <a:r>
              <a:rPr sz="2800" lang="en-US">
                <a:solidFill>
                  <a:srgbClr val="000000"/>
                </a:solidFill>
              </a:rPr>
              <a:t>:</a:t>
            </a:r>
            <a:r>
              <a:rPr sz="2800" lang="en-US">
                <a:solidFill>
                  <a:srgbClr val="000000"/>
                </a:solidFill>
              </a:rPr>
              <a:t> </a:t>
            </a:r>
            <a:r>
              <a:rPr sz="2800" lang="en-US">
                <a:solidFill>
                  <a:srgbClr val="000000"/>
                </a:solidFill>
              </a:rPr>
              <a:t>I</a:t>
            </a:r>
            <a:r>
              <a:rPr sz="2800" lang="en-IN">
                <a:solidFill>
                  <a:srgbClr val="000000"/>
                </a:solidFill>
              </a:rPr>
              <a:t>nvestors</a:t>
            </a:r>
            <a:r>
              <a:rPr sz="2800" lang="en-US">
                <a:solidFill>
                  <a:srgbClr val="000000"/>
                </a:solidFill>
              </a:rPr>
              <a:t>,</a:t>
            </a:r>
            <a:r>
              <a:rPr sz="2800" lang="en-US">
                <a:solidFill>
                  <a:srgbClr val="000000"/>
                </a:solidFill>
              </a:rPr>
              <a:t> </a:t>
            </a:r>
            <a:r>
              <a:rPr sz="2800" lang="en-US">
                <a:solidFill>
                  <a:srgbClr val="000000"/>
                </a:solidFill>
              </a:rPr>
              <a:t>C</a:t>
            </a:r>
            <a:r>
              <a:rPr sz="2800" lang="en-US">
                <a:solidFill>
                  <a:srgbClr val="000000"/>
                </a:solidFill>
              </a:rPr>
              <a:t>u</a:t>
            </a:r>
            <a:r>
              <a:rPr sz="2800" lang="en-US">
                <a:solidFill>
                  <a:srgbClr val="000000"/>
                </a:solidFill>
              </a:rPr>
              <a:t>s</a:t>
            </a:r>
            <a:r>
              <a:rPr sz="2800" lang="en-US">
                <a:solidFill>
                  <a:srgbClr val="000000"/>
                </a:solidFill>
              </a:rPr>
              <a:t>t</a:t>
            </a:r>
            <a:r>
              <a:rPr sz="2800" lang="en-US">
                <a:solidFill>
                  <a:srgbClr val="000000"/>
                </a:solidFill>
              </a:rPr>
              <a:t>o</a:t>
            </a:r>
            <a:r>
              <a:rPr sz="2800" lang="en-IN">
                <a:solidFill>
                  <a:srgbClr val="000000"/>
                </a:solidFill>
              </a:rPr>
              <a:t>mers</a:t>
            </a:r>
            <a:r>
              <a:rPr sz="2800" lang="en-US">
                <a:solidFill>
                  <a:srgbClr val="000000"/>
                </a:solidFill>
              </a:rPr>
              <a:t>,</a:t>
            </a:r>
            <a:r>
              <a:rPr sz="2800" lang="en-US">
                <a:solidFill>
                  <a:srgbClr val="000000"/>
                </a:solidFill>
              </a:rPr>
              <a:t> </a:t>
            </a:r>
            <a:r>
              <a:rPr sz="2800" lang="en-US">
                <a:solidFill>
                  <a:srgbClr val="000000"/>
                </a:solidFill>
              </a:rPr>
              <a:t>P</a:t>
            </a:r>
            <a:r>
              <a:rPr sz="2800" lang="en-US">
                <a:solidFill>
                  <a:srgbClr val="000000"/>
                </a:solidFill>
              </a:rPr>
              <a:t>a</a:t>
            </a:r>
            <a:r>
              <a:rPr sz="2800" lang="en-IN">
                <a:solidFill>
                  <a:srgbClr val="000000"/>
                </a:solidFill>
              </a:rPr>
              <a:t>rtners</a:t>
            </a:r>
            <a:endParaRPr sz="2800" lang="en-IN">
              <a:solidFill>
                <a:srgbClr val="000000"/>
              </a:solidFill>
            </a:endParaRPr>
          </a:p>
          <a:p>
            <a:endParaRPr sz="2800" lang="en-IN">
              <a:solidFill>
                <a:srgbClr val="000000"/>
              </a:solidFill>
            </a:endParaRPr>
          </a:p>
          <a:p>
            <a:endParaRPr sz="2800" lang="en-IN">
              <a:solidFill>
                <a:srgbClr val="000000"/>
              </a:solidFill>
            </a:endParaRPr>
          </a:p>
          <a:p>
            <a:endParaRPr sz="2800" lang="en-IN">
              <a:solidFill>
                <a:srgbClr val="000000"/>
              </a:solidFill>
            </a:endParaRPr>
          </a:p>
          <a:p>
            <a:endParaRPr sz="2800" lang="en-IN">
              <a:solidFill>
                <a:srgbClr val="000000"/>
              </a:solidFill>
            </a:endParaRPr>
          </a:p>
          <a:p>
            <a:endParaRPr sz="2800" lang="en-IN">
              <a:solidFill>
                <a:srgbClr val="000000"/>
              </a:solidFill>
            </a:endParaRPr>
          </a:p>
          <a:p>
            <a:endParaRPr sz="2800" lang="en-IN">
              <a:solidFill>
                <a:srgbClr val="000000"/>
              </a:solidFill>
            </a:endParaRPr>
          </a:p>
          <a:p>
            <a:endParaRPr sz="2800" lang="en-IN">
              <a:solidFill>
                <a:srgbClr val="000000"/>
              </a:solidFill>
            </a:endParaRPr>
          </a:p>
          <a:p>
            <a:endParaRPr sz="2800" lang="en-IN">
              <a:solidFill>
                <a:srgbClr val="000000"/>
              </a:solidFill>
            </a:endParaRPr>
          </a:p>
          <a:p>
            <a:endParaRPr sz="2800" lang="en-IN">
              <a:solidFill>
                <a:srgbClr val="000000"/>
              </a:solidFill>
            </a:endParaRPr>
          </a:p>
          <a:p>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4705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3" name="object 7"/>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8</a:t>
            </a:fld>
            <a:endParaRPr dirty="0" spc="10"/>
          </a:p>
        </p:txBody>
      </p:sp>
      <p:sp>
        <p:nvSpPr>
          <p:cNvPr id="1048675" name=""/>
          <p:cNvSpPr txBox="1"/>
          <p:nvPr/>
        </p:nvSpPr>
        <p:spPr>
          <a:xfrm>
            <a:off x="277292" y="1718627"/>
            <a:ext cx="10324870" cy="4714240"/>
          </a:xfrm>
          <a:prstGeom prst="rect"/>
        </p:spPr>
        <p:txBody>
          <a:bodyPr rtlCol="0" wrap="square">
            <a:spAutoFit/>
          </a:bodyPr>
          <a:p>
            <a:pPr indent="0" marL="0">
              <a:buNone/>
            </a:pPr>
            <a:r>
              <a:rPr sz="2800" lang="en-IN">
                <a:solidFill>
                  <a:srgbClr val="000000"/>
                </a:solidFill>
              </a:rPr>
              <a:t>A large technology company implemented a comprehensive attrition solution that included:
</a:t>
            </a:r>
            <a:r>
              <a:rPr sz="2800" lang="en-US">
                <a:solidFill>
                  <a:srgbClr val="000000"/>
                </a:solidFill>
              </a:rPr>
              <a:t>1</a:t>
            </a:r>
            <a:r>
              <a:rPr sz="2800" lang="en-US">
                <a:solidFill>
                  <a:srgbClr val="000000"/>
                </a:solidFill>
              </a:rPr>
              <a:t>.</a:t>
            </a:r>
            <a:r>
              <a:rPr sz="2800" lang="en-US">
                <a:solidFill>
                  <a:srgbClr val="000000"/>
                </a:solidFill>
              </a:rPr>
              <a:t> </a:t>
            </a:r>
            <a:r>
              <a:rPr sz="2800" lang="en-IN">
                <a:solidFill>
                  <a:srgbClr val="000000"/>
                </a:solidFill>
              </a:rPr>
              <a:t>Data-Driven Analysis: Using HR analytics tools, the company analyzed employee data to identify key drivers of attrition, such as low job satisfaction and limited career growth opportunities.</a:t>
            </a:r>
            <a:endParaRPr sz="2800" lang="en-IN">
              <a:solidFill>
                <a:srgbClr val="000000"/>
              </a:solidFill>
            </a:endParaRPr>
          </a:p>
          <a:p>
            <a:pPr indent="0" marL="0">
              <a:buNone/>
            </a:pPr>
            <a:r>
              <a:rPr sz="2800" lang="en-IN">
                <a:solidFill>
                  <a:srgbClr val="000000"/>
                </a:solidFill>
              </a:rPr>
              <a:t>
</a:t>
            </a:r>
            <a:r>
              <a:rPr sz="2800" lang="en-US">
                <a:solidFill>
                  <a:srgbClr val="000000"/>
                </a:solidFill>
              </a:rPr>
              <a:t>2</a:t>
            </a:r>
            <a:r>
              <a:rPr sz="2800" lang="en-US">
                <a:solidFill>
                  <a:srgbClr val="000000"/>
                </a:solidFill>
              </a:rPr>
              <a:t>.</a:t>
            </a:r>
            <a:r>
              <a:rPr sz="2800" lang="en-US">
                <a:solidFill>
                  <a:srgbClr val="000000"/>
                </a:solidFill>
              </a:rPr>
              <a:t> </a:t>
            </a:r>
            <a:r>
              <a:rPr sz="2800" lang="en-US">
                <a:solidFill>
                  <a:srgbClr val="000000"/>
                </a:solidFill>
              </a:rPr>
              <a:t>T</a:t>
            </a:r>
            <a:r>
              <a:rPr sz="2800" lang="en-US">
                <a:solidFill>
                  <a:srgbClr val="000000"/>
                </a:solidFill>
              </a:rPr>
              <a:t>a</a:t>
            </a:r>
            <a:r>
              <a:rPr sz="2800" lang="en-US">
                <a:solidFill>
                  <a:srgbClr val="000000"/>
                </a:solidFill>
              </a:rPr>
              <a:t>r</a:t>
            </a:r>
            <a:r>
              <a:rPr sz="2800" lang="en-US">
                <a:solidFill>
                  <a:srgbClr val="000000"/>
                </a:solidFill>
              </a:rPr>
              <a:t>g</a:t>
            </a:r>
            <a:r>
              <a:rPr sz="2800" lang="en-IN">
                <a:solidFill>
                  <a:srgbClr val="000000"/>
                </a:solidFill>
              </a:rPr>
              <a:t>eted Interventions: The company implemented initiatives to improve employee engagement, including team-building activities, mentorship programs, and flexible work arrangements.</a:t>
            </a:r>
            <a:endParaRPr sz="2800" lang="en-IN">
              <a:solidFill>
                <a:srgbClr val="000000"/>
              </a:solidFill>
            </a:endParaRPr>
          </a:p>
          <a:p>
            <a:pPr indent="0" marL="0">
              <a:buNone/>
            </a:pPr>
            <a:r>
              <a:rPr sz="2800" lang="en-IN">
                <a:solidFill>
                  <a:srgbClr val="000000"/>
                </a:solidFill>
              </a:rPr>
              <a:t>
</a:t>
            </a:r>
            <a:r>
              <a:rPr sz="2800" lang="en-US">
                <a:solidFill>
                  <a:srgbClr val="000000"/>
                </a:solidFill>
              </a:rPr>
              <a:t>3</a:t>
            </a:r>
            <a:r>
              <a:rPr sz="2800" lang="en-US">
                <a:solidFill>
                  <a:srgbClr val="000000"/>
                </a:solidFill>
              </a:rPr>
              <a:t>.</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n</a:t>
            </a:r>
            <a:r>
              <a:rPr sz="2800" lang="en-US">
                <a:solidFill>
                  <a:srgbClr val="000000"/>
                </a:solidFill>
              </a:rPr>
              <a:t>t</a:t>
            </a:r>
            <a:r>
              <a:rPr sz="2800" lang="en-US">
                <a:solidFill>
                  <a:srgbClr val="000000"/>
                </a:solidFill>
              </a:rPr>
              <a:t>i</a:t>
            </a:r>
            <a:r>
              <a:rPr sz="2800" lang="en-IN">
                <a:solidFill>
                  <a:srgbClr val="000000"/>
                </a:solidFill>
              </a:rPr>
              <a:t>nuous Evaluation: The company regularly monitored attrition rates and employee satisfaction to measure the effectiveness of its interventions.</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6" name="Title 1"/>
          <p:cNvSpPr>
            <a:spLocks noGrp="1"/>
          </p:cNvSpPr>
          <p:nvPr>
            <p:ph type="title"/>
          </p:nvPr>
        </p:nvSpPr>
        <p:spPr>
          <a:xfrm>
            <a:off x="755332" y="385444"/>
            <a:ext cx="10681335" cy="609601"/>
          </a:xfrm>
        </p:spPr>
        <p:txBody>
          <a:bodyPr/>
          <a:p>
            <a:r>
              <a:rPr dirty="0" lang="en-IN"/>
              <a:t>Dataset Description</a:t>
            </a:r>
          </a:p>
        </p:txBody>
      </p:sp>
      <p:sp>
        <p:nvSpPr>
          <p:cNvPr id="1048711" name=""/>
          <p:cNvSpPr txBox="1"/>
          <p:nvPr/>
        </p:nvSpPr>
        <p:spPr>
          <a:xfrm>
            <a:off x="196131" y="995044"/>
            <a:ext cx="9863620" cy="5069840"/>
          </a:xfrm>
          <a:prstGeom prst="rect"/>
        </p:spPr>
        <p:txBody>
          <a:bodyPr rtlCol="0" wrap="square">
            <a:spAutoFit/>
          </a:bodyPr>
          <a:p>
            <a:r>
              <a:rPr sz="2800" lang="en-IN">
                <a:solidFill>
                  <a:srgbClr val="000000"/>
                </a:solidFill>
              </a:rPr>
              <a:t>
Key Considerations When Sele</a:t>
            </a:r>
            <a:r>
              <a:rPr sz="2800" lang="en-US">
                <a:solidFill>
                  <a:srgbClr val="000000"/>
                </a:solidFill>
              </a:rPr>
              <a:t>c</a:t>
            </a:r>
            <a:r>
              <a:rPr sz="2800" lang="en-US">
                <a:solidFill>
                  <a:srgbClr val="000000"/>
                </a:solidFill>
              </a:rPr>
              <a:t>t</a:t>
            </a:r>
            <a:r>
              <a:rPr sz="2800" lang="en-US">
                <a:solidFill>
                  <a:srgbClr val="000000"/>
                </a:solidFill>
              </a:rPr>
              <a:t>i</a:t>
            </a:r>
            <a:r>
              <a:rPr sz="2800" lang="en-US">
                <a:solidFill>
                  <a:srgbClr val="000000"/>
                </a:solidFill>
              </a:rPr>
              <a:t>n</a:t>
            </a:r>
            <a:r>
              <a:rPr sz="2800" lang="en-US">
                <a:solidFill>
                  <a:srgbClr val="000000"/>
                </a:solidFill>
              </a:rPr>
              <a:t>g</a:t>
            </a:r>
            <a:r>
              <a:rPr sz="2800" lang="en-US">
                <a:solidFill>
                  <a:srgbClr val="000000"/>
                </a:solidFill>
              </a:rPr>
              <a:t> </a:t>
            </a:r>
            <a:r>
              <a:rPr sz="2800" lang="en-US">
                <a:solidFill>
                  <a:srgbClr val="000000"/>
                </a:solidFill>
              </a:rPr>
              <a:t>a</a:t>
            </a:r>
            <a:r>
              <a:rPr sz="2800" lang="en-US">
                <a:solidFill>
                  <a:srgbClr val="000000"/>
                </a:solidFill>
              </a:rPr>
              <a:t> </a:t>
            </a:r>
            <a:r>
              <a:rPr sz="2800" lang="en-IN">
                <a:solidFill>
                  <a:srgbClr val="000000"/>
                </a:solidFill>
              </a:rPr>
              <a:t> Dataset:</a:t>
            </a:r>
            <a:endParaRPr sz="2800" lang="en-IN">
              <a:solidFill>
                <a:srgbClr val="000000"/>
              </a:solidFill>
            </a:endParaRPr>
          </a:p>
          <a:p>
            <a:r>
              <a:rPr sz="2800" lang="en-IN">
                <a:solidFill>
                  <a:srgbClr val="000000"/>
                </a:solidFill>
              </a:rPr>
              <a:t>
Relevance: Ensure that the dataset contains the relevant attributes to address your research questions.</a:t>
            </a:r>
            <a:endParaRPr sz="2800" lang="en-IN">
              <a:solidFill>
                <a:srgbClr val="000000"/>
              </a:solidFill>
            </a:endParaRPr>
          </a:p>
          <a:p>
            <a:r>
              <a:rPr sz="2800" lang="en-IN">
                <a:solidFill>
                  <a:srgbClr val="000000"/>
                </a:solidFill>
              </a:rPr>
              <a:t>
Quality: Check for data quality issues, such as missing values or inconsistencies.</a:t>
            </a:r>
            <a:endParaRPr sz="2800" lang="en-IN">
              <a:solidFill>
                <a:srgbClr val="000000"/>
              </a:solidFill>
            </a:endParaRPr>
          </a:p>
          <a:p>
            <a:r>
              <a:rPr sz="2800" lang="en-IN">
                <a:solidFill>
                  <a:srgbClr val="000000"/>
                </a:solidFill>
              </a:rPr>
              <a:t>
Sample Size: A sufficiently large sample size is necessary for meaningful analysis.</a:t>
            </a:r>
            <a:endParaRPr sz="2800" lang="en-IN">
              <a:solidFill>
                <a:srgbClr val="000000"/>
              </a:solidFill>
            </a:endParaRPr>
          </a:p>
          <a:p>
            <a:r>
              <a:rPr sz="2800" lang="en-IN">
                <a:solidFill>
                  <a:srgbClr val="000000"/>
                </a:solidFill>
              </a:rPr>
              <a:t>
Diversity: A diverse dataset can provide a more comprehensive understanding of employee attrition.</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2024-03-26T10:07:22Z</dcterms:created>
  <dcterms:modified xsi:type="dcterms:W3CDTF">2024-09-26T07:56:31Z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4b504df7939643f7acae77469d3f1ec5</vt:lpwstr>
  </property>
</Properties>
</file>