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D6B9-E570-817F-34D4-D1C220C77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28613-93E9-1456-F75C-F38D71C97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6927-5402-32ED-2E75-CE063A35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E95-082D-4F8B-8175-9E47B31B74B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342B7-8EAC-631A-AB52-9D58F1A6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4F68-E2C4-C28D-2BBB-C73B909E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1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8696-3CE1-041E-ECFE-BCAB789D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7CDA8-4835-BE02-E01F-B13E7672D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256-4A08-9FDF-086A-34C3430B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E95-082D-4F8B-8175-9E47B31B74B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269E2-F814-A878-626C-EE6FAE3E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99D85-ACCE-FEE2-287D-89502433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2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8C363-541D-AD41-07A4-3497C4073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DC3DA-5794-E723-F643-7AD669A83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0B1C-FEB5-32FC-6978-3F856DD3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E95-082D-4F8B-8175-9E47B31B74B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B944F-10F9-2D93-B41D-F3D05FB6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C8D3F-FE5B-73E3-8764-9E0B4D9F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5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0928-569F-6523-E129-5B4C2FA0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EADA-8199-B1B5-90AF-14EFC8C9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F21F-1027-2CC1-BD05-167DD12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E95-082D-4F8B-8175-9E47B31B74B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48413-0887-5901-D53D-7B915056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3167F-EBBE-3A36-C827-6CE8CF16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2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73AA-C3BB-6915-B575-4D72EF96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3B71C-7939-D9F0-913D-38F1FE0A8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4D3F2-F394-7DA6-0192-5A2B3555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E95-082D-4F8B-8175-9E47B31B74B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0A488-AAA0-87AF-DB7F-E97BAB8E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A177-66AD-EC7C-BC76-79D37709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89FC-23EB-836C-2133-87D83660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10FD-3AB0-D8F3-E48B-1AD6E9946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BAC54-2A4A-2B2A-946A-B010F6863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FDC0A-0B2F-7863-216F-8065749A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E95-082D-4F8B-8175-9E47B31B74B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653D2-149B-4544-A057-8C90CACD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33CDD-B58C-BF67-65ED-32AD0986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0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511E-7954-EEC4-CE65-A79E0880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E1FB4-C88B-23EB-7FD8-151C30042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86546-2375-7D23-1AFF-B8F1B274B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457F1-482A-5F7C-FD26-1C4FD7F51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7EA6C-E249-1F64-E542-347ECC3ED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F8C84-FCFF-1FD1-DFF7-1C18B561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E95-082D-4F8B-8175-9E47B31B74B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7E5FB-ACCB-4405-3799-58398D7E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9F909-5D51-E58A-CB16-87F1162D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8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9B66-E829-F2F2-566C-E5073E84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E3D94-B3A6-DFAD-4275-7C15E434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E95-082D-4F8B-8175-9E47B31B74B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A8054-AD36-B1B5-C47E-C80A5BB9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13C84-B813-2703-176E-DA4C3980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8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10D08-9918-148D-D7F2-17F85D06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E95-082D-4F8B-8175-9E47B31B74B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44CF2-A5F6-0025-8AF0-8A02FAA0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86BE1-04A9-B630-5EA8-44AAD1F3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8AEC-67A1-C213-CD2F-13342833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57D9-23B4-C6D9-44DA-F9BEC51E4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0F180-F568-17CB-E2C1-8CE4BD4DE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A3CB0-C90F-59A3-9F11-7ADAE2E4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E95-082D-4F8B-8175-9E47B31B74B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512D4-0F8E-2C96-EDD7-933834A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91098-E277-6FE5-34B8-02279409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6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03F8-44D7-C271-A3C4-02306497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D26BC-782B-2CA5-4D20-77DDFBFC9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2371B-8133-09A8-502A-E4DDB0B5E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41557-D008-2005-A54F-A6634324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E95-082D-4F8B-8175-9E47B31B74B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661CC-5FC0-3B86-ABF8-E75D6E2B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4DB77-4875-0324-A6C5-CFE4231D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4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AD2C2-7D69-9941-8A18-F4340827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DC772-CB39-C66C-D2B0-2636D689D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7A968-C2F6-63AE-9E62-F68EC5196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BE95-082D-4F8B-8175-9E47B31B74B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5555E-2427-2382-2158-7467BA5C2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CDA76-3137-7F2A-625E-52B5EFEE0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82D7363F-FAD2-9CDD-1162-CCF26741B6AF}"/>
              </a:ext>
            </a:extLst>
          </p:cNvPr>
          <p:cNvSpPr txBox="1">
            <a:spLocks/>
          </p:cNvSpPr>
          <p:nvPr/>
        </p:nvSpPr>
        <p:spPr>
          <a:xfrm>
            <a:off x="550506" y="528138"/>
            <a:ext cx="10246185" cy="10772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Correlation between the percentage of Group quarters and the prevalence of Food deserts.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9EB9A-3870-3997-8B94-9A39EC19F417}"/>
              </a:ext>
            </a:extLst>
          </p:cNvPr>
          <p:cNvSpPr txBox="1"/>
          <p:nvPr/>
        </p:nvSpPr>
        <p:spPr>
          <a:xfrm>
            <a:off x="974303" y="1843727"/>
            <a:ext cx="10437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Chi-square (GOF) between GroupQuartersFlag and LILATracts_1And10:</a:t>
            </a:r>
          </a:p>
          <a:p>
            <a:endParaRPr lang="en-US" sz="1600" dirty="0"/>
          </a:p>
          <a:p>
            <a:r>
              <a:rPr lang="en-US" sz="1600" dirty="0"/>
              <a:t>Conclusion:</a:t>
            </a:r>
          </a:p>
          <a:p>
            <a:r>
              <a:rPr lang="en-US" sz="1600" dirty="0"/>
              <a:t>low p-value - reject the null hypothesis </a:t>
            </a:r>
          </a:p>
          <a:p>
            <a:r>
              <a:rPr lang="en-US" sz="1600" dirty="0"/>
              <a:t>thus there is a significant association or correlation between "GroupQuartersFlag" and "LILATracts_1And10."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B16CF-3A6B-8646-4141-1743C2401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31" y="3413387"/>
            <a:ext cx="5824886" cy="2556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6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748E8C-C3F4-0AC2-0EFE-CACC9E8E06E5}"/>
              </a:ext>
            </a:extLst>
          </p:cNvPr>
          <p:cNvSpPr txBox="1"/>
          <p:nvPr/>
        </p:nvSpPr>
        <p:spPr>
          <a:xfrm>
            <a:off x="992201" y="5253123"/>
            <a:ext cx="1028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 average, the presence of Food desert is associated with an increase of 11.35890 units in the predicted poverty rate compared to areas without such tracts.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B1395E-987C-B700-A61C-A92E98201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635" y="593732"/>
            <a:ext cx="10909640" cy="663220"/>
          </a:xfrm>
        </p:spPr>
        <p:txBody>
          <a:bodyPr anchor="ctr">
            <a:noAutofit/>
          </a:bodyPr>
          <a:lstStyle/>
          <a:p>
            <a:r>
              <a:rPr lang="en-US" sz="3200" dirty="0"/>
              <a:t>Impact of Food desert on Poverty Rate.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D27CE560-5377-F627-1133-60549DC9BC3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51" y="2247558"/>
            <a:ext cx="4040252" cy="1699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8AA627-0DF5-5362-839C-F560B19BF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449" y="1736915"/>
            <a:ext cx="4953429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5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9655-BAA5-C4D0-A15F-B6FCB38FD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635" y="593732"/>
            <a:ext cx="10909640" cy="663220"/>
          </a:xfrm>
        </p:spPr>
        <p:txBody>
          <a:bodyPr anchor="ctr">
            <a:noAutofit/>
          </a:bodyPr>
          <a:lstStyle/>
          <a:p>
            <a:r>
              <a:rPr lang="en-US" sz="4400" dirty="0"/>
              <a:t>Impact of Group Quarters on Food desert.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48E8C-C3F4-0AC2-0EFE-CACC9E8E06E5}"/>
              </a:ext>
            </a:extLst>
          </p:cNvPr>
          <p:cNvSpPr txBox="1"/>
          <p:nvPr/>
        </p:nvSpPr>
        <p:spPr>
          <a:xfrm>
            <a:off x="992201" y="5253123"/>
            <a:ext cx="102885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GroupQuartersFlag of 1 is associated with a decrease of 0.643663 in the log-odds of the response variable being 1.</a:t>
            </a:r>
          </a:p>
          <a:p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a one-unit increase in GroupQuartersFlag1, the odds ratio decrease by a factor of approximately 0.5253647.</a:t>
            </a:r>
          </a:p>
          <a:p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GroupQuartersflag negatively affect the Food deserts likelihood.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FED8AD-AA8B-5F62-AB25-F696DA774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01" y="2158954"/>
            <a:ext cx="4779819" cy="2521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4D632E-5CAD-B5A7-D0D6-5EA67D481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1899050"/>
            <a:ext cx="5036944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8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9655-BAA5-C4D0-A15F-B6FCB38FD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635" y="593732"/>
            <a:ext cx="10909640" cy="663220"/>
          </a:xfrm>
        </p:spPr>
        <p:txBody>
          <a:bodyPr anchor="ctr">
            <a:noAutofit/>
          </a:bodyPr>
          <a:lstStyle/>
          <a:p>
            <a:r>
              <a:rPr lang="en-US" sz="3200" dirty="0"/>
              <a:t>Impact of Group Quarters and Poverty rate on Food desert.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48E8C-C3F4-0AC2-0EFE-CACC9E8E06E5}"/>
              </a:ext>
            </a:extLst>
          </p:cNvPr>
          <p:cNvSpPr txBox="1"/>
          <p:nvPr/>
        </p:nvSpPr>
        <p:spPr>
          <a:xfrm>
            <a:off x="992201" y="5113158"/>
            <a:ext cx="102885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Non GroupQuarters (GroupQuartersFlag is 0), one unit increase in PovertyRate is associated with a relatively larger increase (0.0570596) in the log-odds of the response variable being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In GroupQuarters (GroupQuartersFlag is 1), one unit increase in PovertyRate is associated with smaller increase (0.0256303) in the log-odds of the response variable being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9D00B-0001-09A4-8C2F-109ED8447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15" y="1612327"/>
            <a:ext cx="3351585" cy="3243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EEA4F-431D-90E3-EB39-9C16B3EF7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658" y="1647562"/>
            <a:ext cx="5997460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D4B7D244-5DBE-1E0C-94C3-40D959BBD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58" b="-1"/>
          <a:stretch/>
        </p:blipFill>
        <p:spPr>
          <a:xfrm>
            <a:off x="6125061" y="1983893"/>
            <a:ext cx="4498947" cy="3070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748E8C-C3F4-0AC2-0EFE-CACC9E8E06E5}"/>
              </a:ext>
            </a:extLst>
          </p:cNvPr>
          <p:cNvSpPr txBox="1"/>
          <p:nvPr/>
        </p:nvSpPr>
        <p:spPr>
          <a:xfrm>
            <a:off x="992201" y="5253123"/>
            <a:ext cx="1028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positive coefficient (0.75935) suggests that the presence of group quarters has a stronger positive effect on the log-odds in Urban, but this effect is not statistically significant at the conventional levels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5A6D04-0604-3438-9BE2-04118B94D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01" y="2022704"/>
            <a:ext cx="4410765" cy="295564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0B1395E-987C-B700-A61C-A92E98201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635" y="593732"/>
            <a:ext cx="10909640" cy="663220"/>
          </a:xfrm>
        </p:spPr>
        <p:txBody>
          <a:bodyPr anchor="ctr">
            <a:noAutofit/>
          </a:bodyPr>
          <a:lstStyle/>
          <a:p>
            <a:r>
              <a:rPr lang="en-US" sz="3200" dirty="0"/>
              <a:t>Impact of Group Quarters and Urban on Food desert.</a:t>
            </a:r>
          </a:p>
        </p:txBody>
      </p:sp>
    </p:spTree>
    <p:extLst>
      <p:ext uri="{BB962C8B-B14F-4D97-AF65-F5344CB8AC3E}">
        <p14:creationId xmlns:p14="http://schemas.microsoft.com/office/powerpoint/2010/main" val="212517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748E8C-C3F4-0AC2-0EFE-CACC9E8E06E5}"/>
              </a:ext>
            </a:extLst>
          </p:cNvPr>
          <p:cNvSpPr txBox="1"/>
          <p:nvPr/>
        </p:nvSpPr>
        <p:spPr>
          <a:xfrm>
            <a:off x="992201" y="5253123"/>
            <a:ext cx="1028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odds ratio for GroupQuartersFlag1 is 532713.2. This value represents the ratio of the odds of the predicted poverty rate when GroupQuartersFlag=1 to the odds when GroupQuartersFlag=0.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B1395E-987C-B700-A61C-A92E98201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635" y="593732"/>
            <a:ext cx="10909640" cy="663220"/>
          </a:xfrm>
        </p:spPr>
        <p:txBody>
          <a:bodyPr anchor="ctr">
            <a:noAutofit/>
          </a:bodyPr>
          <a:lstStyle/>
          <a:p>
            <a:r>
              <a:rPr lang="en-US" sz="3200" dirty="0"/>
              <a:t>Impact of Group Quarters on Poverty Rate.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1EC12-A878-76C0-CD6F-DC4D11D7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98" y="1556072"/>
            <a:ext cx="4690465" cy="3397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EC19C-2AFF-C58C-B113-A4A2618E9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007" y="1677370"/>
            <a:ext cx="4968671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8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0B1395E-987C-B700-A61C-A92E98201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162" y="741391"/>
            <a:ext cx="7881538" cy="9808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Impact of Median Family income and Urban on Poverty Rate.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D830C63-BE90-B56D-3B0C-65B6787CE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0" y="1958706"/>
            <a:ext cx="3735748" cy="2372955"/>
          </a:xfrm>
          <a:prstGeom prst="rect">
            <a:avLst/>
          </a:prstGeom>
        </p:spPr>
      </p:pic>
      <p:pic>
        <p:nvPicPr>
          <p:cNvPr id="13" name="Picture 12" descr="A graph with blue rectangles&#10;&#10;Description automatically generated">
            <a:extLst>
              <a:ext uri="{FF2B5EF4-FFF2-40B4-BE49-F238E27FC236}">
                <a16:creationId xmlns:a16="http://schemas.microsoft.com/office/drawing/2014/main" id="{F0EB6D8F-A62D-A88E-36B9-429AF87CB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959" y="1958707"/>
            <a:ext cx="2731367" cy="2372954"/>
          </a:xfrm>
          <a:prstGeom prst="rect">
            <a:avLst/>
          </a:prstGeom>
        </p:spPr>
      </p:pic>
      <p:pic>
        <p:nvPicPr>
          <p:cNvPr id="7" name="Picture 6" descr="A graph showing a line of red dots&#10;&#10;Description automatically generated with medium confidence">
            <a:extLst>
              <a:ext uri="{FF2B5EF4-FFF2-40B4-BE49-F238E27FC236}">
                <a16:creationId xmlns:a16="http://schemas.microsoft.com/office/drawing/2014/main" id="{EEFCA4BA-8257-B380-7DA0-46DA60FAD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182" y="1847461"/>
            <a:ext cx="3385915" cy="2484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9310CE-986D-5DFC-0515-4EEE28F9DF12}"/>
              </a:ext>
            </a:extLst>
          </p:cNvPr>
          <p:cNvSpPr txBox="1"/>
          <p:nvPr/>
        </p:nvSpPr>
        <p:spPr>
          <a:xfrm>
            <a:off x="727789" y="4861251"/>
            <a:ext cx="10440954" cy="129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Median Family Income increases by one unit, the Poverty Rate is expected to decrease by approximately 0.0001907 units.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Compared to non-urban areas, urban areas have a higher predicted "PovertyRate" by 9.175 units</a:t>
            </a:r>
          </a:p>
        </p:txBody>
      </p:sp>
    </p:spTree>
    <p:extLst>
      <p:ext uri="{BB962C8B-B14F-4D97-AF65-F5344CB8AC3E}">
        <p14:creationId xmlns:p14="http://schemas.microsoft.com/office/powerpoint/2010/main" val="94460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graphs and diagrams&#10;&#10;Description automatically generated with medium confidence">
            <a:extLst>
              <a:ext uri="{FF2B5EF4-FFF2-40B4-BE49-F238E27FC236}">
                <a16:creationId xmlns:a16="http://schemas.microsoft.com/office/drawing/2014/main" id="{FFDCCC73-73CF-1B16-ADDE-34AB213DD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380538"/>
            <a:ext cx="6716272" cy="4096925"/>
          </a:xfrm>
          <a:prstGeom prst="rect">
            <a:avLst/>
          </a:prstGeom>
        </p:spPr>
      </p:pic>
      <p:pic>
        <p:nvPicPr>
          <p:cNvPr id="5" name="Picture 4" descr="A graph of a distribution of income&#10;&#10;Description automatically generated">
            <a:extLst>
              <a:ext uri="{FF2B5EF4-FFF2-40B4-BE49-F238E27FC236}">
                <a16:creationId xmlns:a16="http://schemas.microsoft.com/office/drawing/2014/main" id="{2B743F40-2C6F-65CF-35EA-C52106783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5" y="1749484"/>
            <a:ext cx="4172712" cy="335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6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748E8C-C3F4-0AC2-0EFE-CACC9E8E06E5}"/>
              </a:ext>
            </a:extLst>
          </p:cNvPr>
          <p:cNvSpPr txBox="1"/>
          <p:nvPr/>
        </p:nvSpPr>
        <p:spPr>
          <a:xfrm>
            <a:off x="992201" y="5253123"/>
            <a:ext cx="10288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one-unit increase in </a:t>
            </a:r>
            <a:r>
              <a:rPr lang="en-US" sz="1600" dirty="0" err="1"/>
              <a:t>TractSNAP</a:t>
            </a:r>
            <a:r>
              <a:rPr lang="en-US" sz="1600" dirty="0"/>
              <a:t>, the predicted poverty rate increases by 0.0406615.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B1395E-987C-B700-A61C-A92E98201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635" y="593732"/>
            <a:ext cx="10909640" cy="663220"/>
          </a:xfrm>
        </p:spPr>
        <p:txBody>
          <a:bodyPr anchor="ctr">
            <a:noAutofit/>
          </a:bodyPr>
          <a:lstStyle/>
          <a:p>
            <a:r>
              <a:rPr lang="en-US" sz="3200" dirty="0"/>
              <a:t>Impact of Tract SNAP on Poverty Rate.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05592-CD2D-1D71-80B5-71ADD4E39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57" y="1442504"/>
            <a:ext cx="5152844" cy="3311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DA69F4-CBD7-238B-DBD7-28E672A4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455" y="1442504"/>
            <a:ext cx="4953429" cy="31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2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748E8C-C3F4-0AC2-0EFE-CACC9E8E06E5}"/>
              </a:ext>
            </a:extLst>
          </p:cNvPr>
          <p:cNvSpPr txBox="1"/>
          <p:nvPr/>
        </p:nvSpPr>
        <p:spPr>
          <a:xfrm>
            <a:off x="992201" y="5253123"/>
            <a:ext cx="1028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The presence of low-income tracts is associated with an increase of 18.72349 unit in the predicted poverty rate compared to areas without low-income tracts.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B1395E-987C-B700-A61C-A92E98201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635" y="593732"/>
            <a:ext cx="10909640" cy="663220"/>
          </a:xfrm>
        </p:spPr>
        <p:txBody>
          <a:bodyPr anchor="ctr">
            <a:noAutofit/>
          </a:bodyPr>
          <a:lstStyle/>
          <a:p>
            <a:r>
              <a:rPr lang="en-US" sz="3200" dirty="0"/>
              <a:t>Impact of </a:t>
            </a:r>
            <a:r>
              <a:rPr lang="en-US" sz="3200" dirty="0" err="1"/>
              <a:t>LowIncomeTracts</a:t>
            </a:r>
            <a:r>
              <a:rPr lang="en-US" sz="3200" dirty="0"/>
              <a:t> on Poverty Rate.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AA75C8-A783-6DF7-E055-009792EE2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17" y="1363801"/>
            <a:ext cx="4692194" cy="3488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0F18B-15BD-54CB-6102-9887EE913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53" y="1451480"/>
            <a:ext cx="5006774" cy="299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0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407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Office Theme</vt:lpstr>
      <vt:lpstr>PowerPoint Presentation</vt:lpstr>
      <vt:lpstr>Impact of Group Quarters on Food desert.</vt:lpstr>
      <vt:lpstr>Impact of Group Quarters and Poverty rate on Food desert.</vt:lpstr>
      <vt:lpstr>Impact of Group Quarters and Urban on Food desert.</vt:lpstr>
      <vt:lpstr>Impact of Group Quarters on Poverty Rate.</vt:lpstr>
      <vt:lpstr>Impact of Median Family income and Urban on Poverty Rate.</vt:lpstr>
      <vt:lpstr>PowerPoint Presentation</vt:lpstr>
      <vt:lpstr>Impact of Tract SNAP on Poverty Rate.</vt:lpstr>
      <vt:lpstr>Impact of LowIncomeTracts on Poverty Rate.</vt:lpstr>
      <vt:lpstr>Impact of Food desert on Poverty Rate.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keerthana aravindhan</dc:creator>
  <cp:lastModifiedBy>keerthana aravindhan</cp:lastModifiedBy>
  <cp:revision>4</cp:revision>
  <dcterms:created xsi:type="dcterms:W3CDTF">2023-12-07T04:38:50Z</dcterms:created>
  <dcterms:modified xsi:type="dcterms:W3CDTF">2023-12-07T07:31:15Z</dcterms:modified>
</cp:coreProperties>
</file>