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7" r:id="rId11"/>
    <p:sldId id="270" r:id="rId12"/>
    <p:sldId id="271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66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726"/>
  </p:normalViewPr>
  <p:slideViewPr>
    <p:cSldViewPr snapToGrid="0">
      <p:cViewPr varScale="1">
        <p:scale>
          <a:sx n="69" d="100"/>
          <a:sy n="69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Urban</c:v>
                </c:pt>
                <c:pt idx="1">
                  <c:v>Rural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75.73</c:v>
                </c:pt>
                <c:pt idx="1">
                  <c:v>24.27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B8F-5D4B-B32D-00909EC39C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Urban Non Food Desert</c:v>
                </c:pt>
                <c:pt idx="1">
                  <c:v>Rural Non Food Desert</c:v>
                </c:pt>
                <c:pt idx="2">
                  <c:v>Urban Food Deserts</c:v>
                </c:pt>
                <c:pt idx="3">
                  <c:v>Rural Food Deserts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61.400000000000006</c:v>
                </c:pt>
                <c:pt idx="1">
                  <c:v>16.72</c:v>
                </c:pt>
                <c:pt idx="2">
                  <c:v>14.33</c:v>
                </c:pt>
                <c:pt idx="3">
                  <c:v>7.55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26E-5A4E-875D-815AEC9CCD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7AA-E17E-534B-9031-FCA08B06BE0B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27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7AA-E17E-534B-9031-FCA08B06BE0B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1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7AA-E17E-534B-9031-FCA08B06BE0B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8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7AA-E17E-534B-9031-FCA08B06BE0B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03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7AA-E17E-534B-9031-FCA08B06BE0B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7AA-E17E-534B-9031-FCA08B06BE0B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50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7AA-E17E-534B-9031-FCA08B06BE0B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4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7AA-E17E-534B-9031-FCA08B06BE0B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4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7AA-E17E-534B-9031-FCA08B06BE0B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6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7AA-E17E-534B-9031-FCA08B06BE0B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0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B7AA-E17E-534B-9031-FCA08B06BE0B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64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112B7AA-E17E-534B-9031-FCA08B06BE0B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7B382-C0D7-E849-8D16-432A4E99B600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7542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rs.usda.gov/data-products/food-access-research-atla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svg"/><Relationship Id="rId7" Type="http://schemas.openxmlformats.org/officeDocument/2006/relationships/image" Target="../media/image10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svg"/><Relationship Id="rId4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7502FB-E42A-CEC3-BF73-2DB7E51BC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073" y="3428998"/>
            <a:ext cx="6612801" cy="22685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dirty="0"/>
              <a:t>An Exploratory Data Analysis on Food Desert in the USA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A71ABE5-281E-D74A-D381-EE8EE2C198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DATAS6101 – Intro to Data Science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F46436C-8325-FB56-D8EC-E80B8147B930}"/>
              </a:ext>
            </a:extLst>
          </p:cNvPr>
          <p:cNvSpPr txBox="1"/>
          <p:nvPr/>
        </p:nvSpPr>
        <p:spPr>
          <a:xfrm>
            <a:off x="6254039" y="5543668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 err="1">
                <a:hlinkClick r:id="rId2"/>
              </a:rPr>
              <a:t>ers.usda.gov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233D850-1C54-2087-B937-431C9993879D}"/>
              </a:ext>
            </a:extLst>
          </p:cNvPr>
          <p:cNvSpPr txBox="1"/>
          <p:nvPr/>
        </p:nvSpPr>
        <p:spPr>
          <a:xfrm>
            <a:off x="1701004" y="6291557"/>
            <a:ext cx="6244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Abishek</a:t>
            </a:r>
            <a:r>
              <a:rPr lang="en-US" sz="1100" dirty="0"/>
              <a:t> Chiffon | </a:t>
            </a:r>
            <a:r>
              <a:rPr lang="en-US" sz="1100" dirty="0" err="1">
                <a:solidFill>
                  <a:schemeClr val="accent3">
                    <a:lumMod val="75000"/>
                  </a:schemeClr>
                </a:solidFill>
              </a:rPr>
              <a:t>Keerthana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accent3">
                    <a:lumMod val="75000"/>
                  </a:schemeClr>
                </a:solidFill>
              </a:rPr>
              <a:t>Aravindhan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100" dirty="0"/>
              <a:t>| </a:t>
            </a:r>
            <a:r>
              <a:rPr lang="en-US" sz="1100" dirty="0" err="1"/>
              <a:t>Mowzli</a:t>
            </a:r>
            <a:r>
              <a:rPr lang="en-US" sz="1100" dirty="0"/>
              <a:t> </a:t>
            </a:r>
            <a:r>
              <a:rPr lang="en-US" sz="1100" dirty="0" err="1"/>
              <a:t>Sre</a:t>
            </a:r>
            <a:r>
              <a:rPr lang="en-US" sz="1100" dirty="0"/>
              <a:t> Mohan </a:t>
            </a:r>
            <a:r>
              <a:rPr lang="en-US" sz="1100" dirty="0" err="1"/>
              <a:t>Dass</a:t>
            </a:r>
            <a:r>
              <a:rPr lang="en-US" sz="1100" dirty="0"/>
              <a:t> | 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Robert Williams</a:t>
            </a:r>
          </a:p>
        </p:txBody>
      </p:sp>
    </p:spTree>
    <p:extLst>
      <p:ext uri="{BB962C8B-B14F-4D97-AF65-F5344CB8AC3E}">
        <p14:creationId xmlns:p14="http://schemas.microsoft.com/office/powerpoint/2010/main" val="1063985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028DEDAF-7785-3B9E-244E-33DFEEA6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145" y="808056"/>
            <a:ext cx="8921448" cy="107722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Characteristics of Areas with Group Quarters:</a:t>
            </a:r>
            <a:b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27" y="2009008"/>
            <a:ext cx="4779819" cy="25214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673" y="2009008"/>
            <a:ext cx="4717938" cy="25214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11145" y="5013251"/>
            <a:ext cx="7354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Quarters are very less in Food deserted regions.</a:t>
            </a:r>
          </a:p>
          <a:p>
            <a:endParaRPr lang="en-US" dirty="0" smtClean="0"/>
          </a:p>
          <a:p>
            <a:r>
              <a:rPr lang="en-US" dirty="0" smtClean="0"/>
              <a:t>Also, Percentage of Food deserts in Group Quarters are less compared to Non Food deserts.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4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028DEDAF-7785-3B9E-244E-33DFEEA6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545" y="808056"/>
            <a:ext cx="8921448" cy="107722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Percentage of Group Quarters tracts by States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56498"/>
          <a:stretch/>
        </p:blipFill>
        <p:spPr>
          <a:xfrm>
            <a:off x="8148699" y="1815019"/>
            <a:ext cx="2560865" cy="36025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933" y="1815019"/>
            <a:ext cx="6137564" cy="36025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66505" y="5644241"/>
            <a:ext cx="7354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California and </a:t>
            </a:r>
            <a:r>
              <a:rPr lang="en-US" dirty="0" err="1" smtClean="0"/>
              <a:t>Newyork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/>
              <a:t>have highest group quarters tracts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Wyoming and Delaware have least group quarters tracts.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3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028DEDAF-7785-3B9E-244E-33DFEEA6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145" y="808056"/>
            <a:ext cx="8921448" cy="107722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Correlation between the percentage of Group quarters and the prevalence of Food 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deserts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/>
            </a:r>
            <a:b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</a:b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/>
            </a:r>
            <a:b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10205" y="2123645"/>
            <a:ext cx="104372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hi-square </a:t>
            </a:r>
            <a:r>
              <a:rPr lang="en-US" sz="1600" dirty="0"/>
              <a:t>(GOF) between GroupQuartersFlag and </a:t>
            </a:r>
            <a:r>
              <a:rPr lang="en-US" sz="1600" dirty="0" smtClean="0"/>
              <a:t>LILATracts_1And10: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Null Hypothesis (H0</a:t>
            </a:r>
            <a:r>
              <a:rPr lang="en-US" sz="1600" dirty="0" smtClean="0"/>
              <a:t>): </a:t>
            </a:r>
            <a:r>
              <a:rPr lang="en-US" sz="1600" dirty="0"/>
              <a:t>there is no association between the two categorical </a:t>
            </a:r>
            <a:r>
              <a:rPr lang="en-US" sz="1600" dirty="0" smtClean="0"/>
              <a:t>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Alternative </a:t>
            </a:r>
            <a:r>
              <a:rPr lang="en-US" sz="1600" dirty="0"/>
              <a:t>Hypothesis (H1): there is </a:t>
            </a:r>
            <a:r>
              <a:rPr lang="en-US" sz="1600" dirty="0" smtClean="0"/>
              <a:t>an association </a:t>
            </a:r>
            <a:r>
              <a:rPr lang="en-US" sz="1600" dirty="0"/>
              <a:t>between the two categorical </a:t>
            </a:r>
            <a:r>
              <a:rPr lang="en-US" sz="1600" dirty="0" smtClean="0"/>
              <a:t>variables.</a:t>
            </a:r>
          </a:p>
          <a:p>
            <a:endParaRPr lang="en-US" sz="1600" dirty="0" smtClean="0"/>
          </a:p>
          <a:p>
            <a:r>
              <a:rPr lang="en-US" sz="1600" dirty="0" smtClean="0"/>
              <a:t>Significance </a:t>
            </a:r>
            <a:r>
              <a:rPr lang="en-US" sz="1600" dirty="0"/>
              <a:t>level </a:t>
            </a:r>
            <a:r>
              <a:rPr lang="en-US" sz="1600" dirty="0" smtClean="0"/>
              <a:t>alpha </a:t>
            </a:r>
            <a:r>
              <a:rPr lang="en-US" sz="1600" dirty="0"/>
              <a:t>= </a:t>
            </a:r>
            <a:r>
              <a:rPr lang="en-US" sz="1600" dirty="0" smtClean="0"/>
              <a:t>0.05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897" y="3931665"/>
            <a:ext cx="5824886" cy="2556800"/>
          </a:xfrm>
          <a:prstGeom prst="rect">
            <a:avLst/>
          </a:prstGeom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7449787" y="3931665"/>
            <a:ext cx="39732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Conclusion:</a:t>
            </a:r>
          </a:p>
          <a:p>
            <a:endParaRPr lang="en-US" sz="1600" dirty="0" smtClean="0"/>
          </a:p>
          <a:p>
            <a:r>
              <a:rPr lang="en-US" sz="1600" dirty="0" smtClean="0"/>
              <a:t>low </a:t>
            </a:r>
            <a:r>
              <a:rPr lang="en-US" sz="1600" dirty="0"/>
              <a:t>p-value </a:t>
            </a:r>
            <a:r>
              <a:rPr lang="en-US" sz="1600" dirty="0" smtClean="0"/>
              <a:t>- </a:t>
            </a:r>
            <a:r>
              <a:rPr lang="en-US" sz="1600" dirty="0"/>
              <a:t>reject the null hypothesis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thus </a:t>
            </a:r>
            <a:r>
              <a:rPr lang="en-US" sz="1600" dirty="0"/>
              <a:t>there is a significant </a:t>
            </a:r>
            <a:r>
              <a:rPr lang="en-US" sz="1600" dirty="0" smtClean="0"/>
              <a:t>association or correlation </a:t>
            </a:r>
            <a:r>
              <a:rPr lang="en-US" sz="1600" dirty="0"/>
              <a:t>between "</a:t>
            </a:r>
            <a:r>
              <a:rPr lang="en-US" sz="1600" dirty="0" err="1"/>
              <a:t>GroupQuartersFlag</a:t>
            </a:r>
            <a:r>
              <a:rPr lang="en-US" sz="1600" dirty="0"/>
              <a:t>" and "LILATracts_1And10."</a:t>
            </a:r>
          </a:p>
        </p:txBody>
      </p:sp>
    </p:spTree>
    <p:extLst>
      <p:ext uri="{BB962C8B-B14F-4D97-AF65-F5344CB8AC3E}">
        <p14:creationId xmlns:p14="http://schemas.microsoft.com/office/powerpoint/2010/main" val="65302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028DEDAF-7785-3B9E-244E-33DFEEA6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145" y="808056"/>
            <a:ext cx="8921448" cy="107722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Characteristics of Areas with Group Quarters:</a:t>
            </a:r>
            <a:b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26" y="1676400"/>
            <a:ext cx="4410765" cy="33718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217" y="1676400"/>
            <a:ext cx="3351585" cy="33718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11145" y="5454910"/>
            <a:ext cx="6753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Group </a:t>
            </a:r>
            <a:r>
              <a:rPr lang="en-US" dirty="0"/>
              <a:t>quarters are more in </a:t>
            </a:r>
            <a:r>
              <a:rPr lang="en-US" dirty="0" smtClean="0"/>
              <a:t>urban compared to Rural.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Poverty rate is more in Non Group Quarters tracts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0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028DEDAF-7785-3B9E-244E-33DFEEA6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145" y="808056"/>
            <a:ext cx="8921448" cy="107722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T-Test to compare the "Poverty Rate" between tracts with and without Group quarters: </a:t>
            </a:r>
            <a:b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54135" y="2017655"/>
            <a:ext cx="10375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Null </a:t>
            </a:r>
            <a:r>
              <a:rPr lang="en-US" dirty="0"/>
              <a:t>Hypothesis (H0): </a:t>
            </a:r>
            <a:r>
              <a:rPr lang="en-US" dirty="0" smtClean="0"/>
              <a:t> The </a:t>
            </a:r>
            <a:r>
              <a:rPr lang="en-US" dirty="0"/>
              <a:t>average Poverty rate are the same for with and without group quarters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Alternative </a:t>
            </a:r>
            <a:r>
              <a:rPr lang="en-US" dirty="0"/>
              <a:t>Hypothesis (H1): </a:t>
            </a:r>
            <a:r>
              <a:rPr lang="en-US" dirty="0" smtClean="0"/>
              <a:t> The </a:t>
            </a:r>
            <a:r>
              <a:rPr lang="en-US" dirty="0"/>
              <a:t>average Poverty rate are different for with and without group quarters 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Significance </a:t>
            </a:r>
            <a:r>
              <a:rPr lang="en-US" dirty="0"/>
              <a:t>level </a:t>
            </a:r>
            <a:r>
              <a:rPr lang="en-US" dirty="0" smtClean="0"/>
              <a:t>alpha </a:t>
            </a:r>
            <a:r>
              <a:rPr lang="en-US" dirty="0"/>
              <a:t>= 0.05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205" y="3768436"/>
            <a:ext cx="5977286" cy="24661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12281" y="3931665"/>
            <a:ext cx="3520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Conclusion :</a:t>
            </a:r>
          </a:p>
          <a:p>
            <a:endParaRPr lang="en-US" dirty="0" smtClean="0"/>
          </a:p>
          <a:p>
            <a:r>
              <a:rPr lang="en-US" dirty="0" smtClean="0"/>
              <a:t>There is </a:t>
            </a:r>
            <a:r>
              <a:rPr lang="en-US" dirty="0"/>
              <a:t>a significant difference between the </a:t>
            </a:r>
            <a:r>
              <a:rPr lang="en-US" dirty="0" smtClean="0"/>
              <a:t>means.</a:t>
            </a:r>
          </a:p>
          <a:p>
            <a:r>
              <a:rPr lang="en-US" dirty="0" smtClean="0"/>
              <a:t>Mean of Poverty rate is more in Non Group Quarters tracts.</a:t>
            </a:r>
          </a:p>
        </p:txBody>
      </p:sp>
    </p:spTree>
    <p:extLst>
      <p:ext uri="{BB962C8B-B14F-4D97-AF65-F5344CB8AC3E}">
        <p14:creationId xmlns:p14="http://schemas.microsoft.com/office/powerpoint/2010/main" val="76345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028DEDAF-7785-3B9E-244E-33DFEEA6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472" y="794202"/>
            <a:ext cx="9080310" cy="1077229"/>
          </a:xfrm>
        </p:spPr>
        <p:txBody>
          <a:bodyPr>
            <a:normAutofit fontScale="90000"/>
          </a:bodyPr>
          <a:lstStyle/>
          <a:p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Different </a:t>
            </a:r>
            <a:r>
              <a:rPr lang="en-US" sz="33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Demographic groups in Food Deserted Tracts: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/>
            </a:r>
            <a:b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192" y="1987304"/>
            <a:ext cx="6329450" cy="33517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9595" y="5651058"/>
            <a:ext cx="10030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AIAN (American </a:t>
            </a:r>
            <a:r>
              <a:rPr lang="en-US" dirty="0"/>
              <a:t>Indian or Alaska </a:t>
            </a:r>
            <a:r>
              <a:rPr lang="en-US" dirty="0" smtClean="0"/>
              <a:t>Native) and black are more in Food deserted areas compared to other groups.</a:t>
            </a:r>
          </a:p>
          <a:p>
            <a:r>
              <a:rPr lang="en-US" dirty="0" smtClean="0"/>
              <a:t>Least Demographic group in Food deserts - Asian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3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028DEDAF-7785-3B9E-244E-33DFEEA6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417" y="754064"/>
            <a:ext cx="9080310" cy="107722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Population of Kids and Seniors in Food and Non Food deserted tracts.</a:t>
            </a:r>
            <a:b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341" y="2122099"/>
            <a:ext cx="3953337" cy="33212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887" y="2122100"/>
            <a:ext cx="4114800" cy="3321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68087" y="5734186"/>
            <a:ext cx="969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 of Kids and Seniors are more in Non Food deserted regions.</a:t>
            </a:r>
          </a:p>
          <a:p>
            <a:r>
              <a:rPr lang="en-US" dirty="0" smtClean="0"/>
              <a:t>We can say, they opt for non food deserted tracts.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9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028DEDAF-7785-3B9E-244E-33DFEEA6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371" y="794202"/>
            <a:ext cx="10167893" cy="10772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29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Population change in Food </a:t>
            </a:r>
            <a:r>
              <a:rPr lang="en-US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deserts </a:t>
            </a:r>
            <a:r>
              <a:rPr lang="en-US" sz="29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from 2010 to </a:t>
            </a:r>
            <a:r>
              <a:rPr lang="en-US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2015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/>
            </a:r>
            <a:b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</a:b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471" y="1773915"/>
            <a:ext cx="8567692" cy="36139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7572" y="5816779"/>
            <a:ext cx="8798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2010, ~ 37 million of US population lived in Food deserted tracts.</a:t>
            </a:r>
          </a:p>
          <a:p>
            <a:r>
              <a:rPr lang="en-US" dirty="0"/>
              <a:t>In </a:t>
            </a:r>
            <a:r>
              <a:rPr lang="en-US" dirty="0" smtClean="0"/>
              <a:t>2015, </a:t>
            </a:r>
            <a:r>
              <a:rPr lang="en-US" dirty="0"/>
              <a:t>~ </a:t>
            </a:r>
            <a:r>
              <a:rPr lang="en-US" dirty="0" smtClean="0"/>
              <a:t>39 </a:t>
            </a:r>
            <a:r>
              <a:rPr lang="en-US" dirty="0"/>
              <a:t>million of US population lived in Food deserted tracts</a:t>
            </a:r>
            <a:endParaRPr lang="en-US" dirty="0" smtClean="0"/>
          </a:p>
          <a:p>
            <a:r>
              <a:rPr lang="en-US" dirty="0" smtClean="0"/>
              <a:t>Increased by 2M.</a:t>
            </a:r>
          </a:p>
        </p:txBody>
      </p:sp>
    </p:spTree>
    <p:extLst>
      <p:ext uri="{BB962C8B-B14F-4D97-AF65-F5344CB8AC3E}">
        <p14:creationId xmlns:p14="http://schemas.microsoft.com/office/powerpoint/2010/main" val="23820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028DEDAF-7785-3B9E-244E-33DFEEA6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371" y="794202"/>
            <a:ext cx="10167893" cy="10772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29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Population change in Food </a:t>
            </a:r>
            <a:r>
              <a:rPr lang="en-US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deserts </a:t>
            </a:r>
            <a:r>
              <a:rPr lang="en-US" sz="29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from 2010 to </a:t>
            </a:r>
            <a:r>
              <a:rPr lang="en-US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2015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/>
            </a:r>
            <a:b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</a:b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703" y="2051540"/>
            <a:ext cx="9067228" cy="407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028DEDAF-7785-3B9E-244E-33DFEEA6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371" y="794202"/>
            <a:ext cx="10167893" cy="10772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29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Population change in Food </a:t>
            </a:r>
            <a:r>
              <a:rPr lang="en-US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deserts </a:t>
            </a:r>
            <a:r>
              <a:rPr lang="en-US" sz="29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from 2010 to </a:t>
            </a:r>
            <a:r>
              <a:rPr lang="en-US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2015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/>
            </a:r>
            <a:b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</a:b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17" t="2910" r="4607" b="7097"/>
          <a:stretch/>
        </p:blipFill>
        <p:spPr>
          <a:xfrm>
            <a:off x="1553685" y="2022764"/>
            <a:ext cx="7273637" cy="33112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47106" y="6020837"/>
            <a:ext cx="760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Eastern side states have major change in Food desert population.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44097" y="2939718"/>
            <a:ext cx="2646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– High population difference</a:t>
            </a:r>
          </a:p>
          <a:p>
            <a:endParaRPr lang="en-US" dirty="0"/>
          </a:p>
          <a:p>
            <a:r>
              <a:rPr lang="en-US" dirty="0" smtClean="0"/>
              <a:t>    – low population difference</a:t>
            </a:r>
          </a:p>
        </p:txBody>
      </p:sp>
      <p:sp>
        <p:nvSpPr>
          <p:cNvPr id="3" name="Oval 2"/>
          <p:cNvSpPr/>
          <p:nvPr/>
        </p:nvSpPr>
        <p:spPr>
          <a:xfrm>
            <a:off x="8944097" y="3048000"/>
            <a:ext cx="233551" cy="15947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016137" y="3835298"/>
            <a:ext cx="233551" cy="1594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F5B8A6-ADB2-2E52-4209-78187DC1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Food Desert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BDD7A4-A48E-1050-AC5C-2E647A1E8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469284"/>
            <a:ext cx="7796540" cy="3227407"/>
          </a:xfrm>
        </p:spPr>
        <p:txBody>
          <a:bodyPr>
            <a:normAutofit/>
          </a:bodyPr>
          <a:lstStyle/>
          <a:p>
            <a:r>
              <a:rPr lang="en-IN" sz="2400" b="0" i="0" dirty="0">
                <a:effectLst/>
                <a:latin typeface="Söhne"/>
              </a:rPr>
              <a:t>A </a:t>
            </a:r>
            <a:r>
              <a:rPr lang="en-IN" sz="2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food desert </a:t>
            </a:r>
            <a:r>
              <a:rPr lang="en-IN" sz="2400" b="0" i="0" dirty="0">
                <a:effectLst/>
                <a:latin typeface="Söhne"/>
              </a:rPr>
              <a:t>is a geographic area, typically in urban or rural regions, where residents have </a:t>
            </a:r>
            <a:r>
              <a:rPr lang="en-IN" sz="2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limited access </a:t>
            </a:r>
            <a:r>
              <a:rPr lang="en-IN" sz="2400" b="0" i="0" dirty="0">
                <a:effectLst/>
                <a:latin typeface="Söhne"/>
              </a:rPr>
              <a:t>to </a:t>
            </a:r>
            <a:r>
              <a:rPr lang="en-IN" sz="2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affordable and nutritious food</a:t>
            </a:r>
            <a:r>
              <a:rPr lang="en-IN" sz="2400" b="0" i="0" dirty="0">
                <a:effectLst/>
                <a:latin typeface="Söhne"/>
              </a:rPr>
              <a:t>. In these areas, there is often </a:t>
            </a:r>
            <a:r>
              <a:rPr lang="en-IN" sz="2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an absence of grocery stores</a:t>
            </a:r>
            <a:r>
              <a:rPr lang="en-IN" sz="2400" b="0" i="0" dirty="0">
                <a:effectLst/>
                <a:latin typeface="Söhne"/>
              </a:rPr>
              <a:t>, </a:t>
            </a:r>
            <a:r>
              <a:rPr lang="en-IN" sz="2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supermarkets</a:t>
            </a:r>
            <a:r>
              <a:rPr lang="en-IN" sz="2400" b="0" i="0" dirty="0">
                <a:effectLst/>
                <a:latin typeface="Söhne"/>
              </a:rPr>
              <a:t>, or other sources of fresh and </a:t>
            </a:r>
            <a:r>
              <a:rPr lang="en-IN" sz="2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healthy food options</a:t>
            </a:r>
          </a:p>
          <a:p>
            <a:r>
              <a:rPr lang="en-IN" sz="2400" dirty="0">
                <a:latin typeface="Söhne"/>
              </a:rPr>
              <a:t>A </a:t>
            </a: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Tract area </a:t>
            </a:r>
            <a:r>
              <a:rPr lang="en-IN" sz="2400" dirty="0">
                <a:latin typeface="Söhne"/>
              </a:rPr>
              <a:t>considered to collect the census data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4040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5FEC8DB6-301B-77C8-C3DE-A68AFF4F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EE0355F-A906-50F3-4213-61C66012D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1245266"/>
          </a:xfrm>
        </p:spPr>
        <p:txBody>
          <a:bodyPr/>
          <a:lstStyle/>
          <a:p>
            <a:r>
              <a:rPr lang="en-US" dirty="0"/>
              <a:t>Ref 1</a:t>
            </a:r>
          </a:p>
          <a:p>
            <a:r>
              <a:rPr lang="en-US" dirty="0"/>
              <a:t>Ref 2</a:t>
            </a:r>
          </a:p>
        </p:txBody>
      </p:sp>
    </p:spTree>
    <p:extLst>
      <p:ext uri="{BB962C8B-B14F-4D97-AF65-F5344CB8AC3E}">
        <p14:creationId xmlns:p14="http://schemas.microsoft.com/office/powerpoint/2010/main" val="202749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7AF3071-BA25-308F-C872-9DD9A62043FB}"/>
              </a:ext>
            </a:extLst>
          </p:cNvPr>
          <p:cNvSpPr txBox="1"/>
          <p:nvPr/>
        </p:nvSpPr>
        <p:spPr>
          <a:xfrm>
            <a:off x="4509654" y="3044279"/>
            <a:ext cx="31726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1571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3D2A43-CB25-B5F7-9D1B-55893F56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Desert</a:t>
            </a:r>
          </a:p>
        </p:txBody>
      </p:sp>
      <p:pic>
        <p:nvPicPr>
          <p:cNvPr id="4" name="Graphic 3" descr="Shopping cart with solid fill">
            <a:extLst>
              <a:ext uri="{FF2B5EF4-FFF2-40B4-BE49-F238E27FC236}">
                <a16:creationId xmlns="" xmlns:a16="http://schemas.microsoft.com/office/drawing/2014/main" id="{E57E5142-530E-9858-B6E9-C0F735760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3650674"/>
            <a:ext cx="914400" cy="914400"/>
          </a:xfrm>
          <a:prstGeom prst="rect">
            <a:avLst/>
          </a:prstGeom>
        </p:spPr>
      </p:pic>
      <p:pic>
        <p:nvPicPr>
          <p:cNvPr id="5" name="Graphic 4" descr="User with solid fill">
            <a:extLst>
              <a:ext uri="{FF2B5EF4-FFF2-40B4-BE49-F238E27FC236}">
                <a16:creationId xmlns="" xmlns:a16="http://schemas.microsoft.com/office/drawing/2014/main" id="{B9A00BF6-EC68-11CA-83F7-D88E020EAA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18363" y="3650674"/>
            <a:ext cx="422563" cy="422563"/>
          </a:xfrm>
          <a:prstGeom prst="rect">
            <a:avLst/>
          </a:prstGeom>
        </p:spPr>
      </p:pic>
      <p:pic>
        <p:nvPicPr>
          <p:cNvPr id="6" name="Graphic 5" descr="User with solid fill">
            <a:extLst>
              <a:ext uri="{FF2B5EF4-FFF2-40B4-BE49-F238E27FC236}">
                <a16:creationId xmlns="" xmlns:a16="http://schemas.microsoft.com/office/drawing/2014/main" id="{738D1637-A798-D1BE-B877-D97F61BFE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6237" y="4643709"/>
            <a:ext cx="422563" cy="422563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="" xmlns:a16="http://schemas.microsoft.com/office/drawing/2014/main" id="{8C7E6AB3-6695-64FB-42C2-370150D38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643709"/>
            <a:ext cx="422563" cy="422563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="" xmlns:a16="http://schemas.microsoft.com/office/drawing/2014/main" id="{E84F3B5C-7CB1-BCF5-86A9-08F6716A2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84718" y="2892137"/>
            <a:ext cx="422563" cy="422563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="" xmlns:a16="http://schemas.microsoft.com/office/drawing/2014/main" id="{952403CA-F7B6-3306-FF05-45D618520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1074" y="3650673"/>
            <a:ext cx="422563" cy="42256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="" xmlns:a16="http://schemas.microsoft.com/office/drawing/2014/main" id="{DAB6B8D2-3527-20DC-9666-020F564B4C02}"/>
              </a:ext>
            </a:extLst>
          </p:cNvPr>
          <p:cNvSpPr/>
          <p:nvPr/>
        </p:nvSpPr>
        <p:spPr>
          <a:xfrm>
            <a:off x="4648200" y="2625436"/>
            <a:ext cx="2895600" cy="2895600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User with solid fill">
            <a:extLst>
              <a:ext uri="{FF2B5EF4-FFF2-40B4-BE49-F238E27FC236}">
                <a16:creationId xmlns="" xmlns:a16="http://schemas.microsoft.com/office/drawing/2014/main" id="{8E26AC81-CB4C-BB3E-A6C1-564840AA9D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00555" y="2558880"/>
            <a:ext cx="422563" cy="422563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="" xmlns:a16="http://schemas.microsoft.com/office/drawing/2014/main" id="{BF081575-8A0D-D0E6-05EC-31C31C63A8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46918" y="4861916"/>
            <a:ext cx="422563" cy="422563"/>
          </a:xfrm>
          <a:prstGeom prst="rect">
            <a:avLst/>
          </a:prstGeom>
        </p:spPr>
      </p:pic>
      <p:pic>
        <p:nvPicPr>
          <p:cNvPr id="13" name="Graphic 12" descr="User with solid fill">
            <a:extLst>
              <a:ext uri="{FF2B5EF4-FFF2-40B4-BE49-F238E27FC236}">
                <a16:creationId xmlns="" xmlns:a16="http://schemas.microsoft.com/office/drawing/2014/main" id="{0154AA51-10E1-C5DE-3948-6DAEC6889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00526" y="3650673"/>
            <a:ext cx="422563" cy="422563"/>
          </a:xfrm>
          <a:prstGeom prst="rect">
            <a:avLst/>
          </a:prstGeom>
        </p:spPr>
      </p:pic>
      <p:pic>
        <p:nvPicPr>
          <p:cNvPr id="14" name="Graphic 13" descr="User with solid fill">
            <a:extLst>
              <a:ext uri="{FF2B5EF4-FFF2-40B4-BE49-F238E27FC236}">
                <a16:creationId xmlns="" xmlns:a16="http://schemas.microsoft.com/office/drawing/2014/main" id="{9B690E3C-8243-B351-65B6-75CE9707A9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1627" y="4604635"/>
            <a:ext cx="422563" cy="422563"/>
          </a:xfrm>
          <a:prstGeom prst="rect">
            <a:avLst/>
          </a:prstGeom>
        </p:spPr>
      </p:pic>
      <p:pic>
        <p:nvPicPr>
          <p:cNvPr id="15" name="Graphic 14" descr="User with solid fill">
            <a:extLst>
              <a:ext uri="{FF2B5EF4-FFF2-40B4-BE49-F238E27FC236}">
                <a16:creationId xmlns="" xmlns:a16="http://schemas.microsoft.com/office/drawing/2014/main" id="{DEA353EB-0808-9BE8-783D-AD5AE17BC4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32908" y="2151986"/>
            <a:ext cx="422563" cy="42256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42B8B27D-B610-E580-8CDC-BC49455EC849}"/>
              </a:ext>
            </a:extLst>
          </p:cNvPr>
          <p:cNvCxnSpPr>
            <a:cxnSpLocks/>
          </p:cNvCxnSpPr>
          <p:nvPr/>
        </p:nvCxnSpPr>
        <p:spPr>
          <a:xfrm flipH="1">
            <a:off x="6553200" y="2913403"/>
            <a:ext cx="1288474" cy="97529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E3015514-668B-D8C1-6CCA-547CF274D6D5}"/>
              </a:ext>
            </a:extLst>
          </p:cNvPr>
          <p:cNvCxnSpPr>
            <a:cxnSpLocks/>
          </p:cNvCxnSpPr>
          <p:nvPr/>
        </p:nvCxnSpPr>
        <p:spPr>
          <a:xfrm flipH="1" flipV="1">
            <a:off x="6590973" y="4309491"/>
            <a:ext cx="1520864" cy="753315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F267290C-57B6-97B4-3F62-EA4EB75AB9D6}"/>
              </a:ext>
            </a:extLst>
          </p:cNvPr>
          <p:cNvCxnSpPr>
            <a:cxnSpLocks/>
          </p:cNvCxnSpPr>
          <p:nvPr/>
        </p:nvCxnSpPr>
        <p:spPr>
          <a:xfrm flipV="1">
            <a:off x="3781963" y="4347613"/>
            <a:ext cx="1819064" cy="453716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53C35459-EEDB-5AAD-B600-E49E3E7F30FD}"/>
              </a:ext>
            </a:extLst>
          </p:cNvPr>
          <p:cNvCxnSpPr>
            <a:cxnSpLocks/>
          </p:cNvCxnSpPr>
          <p:nvPr/>
        </p:nvCxnSpPr>
        <p:spPr>
          <a:xfrm>
            <a:off x="2860862" y="3914310"/>
            <a:ext cx="2696870" cy="228165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F1085D4E-D5B5-4337-346F-84E898599D69}"/>
              </a:ext>
            </a:extLst>
          </p:cNvPr>
          <p:cNvCxnSpPr>
            <a:cxnSpLocks/>
          </p:cNvCxnSpPr>
          <p:nvPr/>
        </p:nvCxnSpPr>
        <p:spPr>
          <a:xfrm>
            <a:off x="3955471" y="2653184"/>
            <a:ext cx="1582883" cy="1075357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 with solid fill">
            <a:extLst>
              <a:ext uri="{FF2B5EF4-FFF2-40B4-BE49-F238E27FC236}">
                <a16:creationId xmlns="" xmlns:a16="http://schemas.microsoft.com/office/drawing/2014/main" id="{A62999D2-D348-87EE-7E89-D4A84560BB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7672" y="5901824"/>
            <a:ext cx="422563" cy="422563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A8D8B84C-67FC-3251-18B9-80F59E437CF8}"/>
              </a:ext>
            </a:extLst>
          </p:cNvPr>
          <p:cNvCxnSpPr>
            <a:cxnSpLocks/>
          </p:cNvCxnSpPr>
          <p:nvPr/>
        </p:nvCxnSpPr>
        <p:spPr>
          <a:xfrm flipH="1" flipV="1">
            <a:off x="6090477" y="4583891"/>
            <a:ext cx="376787" cy="1317933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34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Shopping cart with solid fill">
            <a:extLst>
              <a:ext uri="{FF2B5EF4-FFF2-40B4-BE49-F238E27FC236}">
                <a16:creationId xmlns="" xmlns:a16="http://schemas.microsoft.com/office/drawing/2014/main" id="{1233AC2A-A8C1-8F6E-7430-E4F008ED5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8463" y="3051464"/>
            <a:ext cx="755071" cy="755071"/>
          </a:xfrm>
          <a:prstGeom prst="rect">
            <a:avLst/>
          </a:prstGeom>
        </p:spPr>
      </p:pic>
      <p:pic>
        <p:nvPicPr>
          <p:cNvPr id="5" name="Graphic 4" descr="User with solid fill">
            <a:extLst>
              <a:ext uri="{FF2B5EF4-FFF2-40B4-BE49-F238E27FC236}">
                <a16:creationId xmlns="" xmlns:a16="http://schemas.microsoft.com/office/drawing/2014/main" id="{21BBC531-631A-7DD0-5F1E-BF52BFB7A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18363" y="3006438"/>
            <a:ext cx="422563" cy="422563"/>
          </a:xfrm>
          <a:prstGeom prst="rect">
            <a:avLst/>
          </a:prstGeom>
        </p:spPr>
      </p:pic>
      <p:pic>
        <p:nvPicPr>
          <p:cNvPr id="6" name="Graphic 5" descr="User with solid fill">
            <a:extLst>
              <a:ext uri="{FF2B5EF4-FFF2-40B4-BE49-F238E27FC236}">
                <a16:creationId xmlns="" xmlns:a16="http://schemas.microsoft.com/office/drawing/2014/main" id="{4332B0E4-4209-3F95-55DD-7972F091B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6237" y="3999473"/>
            <a:ext cx="422563" cy="422563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="" xmlns:a16="http://schemas.microsoft.com/office/drawing/2014/main" id="{53B0AB97-2A02-C32B-E48D-A9AAE3D4E1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3999473"/>
            <a:ext cx="422563" cy="422563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="" xmlns:a16="http://schemas.microsoft.com/office/drawing/2014/main" id="{6A45988E-454B-AF67-E465-25692E343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84718" y="2247901"/>
            <a:ext cx="422563" cy="422563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="" xmlns:a16="http://schemas.microsoft.com/office/drawing/2014/main" id="{622DDF8E-460F-6DD7-BFB3-2B1FF5649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1074" y="3006437"/>
            <a:ext cx="422563" cy="42256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="" xmlns:a16="http://schemas.microsoft.com/office/drawing/2014/main" id="{C782FB04-D4FB-997B-0B45-B8E125C1E8E2}"/>
              </a:ext>
            </a:extLst>
          </p:cNvPr>
          <p:cNvSpPr/>
          <p:nvPr/>
        </p:nvSpPr>
        <p:spPr>
          <a:xfrm>
            <a:off x="4648200" y="1981200"/>
            <a:ext cx="2895600" cy="2895600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5C17FCE3-50CB-45B7-D457-2F59E3F21E21}"/>
              </a:ext>
            </a:extLst>
          </p:cNvPr>
          <p:cNvSpPr/>
          <p:nvPr/>
        </p:nvSpPr>
        <p:spPr>
          <a:xfrm>
            <a:off x="3997033" y="1330034"/>
            <a:ext cx="4197930" cy="4197930"/>
          </a:xfrm>
          <a:prstGeom prst="ellipse">
            <a:avLst/>
          </a:prstGeom>
          <a:noFill/>
          <a:ln w="3810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0F55A3AC-ABF8-5A33-A735-AE27E382AA0C}"/>
              </a:ext>
            </a:extLst>
          </p:cNvPr>
          <p:cNvSpPr/>
          <p:nvPr/>
        </p:nvSpPr>
        <p:spPr>
          <a:xfrm>
            <a:off x="3332017" y="665016"/>
            <a:ext cx="5527966" cy="5527966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User with solid fill">
            <a:extLst>
              <a:ext uri="{FF2B5EF4-FFF2-40B4-BE49-F238E27FC236}">
                <a16:creationId xmlns="" xmlns:a16="http://schemas.microsoft.com/office/drawing/2014/main" id="{2E2D078C-1AB8-D05D-7F81-E4026AEA06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19109" y="4173684"/>
            <a:ext cx="301337" cy="301337"/>
          </a:xfrm>
          <a:prstGeom prst="rect">
            <a:avLst/>
          </a:prstGeom>
        </p:spPr>
      </p:pic>
      <p:pic>
        <p:nvPicPr>
          <p:cNvPr id="30" name="Graphic 29" descr="User with solid fill">
            <a:extLst>
              <a:ext uri="{FF2B5EF4-FFF2-40B4-BE49-F238E27FC236}">
                <a16:creationId xmlns="" xmlns:a16="http://schemas.microsoft.com/office/drawing/2014/main" id="{268A41B0-BE7C-E89D-21B5-F2546FEB1A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9564" y="4748839"/>
            <a:ext cx="301337" cy="301337"/>
          </a:xfrm>
          <a:prstGeom prst="rect">
            <a:avLst/>
          </a:prstGeom>
        </p:spPr>
      </p:pic>
      <p:pic>
        <p:nvPicPr>
          <p:cNvPr id="31" name="Graphic 30" descr="User with solid fill">
            <a:extLst>
              <a:ext uri="{FF2B5EF4-FFF2-40B4-BE49-F238E27FC236}">
                <a16:creationId xmlns="" xmlns:a16="http://schemas.microsoft.com/office/drawing/2014/main" id="{D4431638-FA60-0AD4-76C1-A158CF3685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3209" y="5030421"/>
            <a:ext cx="301337" cy="301337"/>
          </a:xfrm>
          <a:prstGeom prst="rect">
            <a:avLst/>
          </a:prstGeom>
        </p:spPr>
      </p:pic>
      <p:pic>
        <p:nvPicPr>
          <p:cNvPr id="32" name="Graphic 31" descr="User with solid fill">
            <a:extLst>
              <a:ext uri="{FF2B5EF4-FFF2-40B4-BE49-F238E27FC236}">
                <a16:creationId xmlns="" xmlns:a16="http://schemas.microsoft.com/office/drawing/2014/main" id="{33F39AFB-938C-E037-F488-EE58B0A57B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3208" y="775244"/>
            <a:ext cx="301337" cy="301337"/>
          </a:xfrm>
          <a:prstGeom prst="rect">
            <a:avLst/>
          </a:prstGeom>
        </p:spPr>
      </p:pic>
      <p:pic>
        <p:nvPicPr>
          <p:cNvPr id="33" name="Graphic 32" descr="User with solid fill">
            <a:extLst>
              <a:ext uri="{FF2B5EF4-FFF2-40B4-BE49-F238E27FC236}">
                <a16:creationId xmlns="" xmlns:a16="http://schemas.microsoft.com/office/drawing/2014/main" id="{82325981-A925-8043-B30F-CCE644B667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06591" y="3297385"/>
            <a:ext cx="301337" cy="301337"/>
          </a:xfrm>
          <a:prstGeom prst="rect">
            <a:avLst/>
          </a:prstGeom>
        </p:spPr>
      </p:pic>
      <p:pic>
        <p:nvPicPr>
          <p:cNvPr id="34" name="Graphic 33" descr="User with solid fill">
            <a:extLst>
              <a:ext uri="{FF2B5EF4-FFF2-40B4-BE49-F238E27FC236}">
                <a16:creationId xmlns="" xmlns:a16="http://schemas.microsoft.com/office/drawing/2014/main" id="{0D4E8151-FCD1-FFDB-F422-27ACE5C5B0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59828" y="3297384"/>
            <a:ext cx="301337" cy="301337"/>
          </a:xfrm>
          <a:prstGeom prst="rect">
            <a:avLst/>
          </a:prstGeom>
        </p:spPr>
      </p:pic>
      <p:pic>
        <p:nvPicPr>
          <p:cNvPr id="35" name="Graphic 34" descr="User with solid fill">
            <a:extLst>
              <a:ext uri="{FF2B5EF4-FFF2-40B4-BE49-F238E27FC236}">
                <a16:creationId xmlns="" xmlns:a16="http://schemas.microsoft.com/office/drawing/2014/main" id="{AB759A0B-FD3E-B9CD-893A-A0706E1036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6853" y="4744158"/>
            <a:ext cx="301337" cy="301337"/>
          </a:xfrm>
          <a:prstGeom prst="rect">
            <a:avLst/>
          </a:prstGeom>
        </p:spPr>
      </p:pic>
      <p:pic>
        <p:nvPicPr>
          <p:cNvPr id="36" name="Graphic 35" descr="User with solid fill">
            <a:extLst>
              <a:ext uri="{FF2B5EF4-FFF2-40B4-BE49-F238E27FC236}">
                <a16:creationId xmlns="" xmlns:a16="http://schemas.microsoft.com/office/drawing/2014/main" id="{A7CA0A84-7F78-513C-FA51-ADD6E43125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40381" y="4173684"/>
            <a:ext cx="301337" cy="301337"/>
          </a:xfrm>
          <a:prstGeom prst="rect">
            <a:avLst/>
          </a:prstGeom>
        </p:spPr>
      </p:pic>
      <p:pic>
        <p:nvPicPr>
          <p:cNvPr id="37" name="Graphic 36" descr="User with solid fill">
            <a:extLst>
              <a:ext uri="{FF2B5EF4-FFF2-40B4-BE49-F238E27FC236}">
                <a16:creationId xmlns="" xmlns:a16="http://schemas.microsoft.com/office/drawing/2014/main" id="{D792837D-D6D9-98B7-8882-B7BD5DDE26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9988" y="2421084"/>
            <a:ext cx="301337" cy="301337"/>
          </a:xfrm>
          <a:prstGeom prst="rect">
            <a:avLst/>
          </a:prstGeom>
        </p:spPr>
      </p:pic>
      <p:pic>
        <p:nvPicPr>
          <p:cNvPr id="38" name="Graphic 37" descr="User with solid fill">
            <a:extLst>
              <a:ext uri="{FF2B5EF4-FFF2-40B4-BE49-F238E27FC236}">
                <a16:creationId xmlns="" xmlns:a16="http://schemas.microsoft.com/office/drawing/2014/main" id="{4FD811A3-09C3-D05B-7E3F-DC41A4143A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19109" y="2341417"/>
            <a:ext cx="301337" cy="301337"/>
          </a:xfrm>
          <a:prstGeom prst="rect">
            <a:avLst/>
          </a:prstGeom>
        </p:spPr>
      </p:pic>
      <p:pic>
        <p:nvPicPr>
          <p:cNvPr id="39" name="Graphic 38" descr="User with solid fill">
            <a:extLst>
              <a:ext uri="{FF2B5EF4-FFF2-40B4-BE49-F238E27FC236}">
                <a16:creationId xmlns="" xmlns:a16="http://schemas.microsoft.com/office/drawing/2014/main" id="{D82A1BDC-B254-F7C9-32DE-9CC4B2F8B0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53446" y="1775631"/>
            <a:ext cx="301337" cy="301337"/>
          </a:xfrm>
          <a:prstGeom prst="rect">
            <a:avLst/>
          </a:prstGeom>
        </p:spPr>
      </p:pic>
      <p:pic>
        <p:nvPicPr>
          <p:cNvPr id="40" name="Graphic 39" descr="User with solid fill">
            <a:extLst>
              <a:ext uri="{FF2B5EF4-FFF2-40B4-BE49-F238E27FC236}">
                <a16:creationId xmlns="" xmlns:a16="http://schemas.microsoft.com/office/drawing/2014/main" id="{9868F877-E437-67D5-3F1F-B61BD9A1F2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19892" y="1775630"/>
            <a:ext cx="301337" cy="301337"/>
          </a:xfrm>
          <a:prstGeom prst="rect">
            <a:avLst/>
          </a:prstGeom>
        </p:spPr>
      </p:pic>
      <p:pic>
        <p:nvPicPr>
          <p:cNvPr id="41" name="Graphic 40" descr="User with solid fill">
            <a:extLst>
              <a:ext uri="{FF2B5EF4-FFF2-40B4-BE49-F238E27FC236}">
                <a16:creationId xmlns="" xmlns:a16="http://schemas.microsoft.com/office/drawing/2014/main" id="{960B3869-9F43-2D65-1258-E8F5556A58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3207" y="5733533"/>
            <a:ext cx="301337" cy="301337"/>
          </a:xfrm>
          <a:prstGeom prst="rect">
            <a:avLst/>
          </a:prstGeom>
        </p:spPr>
      </p:pic>
      <p:pic>
        <p:nvPicPr>
          <p:cNvPr id="42" name="Graphic 41" descr="User with solid fill">
            <a:extLst>
              <a:ext uri="{FF2B5EF4-FFF2-40B4-BE49-F238E27FC236}">
                <a16:creationId xmlns="" xmlns:a16="http://schemas.microsoft.com/office/drawing/2014/main" id="{B245A770-037A-2477-B284-9B50549C87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71607" y="3277818"/>
            <a:ext cx="301337" cy="301337"/>
          </a:xfrm>
          <a:prstGeom prst="rect">
            <a:avLst/>
          </a:prstGeom>
        </p:spPr>
      </p:pic>
      <p:pic>
        <p:nvPicPr>
          <p:cNvPr id="43" name="Graphic 42" descr="User with solid fill">
            <a:extLst>
              <a:ext uri="{FF2B5EF4-FFF2-40B4-BE49-F238E27FC236}">
                <a16:creationId xmlns="" xmlns:a16="http://schemas.microsoft.com/office/drawing/2014/main" id="{30106B91-7262-797C-5D7A-AB3F0D2F05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06926" y="3277818"/>
            <a:ext cx="301337" cy="301337"/>
          </a:xfrm>
          <a:prstGeom prst="rect">
            <a:avLst/>
          </a:prstGeom>
        </p:spPr>
      </p:pic>
      <p:pic>
        <p:nvPicPr>
          <p:cNvPr id="44" name="Graphic 43" descr="User with solid fill">
            <a:extLst>
              <a:ext uri="{FF2B5EF4-FFF2-40B4-BE49-F238E27FC236}">
                <a16:creationId xmlns="" xmlns:a16="http://schemas.microsoft.com/office/drawing/2014/main" id="{C14A37ED-068E-31F9-7806-DA054C2AF7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56364" y="4868338"/>
            <a:ext cx="301337" cy="301337"/>
          </a:xfrm>
          <a:prstGeom prst="rect">
            <a:avLst/>
          </a:prstGeom>
        </p:spPr>
      </p:pic>
      <p:pic>
        <p:nvPicPr>
          <p:cNvPr id="45" name="Graphic 44" descr="User with solid fill">
            <a:extLst>
              <a:ext uri="{FF2B5EF4-FFF2-40B4-BE49-F238E27FC236}">
                <a16:creationId xmlns="" xmlns:a16="http://schemas.microsoft.com/office/drawing/2014/main" id="{2DC2CAD0-B36A-EB1B-D9E1-8A188F8099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03127" y="4949378"/>
            <a:ext cx="301337" cy="301337"/>
          </a:xfrm>
          <a:prstGeom prst="rect">
            <a:avLst/>
          </a:prstGeom>
        </p:spPr>
      </p:pic>
      <p:pic>
        <p:nvPicPr>
          <p:cNvPr id="46" name="Graphic 45" descr="User with solid fill">
            <a:extLst>
              <a:ext uri="{FF2B5EF4-FFF2-40B4-BE49-F238E27FC236}">
                <a16:creationId xmlns="" xmlns:a16="http://schemas.microsoft.com/office/drawing/2014/main" id="{F7694A86-6ABF-A913-419C-F4E996C4E5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5184" y="1643144"/>
            <a:ext cx="301337" cy="301337"/>
          </a:xfrm>
          <a:prstGeom prst="rect">
            <a:avLst/>
          </a:prstGeom>
        </p:spPr>
      </p:pic>
      <p:pic>
        <p:nvPicPr>
          <p:cNvPr id="47" name="Graphic 46" descr="User with solid fill">
            <a:extLst>
              <a:ext uri="{FF2B5EF4-FFF2-40B4-BE49-F238E27FC236}">
                <a16:creationId xmlns="" xmlns:a16="http://schemas.microsoft.com/office/drawing/2014/main" id="{B76C1A70-CF67-3F1B-9442-599AD439B6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98377" y="1645392"/>
            <a:ext cx="301337" cy="301337"/>
          </a:xfrm>
          <a:prstGeom prst="rect">
            <a:avLst/>
          </a:prstGeom>
        </p:spPr>
      </p:pic>
      <p:pic>
        <p:nvPicPr>
          <p:cNvPr id="48" name="Graphic 47" descr="User with solid fill">
            <a:extLst>
              <a:ext uri="{FF2B5EF4-FFF2-40B4-BE49-F238E27FC236}">
                <a16:creationId xmlns="" xmlns:a16="http://schemas.microsoft.com/office/drawing/2014/main" id="{715BEBD8-9881-D4D6-3823-76F5B517B8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4253" y="1061414"/>
            <a:ext cx="301337" cy="301337"/>
          </a:xfrm>
          <a:prstGeom prst="rect">
            <a:avLst/>
          </a:prstGeom>
        </p:spPr>
      </p:pic>
      <p:pic>
        <p:nvPicPr>
          <p:cNvPr id="49" name="Graphic 48" descr="User with solid fill">
            <a:extLst>
              <a:ext uri="{FF2B5EF4-FFF2-40B4-BE49-F238E27FC236}">
                <a16:creationId xmlns="" xmlns:a16="http://schemas.microsoft.com/office/drawing/2014/main" id="{69AF6416-1028-23EE-CC16-680183E776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2300" y="1076581"/>
            <a:ext cx="301337" cy="301337"/>
          </a:xfrm>
          <a:prstGeom prst="rect">
            <a:avLst/>
          </a:prstGeom>
        </p:spPr>
      </p:pic>
      <p:pic>
        <p:nvPicPr>
          <p:cNvPr id="50" name="Graphic 49" descr="User with solid fill">
            <a:extLst>
              <a:ext uri="{FF2B5EF4-FFF2-40B4-BE49-F238E27FC236}">
                <a16:creationId xmlns="" xmlns:a16="http://schemas.microsoft.com/office/drawing/2014/main" id="{365A6F1D-8348-0C1F-0E48-E90364CD6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33064" y="2421084"/>
            <a:ext cx="301337" cy="301337"/>
          </a:xfrm>
          <a:prstGeom prst="rect">
            <a:avLst/>
          </a:prstGeom>
        </p:spPr>
      </p:pic>
      <p:pic>
        <p:nvPicPr>
          <p:cNvPr id="51" name="Graphic 50" descr="User with solid fill">
            <a:extLst>
              <a:ext uri="{FF2B5EF4-FFF2-40B4-BE49-F238E27FC236}">
                <a16:creationId xmlns="" xmlns:a16="http://schemas.microsoft.com/office/drawing/2014/main" id="{15663AF3-5A00-D4A2-6E79-2BB1C1293A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63792" y="4120699"/>
            <a:ext cx="301337" cy="301337"/>
          </a:xfrm>
          <a:prstGeom prst="rect">
            <a:avLst/>
          </a:prstGeom>
        </p:spPr>
      </p:pic>
      <p:pic>
        <p:nvPicPr>
          <p:cNvPr id="52" name="Graphic 51" descr="User with solid fill">
            <a:extLst>
              <a:ext uri="{FF2B5EF4-FFF2-40B4-BE49-F238E27FC236}">
                <a16:creationId xmlns="" xmlns:a16="http://schemas.microsoft.com/office/drawing/2014/main" id="{259F4693-FBEE-3771-4065-1C7AC6366E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2300" y="5436370"/>
            <a:ext cx="301337" cy="301337"/>
          </a:xfrm>
          <a:prstGeom prst="rect">
            <a:avLst/>
          </a:prstGeom>
        </p:spPr>
      </p:pic>
      <p:pic>
        <p:nvPicPr>
          <p:cNvPr id="53" name="Graphic 52" descr="User with solid fill">
            <a:extLst>
              <a:ext uri="{FF2B5EF4-FFF2-40B4-BE49-F238E27FC236}">
                <a16:creationId xmlns="" xmlns:a16="http://schemas.microsoft.com/office/drawing/2014/main" id="{1A8E078E-2E7C-CF50-29E3-7B04E2CA88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50821" y="5436370"/>
            <a:ext cx="301337" cy="301337"/>
          </a:xfrm>
          <a:prstGeom prst="rect">
            <a:avLst/>
          </a:prstGeom>
        </p:spPr>
      </p:pic>
      <p:pic>
        <p:nvPicPr>
          <p:cNvPr id="54" name="Graphic 53" descr="User with solid fill">
            <a:extLst>
              <a:ext uri="{FF2B5EF4-FFF2-40B4-BE49-F238E27FC236}">
                <a16:creationId xmlns="" xmlns:a16="http://schemas.microsoft.com/office/drawing/2014/main" id="{8D56952A-17B4-0925-1838-4C3D8BEB56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16476" y="4216301"/>
            <a:ext cx="301337" cy="301337"/>
          </a:xfrm>
          <a:prstGeom prst="rect">
            <a:avLst/>
          </a:prstGeom>
        </p:spPr>
      </p:pic>
      <p:pic>
        <p:nvPicPr>
          <p:cNvPr id="55" name="Graphic 54" descr="User with solid fill">
            <a:extLst>
              <a:ext uri="{FF2B5EF4-FFF2-40B4-BE49-F238E27FC236}">
                <a16:creationId xmlns="" xmlns:a16="http://schemas.microsoft.com/office/drawing/2014/main" id="{ACFDC00A-4527-09C2-13CA-3BE468A1AB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62789" y="2418589"/>
            <a:ext cx="301337" cy="301337"/>
          </a:xfrm>
          <a:prstGeom prst="rect">
            <a:avLst/>
          </a:prstGeom>
        </p:spPr>
      </p:pic>
      <p:pic>
        <p:nvPicPr>
          <p:cNvPr id="56" name="Graphic 55" descr="User with solid fill">
            <a:extLst>
              <a:ext uri="{FF2B5EF4-FFF2-40B4-BE49-F238E27FC236}">
                <a16:creationId xmlns="" xmlns:a16="http://schemas.microsoft.com/office/drawing/2014/main" id="{D36F9FA4-7E80-6C1A-DF3E-F288B5EA4A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68640" y="789099"/>
            <a:ext cx="301337" cy="301337"/>
          </a:xfrm>
          <a:prstGeom prst="rect">
            <a:avLst/>
          </a:prstGeom>
        </p:spPr>
      </p:pic>
      <p:pic>
        <p:nvPicPr>
          <p:cNvPr id="57" name="Graphic 56" descr="User with solid fill">
            <a:extLst>
              <a:ext uri="{FF2B5EF4-FFF2-40B4-BE49-F238E27FC236}">
                <a16:creationId xmlns="" xmlns:a16="http://schemas.microsoft.com/office/drawing/2014/main" id="{BD5DD6D2-175D-0C1B-2AA8-88B8AF4206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27574" y="2569257"/>
            <a:ext cx="301337" cy="301337"/>
          </a:xfrm>
          <a:prstGeom prst="rect">
            <a:avLst/>
          </a:prstGeom>
        </p:spPr>
      </p:pic>
      <p:pic>
        <p:nvPicPr>
          <p:cNvPr id="58" name="Graphic 57" descr="User with solid fill">
            <a:extLst>
              <a:ext uri="{FF2B5EF4-FFF2-40B4-BE49-F238E27FC236}">
                <a16:creationId xmlns="" xmlns:a16="http://schemas.microsoft.com/office/drawing/2014/main" id="{954AC201-16E2-1EED-1E35-E0522F350E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49299" y="1492475"/>
            <a:ext cx="301337" cy="301337"/>
          </a:xfrm>
          <a:prstGeom prst="rect">
            <a:avLst/>
          </a:prstGeom>
        </p:spPr>
      </p:pic>
      <p:pic>
        <p:nvPicPr>
          <p:cNvPr id="59" name="Graphic 58" descr="User with solid fill">
            <a:extLst>
              <a:ext uri="{FF2B5EF4-FFF2-40B4-BE49-F238E27FC236}">
                <a16:creationId xmlns="" xmlns:a16="http://schemas.microsoft.com/office/drawing/2014/main" id="{795E6C08-48F9-307B-29AF-60C7CFC479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99967" y="3093544"/>
            <a:ext cx="301337" cy="301337"/>
          </a:xfrm>
          <a:prstGeom prst="rect">
            <a:avLst/>
          </a:prstGeom>
        </p:spPr>
      </p:pic>
      <p:pic>
        <p:nvPicPr>
          <p:cNvPr id="65" name="Graphic 64" descr="User with solid fill">
            <a:extLst>
              <a:ext uri="{FF2B5EF4-FFF2-40B4-BE49-F238E27FC236}">
                <a16:creationId xmlns="" xmlns:a16="http://schemas.microsoft.com/office/drawing/2014/main" id="{969BC9F9-11B1-5B11-2528-A2D630BFB7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7263" y="5969874"/>
            <a:ext cx="301337" cy="301337"/>
          </a:xfrm>
          <a:prstGeom prst="rect">
            <a:avLst/>
          </a:prstGeom>
        </p:spPr>
      </p:pic>
      <p:pic>
        <p:nvPicPr>
          <p:cNvPr id="66" name="Graphic 65" descr="User with solid fill">
            <a:extLst>
              <a:ext uri="{FF2B5EF4-FFF2-40B4-BE49-F238E27FC236}">
                <a16:creationId xmlns="" xmlns:a16="http://schemas.microsoft.com/office/drawing/2014/main" id="{7F621C3B-FB7F-91D2-3567-D302AB1C2A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20238" y="6124128"/>
            <a:ext cx="301337" cy="301337"/>
          </a:xfrm>
          <a:prstGeom prst="rect">
            <a:avLst/>
          </a:prstGeom>
        </p:spPr>
      </p:pic>
      <p:pic>
        <p:nvPicPr>
          <p:cNvPr id="67" name="Graphic 66" descr="User with solid fill">
            <a:extLst>
              <a:ext uri="{FF2B5EF4-FFF2-40B4-BE49-F238E27FC236}">
                <a16:creationId xmlns="" xmlns:a16="http://schemas.microsoft.com/office/drawing/2014/main" id="{C42959A4-0547-9E47-7556-6B1B3FCD7D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72636" y="5181089"/>
            <a:ext cx="301337" cy="301337"/>
          </a:xfrm>
          <a:prstGeom prst="rect">
            <a:avLst/>
          </a:prstGeom>
        </p:spPr>
      </p:pic>
      <p:pic>
        <p:nvPicPr>
          <p:cNvPr id="68" name="Graphic 67" descr="User with solid fill">
            <a:extLst>
              <a:ext uri="{FF2B5EF4-FFF2-40B4-BE49-F238E27FC236}">
                <a16:creationId xmlns="" xmlns:a16="http://schemas.microsoft.com/office/drawing/2014/main" id="{8884E35B-0A4C-9F18-5FF7-BD4FF9BDE7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83853" y="3806535"/>
            <a:ext cx="301337" cy="301337"/>
          </a:xfrm>
          <a:prstGeom prst="rect">
            <a:avLst/>
          </a:prstGeom>
        </p:spPr>
      </p:pic>
      <p:pic>
        <p:nvPicPr>
          <p:cNvPr id="69" name="Graphic 68" descr="User with solid fill">
            <a:extLst>
              <a:ext uri="{FF2B5EF4-FFF2-40B4-BE49-F238E27FC236}">
                <a16:creationId xmlns="" xmlns:a16="http://schemas.microsoft.com/office/drawing/2014/main" id="{E6F39C88-9263-4282-3914-5B4A7FB2A7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34521" y="2247901"/>
            <a:ext cx="301337" cy="301337"/>
          </a:xfrm>
          <a:prstGeom prst="rect">
            <a:avLst/>
          </a:prstGeom>
        </p:spPr>
      </p:pic>
      <p:pic>
        <p:nvPicPr>
          <p:cNvPr id="70" name="Graphic 69" descr="User with solid fill">
            <a:extLst>
              <a:ext uri="{FF2B5EF4-FFF2-40B4-BE49-F238E27FC236}">
                <a16:creationId xmlns="" xmlns:a16="http://schemas.microsoft.com/office/drawing/2014/main" id="{3A03766B-71EB-2C40-CD6D-BD13A02FE9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28552" y="993299"/>
            <a:ext cx="301337" cy="301337"/>
          </a:xfrm>
          <a:prstGeom prst="rect">
            <a:avLst/>
          </a:prstGeom>
        </p:spPr>
      </p:pic>
      <p:pic>
        <p:nvPicPr>
          <p:cNvPr id="71" name="Graphic 70" descr="User with solid fill">
            <a:extLst>
              <a:ext uri="{FF2B5EF4-FFF2-40B4-BE49-F238E27FC236}">
                <a16:creationId xmlns="" xmlns:a16="http://schemas.microsoft.com/office/drawing/2014/main" id="{C8CB1D76-3216-8F8E-9D08-D4F4D305E2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91644" y="1234865"/>
            <a:ext cx="301337" cy="301337"/>
          </a:xfrm>
          <a:prstGeom prst="rect">
            <a:avLst/>
          </a:prstGeom>
        </p:spPr>
      </p:pic>
      <p:pic>
        <p:nvPicPr>
          <p:cNvPr id="72" name="Graphic 71" descr="User with solid fill">
            <a:extLst>
              <a:ext uri="{FF2B5EF4-FFF2-40B4-BE49-F238E27FC236}">
                <a16:creationId xmlns="" xmlns:a16="http://schemas.microsoft.com/office/drawing/2014/main" id="{9B06D065-421F-B0A9-3C05-1A3C80F95E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44752" y="1624033"/>
            <a:ext cx="301337" cy="301337"/>
          </a:xfrm>
          <a:prstGeom prst="rect">
            <a:avLst/>
          </a:prstGeom>
        </p:spPr>
      </p:pic>
      <p:pic>
        <p:nvPicPr>
          <p:cNvPr id="73" name="Graphic 72" descr="User with solid fill">
            <a:extLst>
              <a:ext uri="{FF2B5EF4-FFF2-40B4-BE49-F238E27FC236}">
                <a16:creationId xmlns="" xmlns:a16="http://schemas.microsoft.com/office/drawing/2014/main" id="{E1839D9E-938B-6CD1-ED08-8EDAE984AE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44752" y="2741117"/>
            <a:ext cx="301337" cy="301337"/>
          </a:xfrm>
          <a:prstGeom prst="rect">
            <a:avLst/>
          </a:prstGeom>
        </p:spPr>
      </p:pic>
      <p:pic>
        <p:nvPicPr>
          <p:cNvPr id="74" name="Graphic 73" descr="User with solid fill">
            <a:extLst>
              <a:ext uri="{FF2B5EF4-FFF2-40B4-BE49-F238E27FC236}">
                <a16:creationId xmlns="" xmlns:a16="http://schemas.microsoft.com/office/drawing/2014/main" id="{63FB374C-1A95-929D-C6F3-F2634E63AE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84639" y="2341416"/>
            <a:ext cx="301337" cy="301337"/>
          </a:xfrm>
          <a:prstGeom prst="rect">
            <a:avLst/>
          </a:prstGeom>
        </p:spPr>
      </p:pic>
      <p:pic>
        <p:nvPicPr>
          <p:cNvPr id="75" name="Graphic 74" descr="User with solid fill">
            <a:extLst>
              <a:ext uri="{FF2B5EF4-FFF2-40B4-BE49-F238E27FC236}">
                <a16:creationId xmlns="" xmlns:a16="http://schemas.microsoft.com/office/drawing/2014/main" id="{46707C57-5772-0440-51C8-B76A06C4CB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17081" y="3909417"/>
            <a:ext cx="301337" cy="301337"/>
          </a:xfrm>
          <a:prstGeom prst="rect">
            <a:avLst/>
          </a:prstGeom>
        </p:spPr>
      </p:pic>
      <p:pic>
        <p:nvPicPr>
          <p:cNvPr id="76" name="Graphic 75" descr="User with solid fill">
            <a:extLst>
              <a:ext uri="{FF2B5EF4-FFF2-40B4-BE49-F238E27FC236}">
                <a16:creationId xmlns="" xmlns:a16="http://schemas.microsoft.com/office/drawing/2014/main" id="{980BBBAD-8659-E659-FF4B-4F4DC57162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46514" y="5316875"/>
            <a:ext cx="301337" cy="301337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="" xmlns:a16="http://schemas.microsoft.com/office/drawing/2014/main" id="{4EBEE553-11F3-305C-46CF-6C8010BEF809}"/>
              </a:ext>
            </a:extLst>
          </p:cNvPr>
          <p:cNvCxnSpPr/>
          <p:nvPr/>
        </p:nvCxnSpPr>
        <p:spPr>
          <a:xfrm>
            <a:off x="7812231" y="3943348"/>
            <a:ext cx="1475508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608D5701-8721-4A72-7B56-4950A4FC4DEC}"/>
              </a:ext>
            </a:extLst>
          </p:cNvPr>
          <p:cNvSpPr txBox="1"/>
          <p:nvPr/>
        </p:nvSpPr>
        <p:spPr>
          <a:xfrm>
            <a:off x="9310263" y="3640629"/>
            <a:ext cx="1181734" cy="789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Tract area 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½ mile for Urban 10 mile for Rural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="" xmlns:a16="http://schemas.microsoft.com/office/drawing/2014/main" id="{B13A5B7C-ED05-D53F-270B-81168A499CEB}"/>
              </a:ext>
            </a:extLst>
          </p:cNvPr>
          <p:cNvCxnSpPr/>
          <p:nvPr/>
        </p:nvCxnSpPr>
        <p:spPr>
          <a:xfrm>
            <a:off x="8163792" y="4752815"/>
            <a:ext cx="1475508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B2A58B0-99C0-6E05-D2F7-4C081663B69E}"/>
              </a:ext>
            </a:extLst>
          </p:cNvPr>
          <p:cNvSpPr txBox="1"/>
          <p:nvPr/>
        </p:nvSpPr>
        <p:spPr>
          <a:xfrm>
            <a:off x="9670471" y="4542245"/>
            <a:ext cx="1181734" cy="789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Tract area 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1 mile for Urban 10 mile for Rural</a:t>
            </a:r>
          </a:p>
        </p:txBody>
      </p:sp>
      <p:pic>
        <p:nvPicPr>
          <p:cNvPr id="82" name="Graphic 81" descr="User with solid fill">
            <a:extLst>
              <a:ext uri="{FF2B5EF4-FFF2-40B4-BE49-F238E27FC236}">
                <a16:creationId xmlns="" xmlns:a16="http://schemas.microsoft.com/office/drawing/2014/main" id="{EFFBC7C7-E637-8202-40FC-7DB2E8B01D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45332" y="1483657"/>
            <a:ext cx="301337" cy="301337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="" xmlns:a16="http://schemas.microsoft.com/office/drawing/2014/main" id="{D6B5CE27-774C-2551-1401-59F6BF25F01F}"/>
              </a:ext>
            </a:extLst>
          </p:cNvPr>
          <p:cNvCxnSpPr>
            <a:cxnSpLocks/>
          </p:cNvCxnSpPr>
          <p:nvPr/>
        </p:nvCxnSpPr>
        <p:spPr>
          <a:xfrm>
            <a:off x="8534401" y="5654431"/>
            <a:ext cx="105057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F68E6BA4-E1D5-4B04-09FC-E92D1A8498D9}"/>
              </a:ext>
            </a:extLst>
          </p:cNvPr>
          <p:cNvSpPr txBox="1"/>
          <p:nvPr/>
        </p:nvSpPr>
        <p:spPr>
          <a:xfrm>
            <a:off x="9616151" y="5443861"/>
            <a:ext cx="1181734" cy="789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Tract area 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1 mile for Urban 20 mile for Rural</a:t>
            </a:r>
          </a:p>
        </p:txBody>
      </p:sp>
    </p:spTree>
    <p:extLst>
      <p:ext uri="{BB962C8B-B14F-4D97-AF65-F5344CB8AC3E}">
        <p14:creationId xmlns:p14="http://schemas.microsoft.com/office/powerpoint/2010/main" val="286504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F9DAD5-28DE-0689-B37B-EC8713E38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1813302"/>
          </a:xfrm>
        </p:spPr>
        <p:txBody>
          <a:bodyPr/>
          <a:lstStyle/>
          <a:p>
            <a:r>
              <a:rPr lang="en-US" dirty="0"/>
              <a:t>A total of 51 States and 3,140 Counties are represented in the Dataset</a:t>
            </a:r>
          </a:p>
          <a:p>
            <a:r>
              <a:rPr lang="en-US" dirty="0"/>
              <a:t>Overall, </a:t>
            </a:r>
            <a:r>
              <a:rPr lang="en-IN" dirty="0"/>
              <a:t>72,857 Rows of data has been included in the analysis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6C856941-85F0-D91F-4D8A-508F34EC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Q1. Geographic Distribution of Food Deserts</a:t>
            </a:r>
          </a:p>
        </p:txBody>
      </p:sp>
    </p:spTree>
    <p:extLst>
      <p:ext uri="{BB962C8B-B14F-4D97-AF65-F5344CB8AC3E}">
        <p14:creationId xmlns:p14="http://schemas.microsoft.com/office/powerpoint/2010/main" val="310928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102BE3-1263-3979-64D9-1CE1D295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Q1. Geographic Distribution of Food Deserts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="" xmlns:a16="http://schemas.microsoft.com/office/drawing/2014/main" id="{EE2C2988-DD65-0795-3201-AC3F9325D0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9111" y="2163495"/>
            <a:ext cx="4536001" cy="3240000"/>
          </a:xfrm>
        </p:spPr>
      </p:pic>
      <p:pic>
        <p:nvPicPr>
          <p:cNvPr id="19" name="Content Placeholder 18">
            <a:extLst>
              <a:ext uri="{FF2B5EF4-FFF2-40B4-BE49-F238E27FC236}">
                <a16:creationId xmlns="" xmlns:a16="http://schemas.microsoft.com/office/drawing/2014/main" id="{BADF0360-8572-F2C5-7617-B4DD9BB88D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59999" y="2163495"/>
            <a:ext cx="4536001" cy="3240000"/>
          </a:xfrm>
        </p:spPr>
      </p:pic>
    </p:spTree>
    <p:extLst>
      <p:ext uri="{BB962C8B-B14F-4D97-AF65-F5344CB8AC3E}">
        <p14:creationId xmlns:p14="http://schemas.microsoft.com/office/powerpoint/2010/main" val="309995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102BE3-1263-3979-64D9-1CE1D295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Q1. Geographic Distribution of Food Deserts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625878BC-76EB-4089-7E91-E0A88F384C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59999" y="2161207"/>
            <a:ext cx="4536001" cy="3240000"/>
          </a:xfrm>
        </p:spPr>
      </p:pic>
      <p:pic>
        <p:nvPicPr>
          <p:cNvPr id="10" name="Content Placeholder 9">
            <a:extLst>
              <a:ext uri="{FF2B5EF4-FFF2-40B4-BE49-F238E27FC236}">
                <a16:creationId xmlns="" xmlns:a16="http://schemas.microsoft.com/office/drawing/2014/main" id="{2F435D89-7AB4-3313-5F98-9934523CCE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9110" y="2161207"/>
            <a:ext cx="4536001" cy="3240000"/>
          </a:xfrm>
        </p:spPr>
      </p:pic>
    </p:spTree>
    <p:extLst>
      <p:ext uri="{BB962C8B-B14F-4D97-AF65-F5344CB8AC3E}">
        <p14:creationId xmlns:p14="http://schemas.microsoft.com/office/powerpoint/2010/main" val="290500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102BE3-1263-3979-64D9-1CE1D295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Q1. Geographic Distribution of Food Deserts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="" xmlns:a16="http://schemas.microsoft.com/office/drawing/2014/main" id="{EE2C2988-DD65-0795-3201-AC3F9325D0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419109" y="2163495"/>
            <a:ext cx="4536001" cy="3240000"/>
          </a:xfrm>
        </p:spPr>
      </p:pic>
      <p:pic>
        <p:nvPicPr>
          <p:cNvPr id="19" name="Content Placeholder 18">
            <a:extLst>
              <a:ext uri="{FF2B5EF4-FFF2-40B4-BE49-F238E27FC236}">
                <a16:creationId xmlns="" xmlns:a16="http://schemas.microsoft.com/office/drawing/2014/main" id="{BADF0360-8572-F2C5-7617-B4DD9BB88D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1559999" y="2163495"/>
            <a:ext cx="4536001" cy="3240000"/>
          </a:xfrm>
        </p:spPr>
      </p:pic>
    </p:spTree>
    <p:extLst>
      <p:ext uri="{BB962C8B-B14F-4D97-AF65-F5344CB8AC3E}">
        <p14:creationId xmlns:p14="http://schemas.microsoft.com/office/powerpoint/2010/main" val="121071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202CD0-F28B-83C8-1E0B-C6FF9EF3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Q2. Urban vs Rural Classification impacts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="" xmlns:a16="http://schemas.microsoft.com/office/drawing/2014/main" id="{BE48E2FD-FFA6-A33B-2779-6F89ACD84F6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81434745"/>
              </p:ext>
            </p:extLst>
          </p:nvPr>
        </p:nvGraphicFramePr>
        <p:xfrm>
          <a:off x="2160962" y="2054858"/>
          <a:ext cx="3892550" cy="3997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="" xmlns:a16="http://schemas.microsoft.com/office/drawing/2014/main" id="{983D738E-8E89-E6AA-E650-2ED62F191CB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74656675"/>
              </p:ext>
            </p:extLst>
          </p:nvPr>
        </p:nvGraphicFramePr>
        <p:xfrm>
          <a:off x="6665132" y="2054858"/>
          <a:ext cx="3895725" cy="3997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997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{52AA725E-9076-3945-817A-27F5BFBE722B}tf16401378</Template>
  <TotalTime>324</TotalTime>
  <Words>604</Words>
  <Application>Microsoft Office PowerPoint</Application>
  <PresentationFormat>Widescreen</PresentationFormat>
  <Paragraphs>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MS Shell Dlg 2</vt:lpstr>
      <vt:lpstr>Rockwell</vt:lpstr>
      <vt:lpstr>Söhne</vt:lpstr>
      <vt:lpstr>Wingdings</vt:lpstr>
      <vt:lpstr>Wingdings 3</vt:lpstr>
      <vt:lpstr>Madison</vt:lpstr>
      <vt:lpstr>An Exploratory Data Analysis on Food Desert in the USA</vt:lpstr>
      <vt:lpstr>Food Desert</vt:lpstr>
      <vt:lpstr>Food Desert</vt:lpstr>
      <vt:lpstr>PowerPoint Presentation</vt:lpstr>
      <vt:lpstr>Q1. Geographic Distribution of Food Deserts</vt:lpstr>
      <vt:lpstr>Q1. Geographic Distribution of Food Deserts</vt:lpstr>
      <vt:lpstr>Q1. Geographic Distribution of Food Deserts</vt:lpstr>
      <vt:lpstr>Q1. Geographic Distribution of Food Deserts</vt:lpstr>
      <vt:lpstr>Q2. Urban vs Rural Classification impacts</vt:lpstr>
      <vt:lpstr>Characteristics of Areas with Group Quarters:  </vt:lpstr>
      <vt:lpstr>Percentage of Group Quarters tracts by States:</vt:lpstr>
      <vt:lpstr>Correlation between the percentage of Group quarters and the prevalence of Food deserts   </vt:lpstr>
      <vt:lpstr>Characteristics of Areas with Group Quarters:  </vt:lpstr>
      <vt:lpstr>T-Test to compare the "Poverty Rate" between tracts with and without Group quarters:   </vt:lpstr>
      <vt:lpstr>Different Demographic groups in Food Deserted Tracts: </vt:lpstr>
      <vt:lpstr>Population of Kids and Seniors in Food and Non Food deserted tracts. </vt:lpstr>
      <vt:lpstr> Population change in Food deserts from 2010 to 2015 </vt:lpstr>
      <vt:lpstr> Population change in Food deserts from 2010 to 2015 </vt:lpstr>
      <vt:lpstr> Population change in Food deserts from 2010 to 2015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Exploratory Data Analysis on Food Desert in the USA</dc:title>
  <dc:creator>Mohan Dass, Mowzli Sre</dc:creator>
  <cp:lastModifiedBy>Keerthana A</cp:lastModifiedBy>
  <cp:revision>21</cp:revision>
  <dcterms:created xsi:type="dcterms:W3CDTF">2023-10-18T23:49:42Z</dcterms:created>
  <dcterms:modified xsi:type="dcterms:W3CDTF">2023-10-19T18:00:08Z</dcterms:modified>
</cp:coreProperties>
</file>