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  <p:sldId id="264" r:id="rId10"/>
    <p:sldId id="277" r:id="rId11"/>
    <p:sldId id="279" r:id="rId12"/>
    <p:sldId id="280" r:id="rId13"/>
    <p:sldId id="281" r:id="rId14"/>
    <p:sldId id="282" r:id="rId15"/>
    <p:sldId id="278" r:id="rId16"/>
    <p:sldId id="283" r:id="rId17"/>
    <p:sldId id="284" r:id="rId18"/>
    <p:sldId id="267" r:id="rId19"/>
    <p:sldId id="270" r:id="rId20"/>
    <p:sldId id="271" r:id="rId21"/>
    <p:sldId id="268" r:id="rId22"/>
    <p:sldId id="269" r:id="rId23"/>
    <p:sldId id="272" r:id="rId24"/>
    <p:sldId id="273" r:id="rId25"/>
    <p:sldId id="274" r:id="rId26"/>
    <p:sldId id="275" r:id="rId27"/>
    <p:sldId id="276" r:id="rId28"/>
    <p:sldId id="266" r:id="rId29"/>
    <p:sldId id="265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6"/>
    <p:restoredTop sz="94694"/>
  </p:normalViewPr>
  <p:slideViewPr>
    <p:cSldViewPr snapToGrid="0">
      <p:cViewPr varScale="1">
        <p:scale>
          <a:sx n="121" d="100"/>
          <a:sy n="121" d="100"/>
        </p:scale>
        <p:origin x="2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 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C4F-CC47-9D75-0849BAA06DF2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C4F-CC47-9D75-0849BAA06DF2}"/>
              </c:ext>
            </c:extLst>
          </c:dPt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Sheet1!$A$2:$A$3</c:f>
              <c:strCache>
                <c:ptCount val="2"/>
                <c:pt idx="0">
                  <c:v>Urban</c:v>
                </c:pt>
                <c:pt idx="1">
                  <c:v>Rural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75.73</c:v>
                </c:pt>
                <c:pt idx="1">
                  <c:v>24.27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B8F-5D4B-B32D-00909EC39C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 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226-E345-A32F-7CDF923A3DDD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226-E345-A32F-7CDF923A3DDD}"/>
              </c:ext>
            </c:extLst>
          </c:dPt>
          <c:dPt>
            <c:idx val="2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226-E345-A32F-7CDF923A3DDD}"/>
              </c:ext>
            </c:extLst>
          </c:dPt>
          <c:dPt>
            <c:idx val="3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226-E345-A32F-7CDF923A3DDD}"/>
              </c:ext>
            </c:extLst>
          </c:dPt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Sheet1!$A$2:$A$5</c:f>
              <c:strCache>
                <c:ptCount val="4"/>
                <c:pt idx="0">
                  <c:v>Urban Non Food Desert</c:v>
                </c:pt>
                <c:pt idx="1">
                  <c:v>Rural Non Food Desert</c:v>
                </c:pt>
                <c:pt idx="2">
                  <c:v>Urban Food Deserts</c:v>
                </c:pt>
                <c:pt idx="3">
                  <c:v>Rural Food Deserts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61.400000000000006</c:v>
                </c:pt>
                <c:pt idx="1">
                  <c:v>16.72</c:v>
                </c:pt>
                <c:pt idx="2">
                  <c:v>14.33</c:v>
                </c:pt>
                <c:pt idx="3">
                  <c:v>7.55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26E-5A4E-875D-815AEC9CCD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Percentage</a:t>
            </a:r>
            <a:r>
              <a:rPr lang="en-US" sz="1600" baseline="0" dirty="0">
                <a:solidFill>
                  <a:schemeClr val="accent1">
                    <a:lumMod val="50000"/>
                  </a:schemeClr>
                </a:solidFill>
              </a:rPr>
              <a:t> of population with and without vehicles in food deserts</a:t>
            </a:r>
            <a:endParaRPr lang="en-US" sz="1600" dirty="0">
              <a:solidFill>
                <a:schemeClr val="accent1">
                  <a:lumMod val="50000"/>
                </a:scheme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Column2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8C6E-DB49-A61D-71B19394DAB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8C6E-DB49-A61D-71B19394DAB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8C6E-DB49-A61D-71B19394DAB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Urban without vehicles</c:v>
                </c:pt>
                <c:pt idx="1">
                  <c:v> Rural without vehicles</c:v>
                </c:pt>
                <c:pt idx="2">
                  <c:v>Population with Vehicles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5.4</c:v>
                </c:pt>
                <c:pt idx="1">
                  <c:v>4.0999999999999996</c:v>
                </c:pt>
                <c:pt idx="2">
                  <c:v>90.5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972-D949-A013-ED6EB87EABCA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2B7AA-E17E-534B-9031-FCA08B06BE0B}" type="datetimeFigureOut">
              <a:rPr lang="en-US" smtClean="0"/>
              <a:t>10/19/23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BB67B382-C0D7-E849-8D16-432A4E99B600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0274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2B7AA-E17E-534B-9031-FCA08B06BE0B}" type="datetimeFigureOut">
              <a:rPr lang="en-US" smtClean="0"/>
              <a:t>10/19/23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7B382-C0D7-E849-8D16-432A4E99B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918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2B7AA-E17E-534B-9031-FCA08B06BE0B}" type="datetimeFigureOut">
              <a:rPr lang="en-US" smtClean="0"/>
              <a:t>10/19/23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7B382-C0D7-E849-8D16-432A4E99B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587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2B7AA-E17E-534B-9031-FCA08B06BE0B}" type="datetimeFigureOut">
              <a:rPr lang="en-US" smtClean="0"/>
              <a:t>10/19/23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7B382-C0D7-E849-8D16-432A4E99B60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7032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2B7AA-E17E-534B-9031-FCA08B06BE0B}" type="datetimeFigureOut">
              <a:rPr lang="en-US" smtClean="0"/>
              <a:t>10/19/23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7B382-C0D7-E849-8D16-432A4E99B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74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2B7AA-E17E-534B-9031-FCA08B06BE0B}" type="datetimeFigureOut">
              <a:rPr lang="en-US" smtClean="0"/>
              <a:t>10/19/23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7B382-C0D7-E849-8D16-432A4E99B60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7506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2B7AA-E17E-534B-9031-FCA08B06BE0B}" type="datetimeFigureOut">
              <a:rPr lang="en-US" smtClean="0"/>
              <a:t>10/19/23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7B382-C0D7-E849-8D16-432A4E99B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746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2B7AA-E17E-534B-9031-FCA08B06BE0B}" type="datetimeFigureOut">
              <a:rPr lang="en-US" smtClean="0"/>
              <a:t>10/19/23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7B382-C0D7-E849-8D16-432A4E99B60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443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2B7AA-E17E-534B-9031-FCA08B06BE0B}" type="datetimeFigureOut">
              <a:rPr lang="en-US" smtClean="0"/>
              <a:t>10/19/23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7B382-C0D7-E849-8D16-432A4E99B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266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2B7AA-E17E-534B-9031-FCA08B06BE0B}" type="datetimeFigureOut">
              <a:rPr lang="en-US" smtClean="0"/>
              <a:t>10/19/23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7B382-C0D7-E849-8D16-432A4E99B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102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2B7AA-E17E-534B-9031-FCA08B06BE0B}" type="datetimeFigureOut">
              <a:rPr lang="en-US" smtClean="0"/>
              <a:t>10/19/23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7B382-C0D7-E849-8D16-432A4E99B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464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7112B7AA-E17E-534B-9031-FCA08B06BE0B}" type="datetimeFigureOut">
              <a:rPr lang="en-US" smtClean="0"/>
              <a:t>10/19/23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67B382-C0D7-E849-8D16-432A4E99B600}" type="slidenum">
              <a:rPr lang="en-US" smtClean="0"/>
              <a:t>‹#›</a:t>
            </a:fld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175425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rs.usda.gov/data-products/food-access-research-atlas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5.svg"/><Relationship Id="rId7" Type="http://schemas.openxmlformats.org/officeDocument/2006/relationships/image" Target="../media/image10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12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502FB-E42A-CEC3-BF73-2DB7E51BCF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7073" y="3428998"/>
            <a:ext cx="6612801" cy="226855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4400" dirty="0"/>
              <a:t>An Exploratory Data Analysis on Food Desert in the USA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71ABE5-281E-D74A-D381-EE8EE2C198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DATAS6101 – Intro to Data Science Project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46436C-8325-FB56-D8EC-E80B8147B930}"/>
              </a:ext>
            </a:extLst>
          </p:cNvPr>
          <p:cNvSpPr txBox="1"/>
          <p:nvPr/>
        </p:nvSpPr>
        <p:spPr>
          <a:xfrm>
            <a:off x="6254039" y="5543668"/>
            <a:ext cx="18758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Source: </a:t>
            </a:r>
            <a:r>
              <a:rPr lang="en-US" sz="1400" dirty="0" err="1">
                <a:hlinkClick r:id="rId2"/>
              </a:rPr>
              <a:t>ers.usda.gov</a:t>
            </a:r>
            <a:endParaRPr 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33D850-1C54-2087-B937-431C9993879D}"/>
              </a:ext>
            </a:extLst>
          </p:cNvPr>
          <p:cNvSpPr txBox="1"/>
          <p:nvPr/>
        </p:nvSpPr>
        <p:spPr>
          <a:xfrm>
            <a:off x="1701004" y="6291557"/>
            <a:ext cx="62449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/>
              <a:t>Abishek</a:t>
            </a:r>
            <a:r>
              <a:rPr lang="en-US" sz="1100" dirty="0"/>
              <a:t> Chiffon | </a:t>
            </a:r>
            <a:r>
              <a:rPr lang="en-US" sz="1100" dirty="0" err="1">
                <a:solidFill>
                  <a:schemeClr val="accent3">
                    <a:lumMod val="75000"/>
                  </a:schemeClr>
                </a:solidFill>
              </a:rPr>
              <a:t>Keerthana</a:t>
            </a:r>
            <a:r>
              <a:rPr lang="en-US" sz="11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accent3">
                    <a:lumMod val="75000"/>
                  </a:schemeClr>
                </a:solidFill>
              </a:rPr>
              <a:t>Aravindhan</a:t>
            </a:r>
            <a:r>
              <a:rPr lang="en-US" sz="11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1100" dirty="0"/>
              <a:t>| </a:t>
            </a:r>
            <a:r>
              <a:rPr lang="en-US" sz="1100" dirty="0" err="1"/>
              <a:t>Mowzli</a:t>
            </a:r>
            <a:r>
              <a:rPr lang="en-US" sz="1100" dirty="0"/>
              <a:t> </a:t>
            </a:r>
            <a:r>
              <a:rPr lang="en-US" sz="1100" dirty="0" err="1"/>
              <a:t>Sre</a:t>
            </a:r>
            <a:r>
              <a:rPr lang="en-US" sz="1100" dirty="0"/>
              <a:t> Mohan </a:t>
            </a:r>
            <a:r>
              <a:rPr lang="en-US" sz="1100" dirty="0" err="1"/>
              <a:t>Dass</a:t>
            </a:r>
            <a:r>
              <a:rPr lang="en-US" sz="1100" dirty="0"/>
              <a:t> | </a:t>
            </a:r>
            <a:r>
              <a:rPr lang="en-US" sz="1100" dirty="0">
                <a:solidFill>
                  <a:schemeClr val="accent3">
                    <a:lumMod val="75000"/>
                  </a:schemeClr>
                </a:solidFill>
              </a:rPr>
              <a:t>Robert Williams</a:t>
            </a:r>
          </a:p>
        </p:txBody>
      </p:sp>
    </p:spTree>
    <p:extLst>
      <p:ext uri="{BB962C8B-B14F-4D97-AF65-F5344CB8AC3E}">
        <p14:creationId xmlns:p14="http://schemas.microsoft.com/office/powerpoint/2010/main" val="10639850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ED071-258B-04E0-39E3-3BF28CDF3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0106" y="534883"/>
            <a:ext cx="7950984" cy="1081705"/>
          </a:xfrm>
        </p:spPr>
        <p:txBody>
          <a:bodyPr>
            <a:noAutofit/>
          </a:bodyPr>
          <a:lstStyle/>
          <a:p>
            <a:pPr algn="ctr"/>
            <a:r>
              <a:rPr lang="en-IN" sz="28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Correlation between poverty rate and Food desert.</a:t>
            </a:r>
            <a:br>
              <a:rPr lang="en-IN" sz="28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27CE560-5377-F627-1133-60549DC9BC3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57675" y="1620356"/>
            <a:ext cx="6291175" cy="2037243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0F132C4D-4B15-B197-9476-2B43F596F075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8377" y="1616588"/>
            <a:ext cx="5185947" cy="3869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B03E10D-45A7-4D6D-EB60-AB6A6531EAEB}"/>
              </a:ext>
            </a:extLst>
          </p:cNvPr>
          <p:cNvSpPr txBox="1"/>
          <p:nvPr/>
        </p:nvSpPr>
        <p:spPr>
          <a:xfrm>
            <a:off x="999067" y="5198533"/>
            <a:ext cx="762901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•	Poverty rate is high in food deserted areas </a:t>
            </a:r>
          </a:p>
          <a:p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•	In food deserts , poverty rate is 75% higher than non-food deserts</a:t>
            </a:r>
          </a:p>
          <a:p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</a:rPr>
              <a:t>* 	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66% of the non-low income tracts are low access tracts</a:t>
            </a:r>
          </a:p>
          <a:p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* Low access people are rich </a:t>
            </a: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</a:rPr>
              <a:t>which may mean 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rich people wants to stay outside.</a:t>
            </a:r>
          </a:p>
          <a:p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1634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80737-B0AF-65B0-67B8-6457F71D8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IN" sz="28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Correlation between poverty rate and Food deserts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72D64-1EE2-6C5E-A71B-7388E92459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03108" y="4287336"/>
            <a:ext cx="3891960" cy="399782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FF7686-69AB-0F07-0510-058A468FA633}"/>
              </a:ext>
            </a:extLst>
          </p:cNvPr>
          <p:cNvSpPr txBox="1"/>
          <p:nvPr/>
        </p:nvSpPr>
        <p:spPr>
          <a:xfrm>
            <a:off x="127734" y="1682782"/>
            <a:ext cx="5731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linear Correlation between High poverty rate states with count of their food desert</a:t>
            </a:r>
          </a:p>
        </p:txBody>
      </p:sp>
      <p:pic>
        <p:nvPicPr>
          <p:cNvPr id="6" name="Picture 5" descr="A computer code with black text&#10;&#10;Description automatically generated">
            <a:extLst>
              <a:ext uri="{FF2B5EF4-FFF2-40B4-BE49-F238E27FC236}">
                <a16:creationId xmlns:a16="http://schemas.microsoft.com/office/drawing/2014/main" id="{6601E704-360D-4C55-43F6-CDE3D4DDE2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33" y="2421446"/>
            <a:ext cx="5731510" cy="239839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3B74BDC-80B5-9DD7-3D39-1FBB6510052A}"/>
              </a:ext>
            </a:extLst>
          </p:cNvPr>
          <p:cNvSpPr txBox="1"/>
          <p:nvPr/>
        </p:nvSpPr>
        <p:spPr>
          <a:xfrm>
            <a:off x="6164652" y="1738985"/>
            <a:ext cx="6027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Correlation between poverty rate of all states with count of their food desert.</a:t>
            </a:r>
          </a:p>
        </p:txBody>
      </p:sp>
      <p:pic>
        <p:nvPicPr>
          <p:cNvPr id="8" name="Content Placeholder 7" descr="A computer code with black text&#10;&#10;Description automatically generated">
            <a:extLst>
              <a:ext uri="{FF2B5EF4-FFF2-40B4-BE49-F238E27FC236}">
                <a16:creationId xmlns:a16="http://schemas.microsoft.com/office/drawing/2014/main" id="{18D746E0-38D2-CEAC-5FFB-A69E734CED6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64652" y="2421446"/>
            <a:ext cx="5932403" cy="2204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119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039F2-F685-5A8D-1ED3-3B5BBD9D7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sz="36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Correlation between poverty rate of counties and Food deserts</a:t>
            </a:r>
            <a:br>
              <a:rPr lang="en-IN" sz="36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pic>
        <p:nvPicPr>
          <p:cNvPr id="5" name="Content Placeholder 4" descr="A computer screen shot of a number&#10;&#10;Description automatically generated">
            <a:extLst>
              <a:ext uri="{FF2B5EF4-FFF2-40B4-BE49-F238E27FC236}">
                <a16:creationId xmlns:a16="http://schemas.microsoft.com/office/drawing/2014/main" id="{D78F4C05-2928-0350-E681-E9D305F2758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8534" y="2313154"/>
            <a:ext cx="5929357" cy="2292713"/>
          </a:xfrm>
          <a:prstGeom prst="rect">
            <a:avLst/>
          </a:prstGeom>
        </p:spPr>
      </p:pic>
      <p:pic>
        <p:nvPicPr>
          <p:cNvPr id="6" name="Content Placeholder 5" descr="A computer screen shot of a number&#10;&#10;Description automatically generated">
            <a:extLst>
              <a:ext uri="{FF2B5EF4-FFF2-40B4-BE49-F238E27FC236}">
                <a16:creationId xmlns:a16="http://schemas.microsoft.com/office/drawing/2014/main" id="{3851B0EF-4A3B-F398-DFAD-FF18BCB3DB0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4111" y="2313154"/>
            <a:ext cx="6542418" cy="193711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91061CD-95BF-8174-0C1C-C0525E89C879}"/>
              </a:ext>
            </a:extLst>
          </p:cNvPr>
          <p:cNvSpPr txBox="1"/>
          <p:nvPr/>
        </p:nvSpPr>
        <p:spPr>
          <a:xfrm>
            <a:off x="1879601" y="4970479"/>
            <a:ext cx="88280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linear Correlation between poverty rate of counties with count of their food desert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9476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C2EA8-5E2B-924F-FF47-E3FCA4BE5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The impact of vehicle availability on food desert designation?  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58EEFBF-4E61-E32A-86D5-1A1A858A0859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824949036"/>
              </p:ext>
            </p:extLst>
          </p:nvPr>
        </p:nvGraphicFramePr>
        <p:xfrm>
          <a:off x="471788" y="1422870"/>
          <a:ext cx="3287412" cy="34716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6" name="Content Placeholder 5" descr="A graph of food desert and food desert&#10;&#10;Description automatically generated with medium confidence">
            <a:extLst>
              <a:ext uri="{FF2B5EF4-FFF2-40B4-BE49-F238E27FC236}">
                <a16:creationId xmlns:a16="http://schemas.microsoft.com/office/drawing/2014/main" id="{DD96C1CB-9686-9DAD-CD08-D6DE5B096A1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5565" y="1887522"/>
            <a:ext cx="5004302" cy="308836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C5A4408-7A2D-27A9-A095-66B34BB8F745}"/>
              </a:ext>
            </a:extLst>
          </p:cNvPr>
          <p:cNvSpPr txBox="1"/>
          <p:nvPr/>
        </p:nvSpPr>
        <p:spPr>
          <a:xfrm>
            <a:off x="353255" y="5142199"/>
            <a:ext cx="9468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higher percentage of the population in food deserts lack vehicles compared to those in non-food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03D32D-99E6-E075-F7CF-690B1972236D}"/>
              </a:ext>
            </a:extLst>
          </p:cNvPr>
          <p:cNvSpPr txBox="1"/>
          <p:nvPr/>
        </p:nvSpPr>
        <p:spPr>
          <a:xfrm>
            <a:off x="353255" y="5584437"/>
            <a:ext cx="103824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could be concerning, as people in food deserts without vehicles may have even more difficulty accessing fresh and healthy food.</a:t>
            </a:r>
          </a:p>
        </p:txBody>
      </p:sp>
    </p:spTree>
    <p:extLst>
      <p:ext uri="{BB962C8B-B14F-4D97-AF65-F5344CB8AC3E}">
        <p14:creationId xmlns:p14="http://schemas.microsoft.com/office/powerpoint/2010/main" val="41939899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3736A-B084-FCD7-CDA9-315C6B6E0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Vehicle access in rural and urban tracts</a:t>
            </a:r>
          </a:p>
        </p:txBody>
      </p:sp>
      <p:pic>
        <p:nvPicPr>
          <p:cNvPr id="12" name="Content Placeholder 11" descr="A graph showing different types of crops&#10;&#10;Description automatically generated">
            <a:extLst>
              <a:ext uri="{FF2B5EF4-FFF2-40B4-BE49-F238E27FC236}">
                <a16:creationId xmlns:a16="http://schemas.microsoft.com/office/drawing/2014/main" id="{381BECFE-E0E6-EECB-83A3-9936D42895C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639988" y="1346669"/>
            <a:ext cx="4552012" cy="3497529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7B3184A-AC0F-F157-4CB2-24EB5B273C1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000180" y="1346669"/>
            <a:ext cx="2454153" cy="3506694"/>
          </a:xfrm>
          <a:prstGeom prst="rect">
            <a:avLst/>
          </a:prstGeom>
        </p:spPr>
      </p:pic>
      <p:pic>
        <p:nvPicPr>
          <p:cNvPr id="5" name="Picture 4" descr="A graph of a number of people&#10;&#10;Description automatically generated with medium confidence">
            <a:extLst>
              <a:ext uri="{FF2B5EF4-FFF2-40B4-BE49-F238E27FC236}">
                <a16:creationId xmlns:a16="http://schemas.microsoft.com/office/drawing/2014/main" id="{8839967E-7410-2651-C862-BE1F3F7159A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6669"/>
            <a:ext cx="4859867" cy="349752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AA165B7-295B-7CE9-F414-843548A3F7D5}"/>
              </a:ext>
            </a:extLst>
          </p:cNvPr>
          <p:cNvSpPr txBox="1"/>
          <p:nvPr/>
        </p:nvSpPr>
        <p:spPr>
          <a:xfrm>
            <a:off x="935126" y="5416945"/>
            <a:ext cx="112568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ood desert 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Rural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areas -  low vehicle access, </a:t>
            </a:r>
          </a:p>
          <a:p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Non – food desert  Urban Areas – Highest vehicle access as expected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0958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DCB67-7041-15DD-849D-99A48E48D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/>
              <a:t>FOOD desert and Median Family Income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A44C1AA-312A-AE19-54DC-275C8A2F777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74146" y="1670050"/>
            <a:ext cx="3822700" cy="3517900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E89B9A-DAAA-5FE0-A9DF-846A4080D5D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Content Placeholder 9" descr="A screenshot of a computer&#10;&#10;Description automatically generated">
            <a:extLst>
              <a:ext uri="{FF2B5EF4-FFF2-40B4-BE49-F238E27FC236}">
                <a16:creationId xmlns:a16="http://schemas.microsoft.com/office/drawing/2014/main" id="{F0A580D2-DDCC-80F1-3585-F82988D6F8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5385" y="1734272"/>
            <a:ext cx="7546615" cy="169472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4FC615D-FE8D-18CA-2837-CE34F6CB5985}"/>
              </a:ext>
            </a:extLst>
          </p:cNvPr>
          <p:cNvSpPr txBox="1"/>
          <p:nvPr/>
        </p:nvSpPr>
        <p:spPr>
          <a:xfrm>
            <a:off x="5743460" y="1309922"/>
            <a:ext cx="3710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Anova</a:t>
            </a:r>
            <a:r>
              <a:rPr lang="en-US" dirty="0"/>
              <a:t> on Median Family Income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77944B-B315-3609-30EA-AD78E5B4281D}"/>
              </a:ext>
            </a:extLst>
          </p:cNvPr>
          <p:cNvSpPr txBox="1"/>
          <p:nvPr/>
        </p:nvSpPr>
        <p:spPr>
          <a:xfrm>
            <a:off x="4645385" y="3866362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p-value 2e-16  is less than the 0.05</a:t>
            </a:r>
            <a:r>
              <a:rPr lang="en-IN" dirty="0">
                <a:effectLst/>
              </a:rPr>
              <a:t> </a:t>
            </a:r>
          </a:p>
          <a:p>
            <a:r>
              <a:rPr lang="en-IN" dirty="0"/>
              <a:t>Reject the Null hypothesis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46E5E5-1FDB-03B6-D517-4890D8CE856A}"/>
              </a:ext>
            </a:extLst>
          </p:cNvPr>
          <p:cNvSpPr txBox="1"/>
          <p:nvPr/>
        </p:nvSpPr>
        <p:spPr>
          <a:xfrm>
            <a:off x="4645385" y="4512693"/>
            <a:ext cx="67507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</a:t>
            </a:r>
            <a:r>
              <a:rPr lang="en-IN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nova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results tell us that there is statistically significant difference in median income among food desert and non - deserts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7013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6146E-2BEE-012E-C11E-F5FD8B0FC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IN" sz="2100" b="1" kern="0" dirty="0">
                <a:ea typeface="Times New Roman" panose="02020603050405020304" pitchFamily="18" charset="0"/>
              </a:rPr>
              <a:t>Relationship between I</a:t>
            </a:r>
            <a:r>
              <a:rPr lang="en-IN" sz="2100" b="1" kern="0" dirty="0">
                <a:effectLst/>
                <a:ea typeface="Times New Roman" panose="02020603050405020304" pitchFamily="18" charset="0"/>
              </a:rPr>
              <a:t>ncome variables (</a:t>
            </a:r>
            <a:r>
              <a:rPr lang="en-IN" sz="2100" b="1" kern="0" dirty="0" err="1">
                <a:effectLst/>
                <a:ea typeface="Times New Roman" panose="02020603050405020304" pitchFamily="18" charset="0"/>
              </a:rPr>
              <a:t>MedianFamilyIncome</a:t>
            </a:r>
            <a:r>
              <a:rPr lang="en-IN" sz="2100" b="1" kern="0" dirty="0">
                <a:effectLst/>
                <a:ea typeface="Times New Roman" panose="02020603050405020304" pitchFamily="18" charset="0"/>
              </a:rPr>
              <a:t>, </a:t>
            </a:r>
            <a:r>
              <a:rPr lang="en-IN" sz="2100" b="1" kern="0" dirty="0" err="1">
                <a:effectLst/>
                <a:ea typeface="Times New Roman" panose="02020603050405020304" pitchFamily="18" charset="0"/>
              </a:rPr>
              <a:t>LowIncomeTracts</a:t>
            </a:r>
            <a:r>
              <a:rPr lang="en-IN" sz="2100" b="1" kern="0" dirty="0">
                <a:effectLst/>
                <a:ea typeface="Times New Roman" panose="02020603050405020304" pitchFamily="18" charset="0"/>
              </a:rPr>
              <a:t>) and food deserts? </a:t>
            </a:r>
            <a:endParaRPr lang="en-US" sz="2100" dirty="0"/>
          </a:p>
        </p:txBody>
      </p:sp>
      <p:pic>
        <p:nvPicPr>
          <p:cNvPr id="5" name="Picture 4" descr="A graph of a normal distribution&#10;&#10;Description automatically generated">
            <a:extLst>
              <a:ext uri="{FF2B5EF4-FFF2-40B4-BE49-F238E27FC236}">
                <a16:creationId xmlns:a16="http://schemas.microsoft.com/office/drawing/2014/main" id="{1B5B7FFA-DF2A-E721-7F1F-664B03F063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212" y="1612684"/>
            <a:ext cx="3465131" cy="258678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9F11B7C-105E-95AF-8914-575FF48E5E52}"/>
              </a:ext>
            </a:extLst>
          </p:cNvPr>
          <p:cNvSpPr txBox="1"/>
          <p:nvPr/>
        </p:nvSpPr>
        <p:spPr>
          <a:xfrm>
            <a:off x="1682522" y="1762069"/>
            <a:ext cx="227478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Median Family Income In Non-Food desert tracts</a:t>
            </a:r>
          </a:p>
        </p:txBody>
      </p:sp>
      <p:pic>
        <p:nvPicPr>
          <p:cNvPr id="7" name="Content Placeholder 6" descr="A graph of a number of people&#10;&#10;Description automatically generated">
            <a:extLst>
              <a:ext uri="{FF2B5EF4-FFF2-40B4-BE49-F238E27FC236}">
                <a16:creationId xmlns:a16="http://schemas.microsoft.com/office/drawing/2014/main" id="{9440C3C2-C786-09E3-B646-2D26DC59C19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7093" y="1499626"/>
            <a:ext cx="3620244" cy="2699842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635A219-785A-2130-ADEB-82A84CF873A5}"/>
              </a:ext>
            </a:extLst>
          </p:cNvPr>
          <p:cNvSpPr txBox="1"/>
          <p:nvPr/>
        </p:nvSpPr>
        <p:spPr>
          <a:xfrm>
            <a:off x="5104523" y="1715286"/>
            <a:ext cx="2366051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Median Family Income In </a:t>
            </a:r>
          </a:p>
          <a:p>
            <a:r>
              <a:rPr lang="en-US" sz="1050" dirty="0">
                <a:solidFill>
                  <a:schemeClr val="bg1"/>
                </a:solidFill>
              </a:rPr>
              <a:t>Food desert tracts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90E1D5-D282-EBE0-F3E6-CD24D27AA041}"/>
              </a:ext>
            </a:extLst>
          </p:cNvPr>
          <p:cNvSpPr txBox="1"/>
          <p:nvPr/>
        </p:nvSpPr>
        <p:spPr>
          <a:xfrm>
            <a:off x="340772" y="4645485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Food desert – Low Income</a:t>
            </a:r>
          </a:p>
          <a:p>
            <a:r>
              <a:rPr lang="en-US" dirty="0"/>
              <a:t>Non-Food desert - High Income</a:t>
            </a:r>
          </a:p>
        </p:txBody>
      </p:sp>
      <p:pic>
        <p:nvPicPr>
          <p:cNvPr id="11" name="Content Placeholder 4" descr="A graph showing a number of food and desserts&#10;&#10;Description automatically generated with medium confidence">
            <a:extLst>
              <a:ext uri="{FF2B5EF4-FFF2-40B4-BE49-F238E27FC236}">
                <a16:creationId xmlns:a16="http://schemas.microsoft.com/office/drawing/2014/main" id="{32B673EC-99DB-25E4-3CC4-14F7CE08E3E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7592483" y="1499625"/>
            <a:ext cx="4374744" cy="269984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8AF3F88-F398-0B5D-D732-78BB81F626EE}"/>
              </a:ext>
            </a:extLst>
          </p:cNvPr>
          <p:cNvSpPr txBox="1"/>
          <p:nvPr/>
        </p:nvSpPr>
        <p:spPr>
          <a:xfrm>
            <a:off x="7444087" y="4199466"/>
            <a:ext cx="594134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95th level Confidence interval of mean for Food deserts</a:t>
            </a:r>
          </a:p>
          <a:p>
            <a:endParaRPr lang="en-US" sz="1050" dirty="0"/>
          </a:p>
          <a:p>
            <a:r>
              <a:rPr lang="en-US" sz="1050" dirty="0"/>
              <a:t>[43566.32     44127.11]</a:t>
            </a:r>
          </a:p>
          <a:p>
            <a:endParaRPr lang="en-US" sz="1050" dirty="0"/>
          </a:p>
          <a:p>
            <a:r>
              <a:rPr lang="en-US" sz="1050" dirty="0"/>
              <a:t>	Mean estimate - 43846.72 </a:t>
            </a:r>
          </a:p>
          <a:p>
            <a:endParaRPr lang="en-US" sz="1050" dirty="0"/>
          </a:p>
          <a:p>
            <a:r>
              <a:rPr lang="en-US" sz="1050" dirty="0"/>
              <a:t>95th level Confidence interval of mean for non- Food deserts</a:t>
            </a:r>
          </a:p>
          <a:p>
            <a:endParaRPr lang="en-US" sz="1050" dirty="0"/>
          </a:p>
          <a:p>
            <a:r>
              <a:rPr lang="en-US" sz="1050" dirty="0"/>
              <a:t>[70588.70     71129.46]</a:t>
            </a:r>
          </a:p>
          <a:p>
            <a:endParaRPr lang="en-US" sz="1050" dirty="0"/>
          </a:p>
          <a:p>
            <a:r>
              <a:rPr lang="en-US" sz="1050" dirty="0"/>
              <a:t>	Mean estimate - 70859.08 </a:t>
            </a:r>
          </a:p>
          <a:p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7774156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3A2F5-ED5B-757F-9A4A-76DAB5BEE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Median Family Income between a combination of food desert and Urban tracts</a:t>
            </a:r>
          </a:p>
        </p:txBody>
      </p:sp>
      <p:pic>
        <p:nvPicPr>
          <p:cNvPr id="8" name="Content Placeholder 7" descr="A graph showing a number of food groups&#10;&#10;Description automatically generated with medium confidence">
            <a:extLst>
              <a:ext uri="{FF2B5EF4-FFF2-40B4-BE49-F238E27FC236}">
                <a16:creationId xmlns:a16="http://schemas.microsoft.com/office/drawing/2014/main" id="{D03E33E0-7D5A-AA70-BD1C-1BB4F3033BA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1677" y="1887522"/>
            <a:ext cx="4828646" cy="29799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44663E6-FA49-66E5-1717-320CEC6A65E5}"/>
              </a:ext>
            </a:extLst>
          </p:cNvPr>
          <p:cNvSpPr txBox="1"/>
          <p:nvPr/>
        </p:nvSpPr>
        <p:spPr>
          <a:xfrm>
            <a:off x="3056213" y="5135549"/>
            <a:ext cx="70583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</a:rPr>
              <a:t>T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he median family incomes in urban is almost similar to Rural.</a:t>
            </a:r>
          </a:p>
          <a:p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This suggest food desert in rural areas is not solely due to </a:t>
            </a:r>
            <a:r>
              <a:rPr lang="en-IN">
                <a:latin typeface="Times New Roman" panose="02020603050405020304" pitchFamily="18" charset="0"/>
                <a:ea typeface="Times New Roman" panose="02020603050405020304" pitchFamily="18" charset="0"/>
              </a:rPr>
              <a:t>economic reasons.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 non-food deserts in urban have higher median income than others.</a:t>
            </a:r>
          </a:p>
          <a:p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807D60D8-5282-103D-D602-215F7307B7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0372" y="1151914"/>
            <a:ext cx="3894222" cy="3997829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0208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28DEDAF-7785-3B9E-244E-33DFEEA6D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1145" y="808056"/>
            <a:ext cx="8921448" cy="1077229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Characteristics of Areas with Group Quarters:</a:t>
            </a:r>
            <a:br>
              <a:rPr lang="en-US"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</a:br>
            <a:r>
              <a:rPr lang="en-US" dirty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327" y="2009008"/>
            <a:ext cx="4779819" cy="252143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7673" y="2009008"/>
            <a:ext cx="4717938" cy="252143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211145" y="5013251"/>
            <a:ext cx="73543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Group Quarters are very less in Food deserted regions.</a:t>
            </a:r>
          </a:p>
          <a:p>
            <a:endParaRPr lang="en-US" dirty="0"/>
          </a:p>
          <a:p>
            <a:r>
              <a:rPr lang="en-US" dirty="0"/>
              <a:t>Also, Percentage of Food deserts in Group Quarters are less compared to Non Food deserts.</a:t>
            </a:r>
          </a:p>
        </p:txBody>
      </p:sp>
    </p:spTree>
    <p:extLst>
      <p:ext uri="{BB962C8B-B14F-4D97-AF65-F5344CB8AC3E}">
        <p14:creationId xmlns:p14="http://schemas.microsoft.com/office/powerpoint/2010/main" val="6708499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28DEDAF-7785-3B9E-244E-33DFEEA6D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3545" y="808056"/>
            <a:ext cx="8921448" cy="1077229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Percentage of Group Quarters tracts by States: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r="56498"/>
          <a:stretch/>
        </p:blipFill>
        <p:spPr>
          <a:xfrm>
            <a:off x="8148699" y="1815019"/>
            <a:ext cx="2560865" cy="360253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0933" y="1815019"/>
            <a:ext cx="6137564" cy="360253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466505" y="5644241"/>
            <a:ext cx="73543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California and New </a:t>
            </a:r>
            <a:r>
              <a:rPr lang="en-US" dirty="0" err="1"/>
              <a:t>york</a:t>
            </a:r>
            <a:r>
              <a:rPr lang="en-US" dirty="0"/>
              <a:t> have highest group quarters tracts.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Wyoming and Delaware have least group quarters tracts.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935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5B8A6-ADB2-2E52-4209-78187DC18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Food Desert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DD7A4-A48E-1050-AC5C-2E647A1E8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1808" y="1469284"/>
            <a:ext cx="7796540" cy="3227407"/>
          </a:xfrm>
        </p:spPr>
        <p:txBody>
          <a:bodyPr>
            <a:normAutofit/>
          </a:bodyPr>
          <a:lstStyle/>
          <a:p>
            <a:r>
              <a:rPr lang="en-IN" sz="2400" b="0" i="0" dirty="0">
                <a:effectLst/>
                <a:latin typeface="Söhne"/>
              </a:rPr>
              <a:t>A </a:t>
            </a:r>
            <a:r>
              <a:rPr lang="en-IN" sz="2400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Söhne"/>
              </a:rPr>
              <a:t>food desert </a:t>
            </a:r>
            <a:r>
              <a:rPr lang="en-IN" sz="2400" b="0" i="0" dirty="0">
                <a:effectLst/>
                <a:latin typeface="Söhne"/>
              </a:rPr>
              <a:t>is a geographic area, typically in urban or rural regions, where residents have </a:t>
            </a:r>
            <a:r>
              <a:rPr lang="en-IN" sz="2400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Söhne"/>
              </a:rPr>
              <a:t>limited access </a:t>
            </a:r>
            <a:r>
              <a:rPr lang="en-IN" sz="2400" b="0" i="0" dirty="0">
                <a:effectLst/>
                <a:latin typeface="Söhne"/>
              </a:rPr>
              <a:t>to </a:t>
            </a:r>
            <a:r>
              <a:rPr lang="en-IN" sz="2400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Söhne"/>
              </a:rPr>
              <a:t>affordable and nutritious food</a:t>
            </a:r>
            <a:r>
              <a:rPr lang="en-IN" sz="2400" b="0" i="0" dirty="0">
                <a:effectLst/>
                <a:latin typeface="Söhne"/>
              </a:rPr>
              <a:t>. In these areas, there is often </a:t>
            </a:r>
            <a:r>
              <a:rPr lang="en-IN" sz="2400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Söhne"/>
              </a:rPr>
              <a:t>an absence of grocery stores</a:t>
            </a:r>
            <a:r>
              <a:rPr lang="en-IN" sz="2400" b="0" i="0" dirty="0">
                <a:effectLst/>
                <a:latin typeface="Söhne"/>
              </a:rPr>
              <a:t>, </a:t>
            </a:r>
            <a:r>
              <a:rPr lang="en-IN" sz="2400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Söhne"/>
              </a:rPr>
              <a:t>supermarkets</a:t>
            </a:r>
            <a:r>
              <a:rPr lang="en-IN" sz="2400" b="0" i="0" dirty="0">
                <a:effectLst/>
                <a:latin typeface="Söhne"/>
              </a:rPr>
              <a:t>, or other sources of fresh and </a:t>
            </a:r>
            <a:r>
              <a:rPr lang="en-IN" sz="2400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Söhne"/>
              </a:rPr>
              <a:t>healthy food options</a:t>
            </a:r>
          </a:p>
          <a:p>
            <a:r>
              <a:rPr lang="en-IN" sz="2400" dirty="0">
                <a:latin typeface="Söhne"/>
              </a:rPr>
              <a:t>A </a:t>
            </a:r>
            <a:r>
              <a:rPr lang="en-IN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Söhne"/>
              </a:rPr>
              <a:t>Tract area </a:t>
            </a:r>
            <a:r>
              <a:rPr lang="en-IN" sz="2400" dirty="0">
                <a:latin typeface="Söhne"/>
              </a:rPr>
              <a:t>considered to collect the census data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340404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28DEDAF-7785-3B9E-244E-33DFEEA6D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1145" y="808056"/>
            <a:ext cx="8921448" cy="1077229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Correlation between the percentage of Group quarters and the prevalence of Food deserts</a:t>
            </a:r>
            <a:br>
              <a:rPr lang="en-US"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</a:br>
            <a:br>
              <a:rPr lang="en-US"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</a:br>
            <a:r>
              <a:rPr lang="en-US" dirty="0"/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10205" y="2123645"/>
            <a:ext cx="1043722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Chi-square (GOF) between GroupQuartersFlag and LILATracts_1And10: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Null Hypothesis (H0): there is no association between the two categorical variables.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Alternative Hypothesis (H1): there is an association between the two categorical variables.</a:t>
            </a:r>
          </a:p>
          <a:p>
            <a:endParaRPr lang="en-US" sz="1600" dirty="0"/>
          </a:p>
          <a:p>
            <a:r>
              <a:rPr lang="en-US" sz="1600" dirty="0"/>
              <a:t>Significance level alpha = 0.05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4897" y="3931665"/>
            <a:ext cx="5824886" cy="2556800"/>
          </a:xfrm>
          <a:prstGeom prst="rect">
            <a:avLst/>
          </a:prstGeom>
          <a:ln>
            <a:noFill/>
          </a:ln>
        </p:spPr>
      </p:pic>
      <p:sp>
        <p:nvSpPr>
          <p:cNvPr id="11" name="TextBox 10"/>
          <p:cNvSpPr txBox="1"/>
          <p:nvPr/>
        </p:nvSpPr>
        <p:spPr>
          <a:xfrm>
            <a:off x="7449787" y="3931665"/>
            <a:ext cx="397328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Conclusion:</a:t>
            </a:r>
          </a:p>
          <a:p>
            <a:endParaRPr lang="en-US" sz="1600" dirty="0"/>
          </a:p>
          <a:p>
            <a:r>
              <a:rPr lang="en-US" sz="1600" dirty="0"/>
              <a:t>low p-value - reject the null hypothesis </a:t>
            </a:r>
          </a:p>
          <a:p>
            <a:endParaRPr lang="en-US" sz="1600" dirty="0"/>
          </a:p>
          <a:p>
            <a:r>
              <a:rPr lang="en-US" sz="1600" dirty="0"/>
              <a:t>thus there is a significant association or correlation between "</a:t>
            </a:r>
            <a:r>
              <a:rPr lang="en-US" sz="1600" dirty="0" err="1"/>
              <a:t>GroupQuartersFlag</a:t>
            </a:r>
            <a:r>
              <a:rPr lang="en-US" sz="1600" dirty="0"/>
              <a:t>" and "LILATracts_1And10."</a:t>
            </a:r>
          </a:p>
        </p:txBody>
      </p:sp>
    </p:spTree>
    <p:extLst>
      <p:ext uri="{BB962C8B-B14F-4D97-AF65-F5344CB8AC3E}">
        <p14:creationId xmlns:p14="http://schemas.microsoft.com/office/powerpoint/2010/main" val="6530228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28DEDAF-7785-3B9E-244E-33DFEEA6D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1145" y="808056"/>
            <a:ext cx="8921448" cy="1077229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Characteristics of Areas with Group Quarters:</a:t>
            </a:r>
            <a:br>
              <a:rPr lang="en-US"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</a:br>
            <a:r>
              <a:rPr lang="en-US" dirty="0"/>
              <a:t>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9526" y="1676400"/>
            <a:ext cx="4410765" cy="337183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0217" y="1676400"/>
            <a:ext cx="3351585" cy="337183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211145" y="5454910"/>
            <a:ext cx="67534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Group quarters are more in urban compared to Rural.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Poverty rate is more in Non Group Quarters tracts.</a:t>
            </a:r>
          </a:p>
        </p:txBody>
      </p:sp>
    </p:spTree>
    <p:extLst>
      <p:ext uri="{BB962C8B-B14F-4D97-AF65-F5344CB8AC3E}">
        <p14:creationId xmlns:p14="http://schemas.microsoft.com/office/powerpoint/2010/main" val="24402036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28DEDAF-7785-3B9E-244E-33DFEEA6D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1145" y="808056"/>
            <a:ext cx="8921448" cy="1077229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T-Test to compare the "Poverty Rate" between tracts with and without Group quarters: </a:t>
            </a:r>
            <a:br>
              <a:rPr lang="en-US"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</a:br>
            <a:r>
              <a:rPr lang="en-US" dirty="0"/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54135" y="2017655"/>
            <a:ext cx="103758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Null Hypothesis (H0):  The average Poverty rate are the same for with and without group quarters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Alternative Hypothesis (H1):  The average Poverty rate are different for with and without group quarters .</a:t>
            </a:r>
          </a:p>
          <a:p>
            <a:endParaRPr lang="en-US" dirty="0"/>
          </a:p>
          <a:p>
            <a:r>
              <a:rPr lang="en-US" dirty="0"/>
              <a:t>Significance level alpha = 0.05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0205" y="3768436"/>
            <a:ext cx="5977286" cy="246614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612281" y="3931665"/>
            <a:ext cx="35203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Conclusion :</a:t>
            </a:r>
          </a:p>
          <a:p>
            <a:endParaRPr lang="en-US" dirty="0"/>
          </a:p>
          <a:p>
            <a:r>
              <a:rPr lang="en-US" dirty="0"/>
              <a:t>There is a significant difference between the means.</a:t>
            </a:r>
          </a:p>
          <a:p>
            <a:r>
              <a:rPr lang="en-US" dirty="0"/>
              <a:t>Mean of Poverty rate is more in Non Group Quarters tracts.</a:t>
            </a:r>
          </a:p>
        </p:txBody>
      </p:sp>
    </p:spTree>
    <p:extLst>
      <p:ext uri="{BB962C8B-B14F-4D97-AF65-F5344CB8AC3E}">
        <p14:creationId xmlns:p14="http://schemas.microsoft.com/office/powerpoint/2010/main" val="7634572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28DEDAF-7785-3B9E-244E-33DFEEA6D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9472" y="794202"/>
            <a:ext cx="9080310" cy="1077229"/>
          </a:xfrm>
        </p:spPr>
        <p:txBody>
          <a:bodyPr>
            <a:normAutofit fontScale="90000"/>
          </a:bodyPr>
          <a:lstStyle/>
          <a:p>
            <a:r>
              <a:rPr lang="en-US" sz="3300" dirty="0">
                <a:solidFill>
                  <a:schemeClr val="tx2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Different Demographic groups in Food Deserted Tracts:</a:t>
            </a:r>
            <a:br>
              <a:rPr lang="en-US"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</a:b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5192" y="1987304"/>
            <a:ext cx="6329450" cy="335173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219595" y="5651058"/>
            <a:ext cx="100302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AIAN (American Indian or Alaska Native) and black are more in Food deserted areas compared to other groups.</a:t>
            </a:r>
          </a:p>
          <a:p>
            <a:r>
              <a:rPr lang="en-US" dirty="0"/>
              <a:t>Least Demographic group in Food deserts - Asian</a:t>
            </a:r>
          </a:p>
        </p:txBody>
      </p:sp>
    </p:spTree>
    <p:extLst>
      <p:ext uri="{BB962C8B-B14F-4D97-AF65-F5344CB8AC3E}">
        <p14:creationId xmlns:p14="http://schemas.microsoft.com/office/powerpoint/2010/main" val="28851306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28DEDAF-7785-3B9E-244E-33DFEEA6D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0417" y="754064"/>
            <a:ext cx="9080310" cy="1077229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Population of Kids and Seniors in Food and Non Food deserted tracts.</a:t>
            </a:r>
            <a:br>
              <a:rPr lang="en-US"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</a:b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1341" y="2122099"/>
            <a:ext cx="3953337" cy="332127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9887" y="2122100"/>
            <a:ext cx="4114800" cy="332127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668087" y="5734186"/>
            <a:ext cx="9692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Population of Kids and Seniors are more in Non Food deserted regions.</a:t>
            </a:r>
          </a:p>
          <a:p>
            <a:r>
              <a:rPr lang="en-US" dirty="0"/>
              <a:t>We can say, they opt for non food deserted tracts.</a:t>
            </a:r>
          </a:p>
        </p:txBody>
      </p:sp>
    </p:spTree>
    <p:extLst>
      <p:ext uri="{BB962C8B-B14F-4D97-AF65-F5344CB8AC3E}">
        <p14:creationId xmlns:p14="http://schemas.microsoft.com/office/powerpoint/2010/main" val="41194925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28DEDAF-7785-3B9E-244E-33DFEEA6D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9371" y="794202"/>
            <a:ext cx="10167893" cy="1077229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 </a:t>
            </a:r>
            <a:r>
              <a:rPr lang="en-US" sz="2900" dirty="0">
                <a:solidFill>
                  <a:schemeClr val="tx2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Population change in Food deserts from 2010 to 2015</a:t>
            </a:r>
            <a:b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</a:br>
            <a:endParaRPr lang="en-US" sz="3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9471" y="1773915"/>
            <a:ext cx="8567692" cy="361390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07572" y="5816779"/>
            <a:ext cx="87984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2010, ~ 37 million of US population lived in Food deserted tracts.</a:t>
            </a:r>
          </a:p>
          <a:p>
            <a:r>
              <a:rPr lang="en-US" dirty="0"/>
              <a:t>In 2015, ~ 39 million of US population lived in Food deserted tracts</a:t>
            </a:r>
          </a:p>
          <a:p>
            <a:r>
              <a:rPr lang="en-US" dirty="0"/>
              <a:t>Increased by 2M.</a:t>
            </a:r>
          </a:p>
        </p:txBody>
      </p:sp>
    </p:spTree>
    <p:extLst>
      <p:ext uri="{BB962C8B-B14F-4D97-AF65-F5344CB8AC3E}">
        <p14:creationId xmlns:p14="http://schemas.microsoft.com/office/powerpoint/2010/main" val="23820983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28DEDAF-7785-3B9E-244E-33DFEEA6D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9371" y="794202"/>
            <a:ext cx="10167893" cy="1077229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 </a:t>
            </a:r>
            <a:r>
              <a:rPr lang="en-US" sz="2900" dirty="0">
                <a:solidFill>
                  <a:schemeClr val="tx2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Population change in Food deserts from 2010 to 2015</a:t>
            </a:r>
            <a:b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</a:br>
            <a:endParaRPr lang="en-US" sz="3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9703" y="2051540"/>
            <a:ext cx="9067228" cy="4072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463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28DEDAF-7785-3B9E-244E-33DFEEA6D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9371" y="794202"/>
            <a:ext cx="10167893" cy="1077229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 </a:t>
            </a:r>
            <a:r>
              <a:rPr lang="en-US" sz="2900" dirty="0">
                <a:solidFill>
                  <a:schemeClr val="tx2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Population change in Food deserts from 2010 to 2015</a:t>
            </a:r>
            <a:b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</a:b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017" t="2910" r="4607" b="7097"/>
          <a:stretch/>
        </p:blipFill>
        <p:spPr>
          <a:xfrm>
            <a:off x="1553685" y="2022764"/>
            <a:ext cx="7273637" cy="331123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47106" y="6020837"/>
            <a:ext cx="7602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Eastern side states have major change in Food desert population.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944097" y="2939718"/>
            <a:ext cx="26462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– High population difference</a:t>
            </a:r>
          </a:p>
          <a:p>
            <a:endParaRPr lang="en-US" dirty="0"/>
          </a:p>
          <a:p>
            <a:r>
              <a:rPr lang="en-US" dirty="0"/>
              <a:t>    – low population difference</a:t>
            </a:r>
          </a:p>
        </p:txBody>
      </p:sp>
      <p:sp>
        <p:nvSpPr>
          <p:cNvPr id="3" name="Oval 2"/>
          <p:cNvSpPr/>
          <p:nvPr/>
        </p:nvSpPr>
        <p:spPr>
          <a:xfrm>
            <a:off x="8944097" y="3048000"/>
            <a:ext cx="233551" cy="15947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016137" y="3835298"/>
            <a:ext cx="233551" cy="15947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197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FEC8DB6-301B-77C8-C3DE-A68AFF4FC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E0355F-A906-50F3-4213-61C66012D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2052116"/>
            <a:ext cx="7796540" cy="1245266"/>
          </a:xfrm>
        </p:spPr>
        <p:txBody>
          <a:bodyPr/>
          <a:lstStyle/>
          <a:p>
            <a:r>
              <a:rPr lang="en-US" dirty="0"/>
              <a:t>Ref 1</a:t>
            </a:r>
          </a:p>
          <a:p>
            <a:r>
              <a:rPr lang="en-US" dirty="0"/>
              <a:t>Ref 2</a:t>
            </a:r>
          </a:p>
        </p:txBody>
      </p:sp>
    </p:spTree>
    <p:extLst>
      <p:ext uri="{BB962C8B-B14F-4D97-AF65-F5344CB8AC3E}">
        <p14:creationId xmlns:p14="http://schemas.microsoft.com/office/powerpoint/2010/main" val="20274911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7AF3071-BA25-308F-C872-9DD9A62043FB}"/>
              </a:ext>
            </a:extLst>
          </p:cNvPr>
          <p:cNvSpPr txBox="1"/>
          <p:nvPr/>
        </p:nvSpPr>
        <p:spPr>
          <a:xfrm>
            <a:off x="4509654" y="3044279"/>
            <a:ext cx="31726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615718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D2A43-CB25-B5F7-9D1B-55893F564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Food Desert</a:t>
            </a:r>
          </a:p>
        </p:txBody>
      </p:sp>
      <p:pic>
        <p:nvPicPr>
          <p:cNvPr id="4" name="Graphic 3" descr="Shopping cart with solid fill">
            <a:extLst>
              <a:ext uri="{FF2B5EF4-FFF2-40B4-BE49-F238E27FC236}">
                <a16:creationId xmlns:a16="http://schemas.microsoft.com/office/drawing/2014/main" id="{E57E5142-530E-9858-B6E9-C0F7357602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3650674"/>
            <a:ext cx="914400" cy="914400"/>
          </a:xfrm>
          <a:prstGeom prst="rect">
            <a:avLst/>
          </a:prstGeom>
        </p:spPr>
      </p:pic>
      <p:pic>
        <p:nvPicPr>
          <p:cNvPr id="5" name="Graphic 4" descr="User with solid fill">
            <a:extLst>
              <a:ext uri="{FF2B5EF4-FFF2-40B4-BE49-F238E27FC236}">
                <a16:creationId xmlns:a16="http://schemas.microsoft.com/office/drawing/2014/main" id="{B9A00BF6-EC68-11CA-83F7-D88E020EAA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18363" y="3650674"/>
            <a:ext cx="422563" cy="422563"/>
          </a:xfrm>
          <a:prstGeom prst="rect">
            <a:avLst/>
          </a:prstGeom>
        </p:spPr>
      </p:pic>
      <p:pic>
        <p:nvPicPr>
          <p:cNvPr id="6" name="Graphic 5" descr="User with solid fill">
            <a:extLst>
              <a:ext uri="{FF2B5EF4-FFF2-40B4-BE49-F238E27FC236}">
                <a16:creationId xmlns:a16="http://schemas.microsoft.com/office/drawing/2014/main" id="{738D1637-A798-D1BE-B877-D97F61BFE9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16237" y="4643709"/>
            <a:ext cx="422563" cy="422563"/>
          </a:xfrm>
          <a:prstGeom prst="rect">
            <a:avLst/>
          </a:prstGeom>
        </p:spPr>
      </p:pic>
      <p:pic>
        <p:nvPicPr>
          <p:cNvPr id="7" name="Graphic 6" descr="User with solid fill">
            <a:extLst>
              <a:ext uri="{FF2B5EF4-FFF2-40B4-BE49-F238E27FC236}">
                <a16:creationId xmlns:a16="http://schemas.microsoft.com/office/drawing/2014/main" id="{8C7E6AB3-6695-64FB-42C2-370150D38D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53200" y="4643709"/>
            <a:ext cx="422563" cy="422563"/>
          </a:xfrm>
          <a:prstGeom prst="rect">
            <a:avLst/>
          </a:prstGeom>
        </p:spPr>
      </p:pic>
      <p:pic>
        <p:nvPicPr>
          <p:cNvPr id="8" name="Graphic 7" descr="User with solid fill">
            <a:extLst>
              <a:ext uri="{FF2B5EF4-FFF2-40B4-BE49-F238E27FC236}">
                <a16:creationId xmlns:a16="http://schemas.microsoft.com/office/drawing/2014/main" id="{E84F3B5C-7CB1-BCF5-86A9-08F6716A2A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84718" y="2892137"/>
            <a:ext cx="422563" cy="422563"/>
          </a:xfrm>
          <a:prstGeom prst="rect">
            <a:avLst/>
          </a:prstGeom>
        </p:spPr>
      </p:pic>
      <p:pic>
        <p:nvPicPr>
          <p:cNvPr id="9" name="Graphic 8" descr="User with solid fill">
            <a:extLst>
              <a:ext uri="{FF2B5EF4-FFF2-40B4-BE49-F238E27FC236}">
                <a16:creationId xmlns:a16="http://schemas.microsoft.com/office/drawing/2014/main" id="{952403CA-F7B6-3306-FF05-45D618520A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51074" y="3650673"/>
            <a:ext cx="422563" cy="422563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DAB6B8D2-3527-20DC-9666-020F564B4C02}"/>
              </a:ext>
            </a:extLst>
          </p:cNvPr>
          <p:cNvSpPr/>
          <p:nvPr/>
        </p:nvSpPr>
        <p:spPr>
          <a:xfrm>
            <a:off x="4648200" y="2625436"/>
            <a:ext cx="2895600" cy="2895600"/>
          </a:xfrm>
          <a:prstGeom prst="ellipse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 descr="User with solid fill">
            <a:extLst>
              <a:ext uri="{FF2B5EF4-FFF2-40B4-BE49-F238E27FC236}">
                <a16:creationId xmlns:a16="http://schemas.microsoft.com/office/drawing/2014/main" id="{8E26AC81-CB4C-BB3E-A6C1-564840AA9DB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900555" y="2558880"/>
            <a:ext cx="422563" cy="422563"/>
          </a:xfrm>
          <a:prstGeom prst="rect">
            <a:avLst/>
          </a:prstGeom>
        </p:spPr>
      </p:pic>
      <p:pic>
        <p:nvPicPr>
          <p:cNvPr id="12" name="Graphic 11" descr="User with solid fill">
            <a:extLst>
              <a:ext uri="{FF2B5EF4-FFF2-40B4-BE49-F238E27FC236}">
                <a16:creationId xmlns:a16="http://schemas.microsoft.com/office/drawing/2014/main" id="{BF081575-8A0D-D0E6-05EC-31C31C63A8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246918" y="4861916"/>
            <a:ext cx="422563" cy="422563"/>
          </a:xfrm>
          <a:prstGeom prst="rect">
            <a:avLst/>
          </a:prstGeom>
        </p:spPr>
      </p:pic>
      <p:pic>
        <p:nvPicPr>
          <p:cNvPr id="13" name="Graphic 12" descr="User with solid fill">
            <a:extLst>
              <a:ext uri="{FF2B5EF4-FFF2-40B4-BE49-F238E27FC236}">
                <a16:creationId xmlns:a16="http://schemas.microsoft.com/office/drawing/2014/main" id="{0154AA51-10E1-C5DE-3948-6DAEC6889C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400526" y="3650673"/>
            <a:ext cx="422563" cy="422563"/>
          </a:xfrm>
          <a:prstGeom prst="rect">
            <a:avLst/>
          </a:prstGeom>
        </p:spPr>
      </p:pic>
      <p:pic>
        <p:nvPicPr>
          <p:cNvPr id="14" name="Graphic 13" descr="User with solid fill">
            <a:extLst>
              <a:ext uri="{FF2B5EF4-FFF2-40B4-BE49-F238E27FC236}">
                <a16:creationId xmlns:a16="http://schemas.microsoft.com/office/drawing/2014/main" id="{9B690E3C-8243-B351-65B6-75CE9707A97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321627" y="4604635"/>
            <a:ext cx="422563" cy="422563"/>
          </a:xfrm>
          <a:prstGeom prst="rect">
            <a:avLst/>
          </a:prstGeom>
        </p:spPr>
      </p:pic>
      <p:pic>
        <p:nvPicPr>
          <p:cNvPr id="15" name="Graphic 14" descr="User with solid fill">
            <a:extLst>
              <a:ext uri="{FF2B5EF4-FFF2-40B4-BE49-F238E27FC236}">
                <a16:creationId xmlns:a16="http://schemas.microsoft.com/office/drawing/2014/main" id="{DEA353EB-0808-9BE8-783D-AD5AE17BC4D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32908" y="2151986"/>
            <a:ext cx="422563" cy="422563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2B8B27D-B610-E580-8CDC-BC49455EC849}"/>
              </a:ext>
            </a:extLst>
          </p:cNvPr>
          <p:cNvCxnSpPr>
            <a:cxnSpLocks/>
          </p:cNvCxnSpPr>
          <p:nvPr/>
        </p:nvCxnSpPr>
        <p:spPr>
          <a:xfrm flipH="1">
            <a:off x="6553200" y="2913403"/>
            <a:ext cx="1288474" cy="975290"/>
          </a:xfrm>
          <a:prstGeom prst="straightConnector1">
            <a:avLst/>
          </a:prstGeom>
          <a:ln w="19050">
            <a:solidFill>
              <a:schemeClr val="tx2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3015514-668B-D8C1-6CCA-547CF274D6D5}"/>
              </a:ext>
            </a:extLst>
          </p:cNvPr>
          <p:cNvCxnSpPr>
            <a:cxnSpLocks/>
          </p:cNvCxnSpPr>
          <p:nvPr/>
        </p:nvCxnSpPr>
        <p:spPr>
          <a:xfrm flipH="1" flipV="1">
            <a:off x="6590973" y="4309491"/>
            <a:ext cx="1520864" cy="753315"/>
          </a:xfrm>
          <a:prstGeom prst="straightConnector1">
            <a:avLst/>
          </a:prstGeom>
          <a:ln w="19050">
            <a:solidFill>
              <a:schemeClr val="tx2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267290C-57B6-97B4-3F62-EA4EB75AB9D6}"/>
              </a:ext>
            </a:extLst>
          </p:cNvPr>
          <p:cNvCxnSpPr>
            <a:cxnSpLocks/>
          </p:cNvCxnSpPr>
          <p:nvPr/>
        </p:nvCxnSpPr>
        <p:spPr>
          <a:xfrm flipV="1">
            <a:off x="3781963" y="4347613"/>
            <a:ext cx="1819064" cy="453716"/>
          </a:xfrm>
          <a:prstGeom prst="straightConnector1">
            <a:avLst/>
          </a:prstGeom>
          <a:ln w="19050">
            <a:solidFill>
              <a:schemeClr val="tx2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3C35459-EEDB-5AAD-B600-E49E3E7F30FD}"/>
              </a:ext>
            </a:extLst>
          </p:cNvPr>
          <p:cNvCxnSpPr>
            <a:cxnSpLocks/>
          </p:cNvCxnSpPr>
          <p:nvPr/>
        </p:nvCxnSpPr>
        <p:spPr>
          <a:xfrm>
            <a:off x="2860862" y="3914310"/>
            <a:ext cx="2696870" cy="228165"/>
          </a:xfrm>
          <a:prstGeom prst="straightConnector1">
            <a:avLst/>
          </a:prstGeom>
          <a:ln w="19050">
            <a:solidFill>
              <a:schemeClr val="tx2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1085D4E-D5B5-4337-346F-84E898599D69}"/>
              </a:ext>
            </a:extLst>
          </p:cNvPr>
          <p:cNvCxnSpPr>
            <a:cxnSpLocks/>
          </p:cNvCxnSpPr>
          <p:nvPr/>
        </p:nvCxnSpPr>
        <p:spPr>
          <a:xfrm>
            <a:off x="3955471" y="2653184"/>
            <a:ext cx="1582883" cy="1075357"/>
          </a:xfrm>
          <a:prstGeom prst="straightConnector1">
            <a:avLst/>
          </a:prstGeom>
          <a:ln w="19050">
            <a:solidFill>
              <a:schemeClr val="tx2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Graphic 22" descr="User with solid fill">
            <a:extLst>
              <a:ext uri="{FF2B5EF4-FFF2-40B4-BE49-F238E27FC236}">
                <a16:creationId xmlns:a16="http://schemas.microsoft.com/office/drawing/2014/main" id="{A62999D2-D348-87EE-7E89-D4A84560BB7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17672" y="5901824"/>
            <a:ext cx="422563" cy="422563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8D8B84C-67FC-3251-18B9-80F59E437CF8}"/>
              </a:ext>
            </a:extLst>
          </p:cNvPr>
          <p:cNvCxnSpPr>
            <a:cxnSpLocks/>
          </p:cNvCxnSpPr>
          <p:nvPr/>
        </p:nvCxnSpPr>
        <p:spPr>
          <a:xfrm flipH="1" flipV="1">
            <a:off x="6090477" y="4583891"/>
            <a:ext cx="376787" cy="1317933"/>
          </a:xfrm>
          <a:prstGeom prst="straightConnector1">
            <a:avLst/>
          </a:prstGeom>
          <a:ln w="19050">
            <a:solidFill>
              <a:schemeClr val="tx2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5347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Shopping cart with solid fill">
            <a:extLst>
              <a:ext uri="{FF2B5EF4-FFF2-40B4-BE49-F238E27FC236}">
                <a16:creationId xmlns:a16="http://schemas.microsoft.com/office/drawing/2014/main" id="{1233AC2A-A8C1-8F6E-7430-E4F008ED52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18463" y="3051464"/>
            <a:ext cx="755071" cy="755071"/>
          </a:xfrm>
          <a:prstGeom prst="rect">
            <a:avLst/>
          </a:prstGeom>
        </p:spPr>
      </p:pic>
      <p:pic>
        <p:nvPicPr>
          <p:cNvPr id="5" name="Graphic 4" descr="User with solid fill">
            <a:extLst>
              <a:ext uri="{FF2B5EF4-FFF2-40B4-BE49-F238E27FC236}">
                <a16:creationId xmlns:a16="http://schemas.microsoft.com/office/drawing/2014/main" id="{21BBC531-631A-7DD0-5F1E-BF52BFB7A8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18363" y="3006438"/>
            <a:ext cx="422563" cy="422563"/>
          </a:xfrm>
          <a:prstGeom prst="rect">
            <a:avLst/>
          </a:prstGeom>
        </p:spPr>
      </p:pic>
      <p:pic>
        <p:nvPicPr>
          <p:cNvPr id="6" name="Graphic 5" descr="User with solid fill">
            <a:extLst>
              <a:ext uri="{FF2B5EF4-FFF2-40B4-BE49-F238E27FC236}">
                <a16:creationId xmlns:a16="http://schemas.microsoft.com/office/drawing/2014/main" id="{4332B0E4-4209-3F95-55DD-7972F091B3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16237" y="3999473"/>
            <a:ext cx="422563" cy="422563"/>
          </a:xfrm>
          <a:prstGeom prst="rect">
            <a:avLst/>
          </a:prstGeom>
        </p:spPr>
      </p:pic>
      <p:pic>
        <p:nvPicPr>
          <p:cNvPr id="7" name="Graphic 6" descr="User with solid fill">
            <a:extLst>
              <a:ext uri="{FF2B5EF4-FFF2-40B4-BE49-F238E27FC236}">
                <a16:creationId xmlns:a16="http://schemas.microsoft.com/office/drawing/2014/main" id="{53B0AB97-2A02-C32B-E48D-A9AAE3D4E1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53200" y="3999473"/>
            <a:ext cx="422563" cy="422563"/>
          </a:xfrm>
          <a:prstGeom prst="rect">
            <a:avLst/>
          </a:prstGeom>
        </p:spPr>
      </p:pic>
      <p:pic>
        <p:nvPicPr>
          <p:cNvPr id="8" name="Graphic 7" descr="User with solid fill">
            <a:extLst>
              <a:ext uri="{FF2B5EF4-FFF2-40B4-BE49-F238E27FC236}">
                <a16:creationId xmlns:a16="http://schemas.microsoft.com/office/drawing/2014/main" id="{6A45988E-454B-AF67-E465-25692E3436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84718" y="2247901"/>
            <a:ext cx="422563" cy="422563"/>
          </a:xfrm>
          <a:prstGeom prst="rect">
            <a:avLst/>
          </a:prstGeom>
        </p:spPr>
      </p:pic>
      <p:pic>
        <p:nvPicPr>
          <p:cNvPr id="9" name="Graphic 8" descr="User with solid fill">
            <a:extLst>
              <a:ext uri="{FF2B5EF4-FFF2-40B4-BE49-F238E27FC236}">
                <a16:creationId xmlns:a16="http://schemas.microsoft.com/office/drawing/2014/main" id="{622DDF8E-460F-6DD7-BFB3-2B1FF56493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51074" y="3006437"/>
            <a:ext cx="422563" cy="422563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C782FB04-D4FB-997B-0B45-B8E125C1E8E2}"/>
              </a:ext>
            </a:extLst>
          </p:cNvPr>
          <p:cNvSpPr/>
          <p:nvPr/>
        </p:nvSpPr>
        <p:spPr>
          <a:xfrm>
            <a:off x="4648200" y="1981200"/>
            <a:ext cx="2895600" cy="2895600"/>
          </a:xfrm>
          <a:prstGeom prst="ellipse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C17FCE3-50CB-45B7-D457-2F59E3F21E21}"/>
              </a:ext>
            </a:extLst>
          </p:cNvPr>
          <p:cNvSpPr/>
          <p:nvPr/>
        </p:nvSpPr>
        <p:spPr>
          <a:xfrm>
            <a:off x="3997033" y="1330034"/>
            <a:ext cx="4197930" cy="4197930"/>
          </a:xfrm>
          <a:prstGeom prst="ellipse">
            <a:avLst/>
          </a:prstGeom>
          <a:noFill/>
          <a:ln w="38100">
            <a:solidFill>
              <a:schemeClr val="tx2">
                <a:lumMod val="75000"/>
              </a:schemeClr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F55A3AC-ABF8-5A33-A735-AE27E382AA0C}"/>
              </a:ext>
            </a:extLst>
          </p:cNvPr>
          <p:cNvSpPr/>
          <p:nvPr/>
        </p:nvSpPr>
        <p:spPr>
          <a:xfrm>
            <a:off x="3332017" y="665016"/>
            <a:ext cx="5527966" cy="5527966"/>
          </a:xfrm>
          <a:prstGeom prst="ellipse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Graphic 28" descr="User with solid fill">
            <a:extLst>
              <a:ext uri="{FF2B5EF4-FFF2-40B4-BE49-F238E27FC236}">
                <a16:creationId xmlns:a16="http://schemas.microsoft.com/office/drawing/2014/main" id="{2E2D078C-1AB8-D05D-7F81-E4026AEA06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19109" y="4173684"/>
            <a:ext cx="301337" cy="301337"/>
          </a:xfrm>
          <a:prstGeom prst="rect">
            <a:avLst/>
          </a:prstGeom>
        </p:spPr>
      </p:pic>
      <p:pic>
        <p:nvPicPr>
          <p:cNvPr id="30" name="Graphic 29" descr="User with solid fill">
            <a:extLst>
              <a:ext uri="{FF2B5EF4-FFF2-40B4-BE49-F238E27FC236}">
                <a16:creationId xmlns:a16="http://schemas.microsoft.com/office/drawing/2014/main" id="{268A41B0-BE7C-E89D-21B5-F2546FEB1AD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99564" y="4748839"/>
            <a:ext cx="301337" cy="301337"/>
          </a:xfrm>
          <a:prstGeom prst="rect">
            <a:avLst/>
          </a:prstGeom>
        </p:spPr>
      </p:pic>
      <p:pic>
        <p:nvPicPr>
          <p:cNvPr id="31" name="Graphic 30" descr="User with solid fill">
            <a:extLst>
              <a:ext uri="{FF2B5EF4-FFF2-40B4-BE49-F238E27FC236}">
                <a16:creationId xmlns:a16="http://schemas.microsoft.com/office/drawing/2014/main" id="{D4431638-FA60-0AD4-76C1-A158CF3685C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33209" y="5030421"/>
            <a:ext cx="301337" cy="301337"/>
          </a:xfrm>
          <a:prstGeom prst="rect">
            <a:avLst/>
          </a:prstGeom>
        </p:spPr>
      </p:pic>
      <p:pic>
        <p:nvPicPr>
          <p:cNvPr id="32" name="Graphic 31" descr="User with solid fill">
            <a:extLst>
              <a:ext uri="{FF2B5EF4-FFF2-40B4-BE49-F238E27FC236}">
                <a16:creationId xmlns:a16="http://schemas.microsoft.com/office/drawing/2014/main" id="{33F39AFB-938C-E037-F488-EE58B0A57B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33208" y="775244"/>
            <a:ext cx="301337" cy="301337"/>
          </a:xfrm>
          <a:prstGeom prst="rect">
            <a:avLst/>
          </a:prstGeom>
        </p:spPr>
      </p:pic>
      <p:pic>
        <p:nvPicPr>
          <p:cNvPr id="33" name="Graphic 32" descr="User with solid fill">
            <a:extLst>
              <a:ext uri="{FF2B5EF4-FFF2-40B4-BE49-F238E27FC236}">
                <a16:creationId xmlns:a16="http://schemas.microsoft.com/office/drawing/2014/main" id="{82325981-A925-8043-B30F-CCE644B667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706591" y="3297385"/>
            <a:ext cx="301337" cy="301337"/>
          </a:xfrm>
          <a:prstGeom prst="rect">
            <a:avLst/>
          </a:prstGeom>
        </p:spPr>
      </p:pic>
      <p:pic>
        <p:nvPicPr>
          <p:cNvPr id="34" name="Graphic 33" descr="User with solid fill">
            <a:extLst>
              <a:ext uri="{FF2B5EF4-FFF2-40B4-BE49-F238E27FC236}">
                <a16:creationId xmlns:a16="http://schemas.microsoft.com/office/drawing/2014/main" id="{0D4E8151-FCD1-FFDB-F422-27ACE5C5B0A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59828" y="3297384"/>
            <a:ext cx="301337" cy="301337"/>
          </a:xfrm>
          <a:prstGeom prst="rect">
            <a:avLst/>
          </a:prstGeom>
        </p:spPr>
      </p:pic>
      <p:pic>
        <p:nvPicPr>
          <p:cNvPr id="35" name="Graphic 34" descr="User with solid fill">
            <a:extLst>
              <a:ext uri="{FF2B5EF4-FFF2-40B4-BE49-F238E27FC236}">
                <a16:creationId xmlns:a16="http://schemas.microsoft.com/office/drawing/2014/main" id="{AB759A0B-FD3E-B9CD-893A-A0706E1036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66853" y="4744158"/>
            <a:ext cx="301337" cy="301337"/>
          </a:xfrm>
          <a:prstGeom prst="rect">
            <a:avLst/>
          </a:prstGeom>
        </p:spPr>
      </p:pic>
      <p:pic>
        <p:nvPicPr>
          <p:cNvPr id="36" name="Graphic 35" descr="User with solid fill">
            <a:extLst>
              <a:ext uri="{FF2B5EF4-FFF2-40B4-BE49-F238E27FC236}">
                <a16:creationId xmlns:a16="http://schemas.microsoft.com/office/drawing/2014/main" id="{A7CA0A84-7F78-513C-FA51-ADD6E43125A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40381" y="4173684"/>
            <a:ext cx="301337" cy="301337"/>
          </a:xfrm>
          <a:prstGeom prst="rect">
            <a:avLst/>
          </a:prstGeom>
        </p:spPr>
      </p:pic>
      <p:pic>
        <p:nvPicPr>
          <p:cNvPr id="37" name="Graphic 36" descr="User with solid fill">
            <a:extLst>
              <a:ext uri="{FF2B5EF4-FFF2-40B4-BE49-F238E27FC236}">
                <a16:creationId xmlns:a16="http://schemas.microsoft.com/office/drawing/2014/main" id="{D792837D-D6D9-98B7-8882-B7BD5DDE26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29988" y="2421084"/>
            <a:ext cx="301337" cy="301337"/>
          </a:xfrm>
          <a:prstGeom prst="rect">
            <a:avLst/>
          </a:prstGeom>
        </p:spPr>
      </p:pic>
      <p:pic>
        <p:nvPicPr>
          <p:cNvPr id="38" name="Graphic 37" descr="User with solid fill">
            <a:extLst>
              <a:ext uri="{FF2B5EF4-FFF2-40B4-BE49-F238E27FC236}">
                <a16:creationId xmlns:a16="http://schemas.microsoft.com/office/drawing/2014/main" id="{4FD811A3-09C3-D05B-7E3F-DC41A4143AD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19109" y="2341417"/>
            <a:ext cx="301337" cy="301337"/>
          </a:xfrm>
          <a:prstGeom prst="rect">
            <a:avLst/>
          </a:prstGeom>
        </p:spPr>
      </p:pic>
      <p:pic>
        <p:nvPicPr>
          <p:cNvPr id="39" name="Graphic 38" descr="User with solid fill">
            <a:extLst>
              <a:ext uri="{FF2B5EF4-FFF2-40B4-BE49-F238E27FC236}">
                <a16:creationId xmlns:a16="http://schemas.microsoft.com/office/drawing/2014/main" id="{D82A1BDC-B254-F7C9-32DE-9CC4B2F8B0F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53446" y="1775631"/>
            <a:ext cx="301337" cy="301337"/>
          </a:xfrm>
          <a:prstGeom prst="rect">
            <a:avLst/>
          </a:prstGeom>
        </p:spPr>
      </p:pic>
      <p:pic>
        <p:nvPicPr>
          <p:cNvPr id="40" name="Graphic 39" descr="User with solid fill">
            <a:extLst>
              <a:ext uri="{FF2B5EF4-FFF2-40B4-BE49-F238E27FC236}">
                <a16:creationId xmlns:a16="http://schemas.microsoft.com/office/drawing/2014/main" id="{9868F877-E437-67D5-3F1F-B61BD9A1F21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19892" y="1775630"/>
            <a:ext cx="301337" cy="301337"/>
          </a:xfrm>
          <a:prstGeom prst="rect">
            <a:avLst/>
          </a:prstGeom>
        </p:spPr>
      </p:pic>
      <p:pic>
        <p:nvPicPr>
          <p:cNvPr id="41" name="Graphic 40" descr="User with solid fill">
            <a:extLst>
              <a:ext uri="{FF2B5EF4-FFF2-40B4-BE49-F238E27FC236}">
                <a16:creationId xmlns:a16="http://schemas.microsoft.com/office/drawing/2014/main" id="{960B3869-9F43-2D65-1258-E8F5556A582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33207" y="5733533"/>
            <a:ext cx="301337" cy="301337"/>
          </a:xfrm>
          <a:prstGeom prst="rect">
            <a:avLst/>
          </a:prstGeom>
        </p:spPr>
      </p:pic>
      <p:pic>
        <p:nvPicPr>
          <p:cNvPr id="42" name="Graphic 41" descr="User with solid fill">
            <a:extLst>
              <a:ext uri="{FF2B5EF4-FFF2-40B4-BE49-F238E27FC236}">
                <a16:creationId xmlns:a16="http://schemas.microsoft.com/office/drawing/2014/main" id="{B245A770-037A-2477-B284-9B50549C87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71607" y="3277818"/>
            <a:ext cx="301337" cy="301337"/>
          </a:xfrm>
          <a:prstGeom prst="rect">
            <a:avLst/>
          </a:prstGeom>
        </p:spPr>
      </p:pic>
      <p:pic>
        <p:nvPicPr>
          <p:cNvPr id="43" name="Graphic 42" descr="User with solid fill">
            <a:extLst>
              <a:ext uri="{FF2B5EF4-FFF2-40B4-BE49-F238E27FC236}">
                <a16:creationId xmlns:a16="http://schemas.microsoft.com/office/drawing/2014/main" id="{30106B91-7262-797C-5D7A-AB3F0D2F05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06926" y="3277818"/>
            <a:ext cx="301337" cy="301337"/>
          </a:xfrm>
          <a:prstGeom prst="rect">
            <a:avLst/>
          </a:prstGeom>
        </p:spPr>
      </p:pic>
      <p:pic>
        <p:nvPicPr>
          <p:cNvPr id="44" name="Graphic 43" descr="User with solid fill">
            <a:extLst>
              <a:ext uri="{FF2B5EF4-FFF2-40B4-BE49-F238E27FC236}">
                <a16:creationId xmlns:a16="http://schemas.microsoft.com/office/drawing/2014/main" id="{C14A37ED-068E-31F9-7806-DA054C2AF71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56364" y="4868338"/>
            <a:ext cx="301337" cy="301337"/>
          </a:xfrm>
          <a:prstGeom prst="rect">
            <a:avLst/>
          </a:prstGeom>
        </p:spPr>
      </p:pic>
      <p:pic>
        <p:nvPicPr>
          <p:cNvPr id="45" name="Graphic 44" descr="User with solid fill">
            <a:extLst>
              <a:ext uri="{FF2B5EF4-FFF2-40B4-BE49-F238E27FC236}">
                <a16:creationId xmlns:a16="http://schemas.microsoft.com/office/drawing/2014/main" id="{2DC2CAD0-B36A-EB1B-D9E1-8A188F8099D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703127" y="4949378"/>
            <a:ext cx="301337" cy="301337"/>
          </a:xfrm>
          <a:prstGeom prst="rect">
            <a:avLst/>
          </a:prstGeom>
        </p:spPr>
      </p:pic>
      <p:pic>
        <p:nvPicPr>
          <p:cNvPr id="46" name="Graphic 45" descr="User with solid fill">
            <a:extLst>
              <a:ext uri="{FF2B5EF4-FFF2-40B4-BE49-F238E27FC236}">
                <a16:creationId xmlns:a16="http://schemas.microsoft.com/office/drawing/2014/main" id="{F7694A86-6ABF-A913-419C-F4E996C4E53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25184" y="1643144"/>
            <a:ext cx="301337" cy="301337"/>
          </a:xfrm>
          <a:prstGeom prst="rect">
            <a:avLst/>
          </a:prstGeom>
        </p:spPr>
      </p:pic>
      <p:pic>
        <p:nvPicPr>
          <p:cNvPr id="47" name="Graphic 46" descr="User with solid fill">
            <a:extLst>
              <a:ext uri="{FF2B5EF4-FFF2-40B4-BE49-F238E27FC236}">
                <a16:creationId xmlns:a16="http://schemas.microsoft.com/office/drawing/2014/main" id="{B76C1A70-CF67-3F1B-9442-599AD439B66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798377" y="1645392"/>
            <a:ext cx="301337" cy="301337"/>
          </a:xfrm>
          <a:prstGeom prst="rect">
            <a:avLst/>
          </a:prstGeom>
        </p:spPr>
      </p:pic>
      <p:pic>
        <p:nvPicPr>
          <p:cNvPr id="48" name="Graphic 47" descr="User with solid fill">
            <a:extLst>
              <a:ext uri="{FF2B5EF4-FFF2-40B4-BE49-F238E27FC236}">
                <a16:creationId xmlns:a16="http://schemas.microsoft.com/office/drawing/2014/main" id="{715BEBD8-9881-D4D6-3823-76F5B517B82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64253" y="1061414"/>
            <a:ext cx="301337" cy="301337"/>
          </a:xfrm>
          <a:prstGeom prst="rect">
            <a:avLst/>
          </a:prstGeom>
        </p:spPr>
      </p:pic>
      <p:pic>
        <p:nvPicPr>
          <p:cNvPr id="49" name="Graphic 48" descr="User with solid fill">
            <a:extLst>
              <a:ext uri="{FF2B5EF4-FFF2-40B4-BE49-F238E27FC236}">
                <a16:creationId xmlns:a16="http://schemas.microsoft.com/office/drawing/2014/main" id="{69AF6416-1028-23EE-CC16-680183E7762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972300" y="1076581"/>
            <a:ext cx="301337" cy="301337"/>
          </a:xfrm>
          <a:prstGeom prst="rect">
            <a:avLst/>
          </a:prstGeom>
        </p:spPr>
      </p:pic>
      <p:pic>
        <p:nvPicPr>
          <p:cNvPr id="50" name="Graphic 49" descr="User with solid fill">
            <a:extLst>
              <a:ext uri="{FF2B5EF4-FFF2-40B4-BE49-F238E27FC236}">
                <a16:creationId xmlns:a16="http://schemas.microsoft.com/office/drawing/2014/main" id="{365A6F1D-8348-0C1F-0E48-E90364CD64D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233064" y="2421084"/>
            <a:ext cx="301337" cy="301337"/>
          </a:xfrm>
          <a:prstGeom prst="rect">
            <a:avLst/>
          </a:prstGeom>
        </p:spPr>
      </p:pic>
      <p:pic>
        <p:nvPicPr>
          <p:cNvPr id="51" name="Graphic 50" descr="User with solid fill">
            <a:extLst>
              <a:ext uri="{FF2B5EF4-FFF2-40B4-BE49-F238E27FC236}">
                <a16:creationId xmlns:a16="http://schemas.microsoft.com/office/drawing/2014/main" id="{15663AF3-5A00-D4A2-6E79-2BB1C1293A3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163792" y="4120699"/>
            <a:ext cx="301337" cy="301337"/>
          </a:xfrm>
          <a:prstGeom prst="rect">
            <a:avLst/>
          </a:prstGeom>
        </p:spPr>
      </p:pic>
      <p:pic>
        <p:nvPicPr>
          <p:cNvPr id="52" name="Graphic 51" descr="User with solid fill">
            <a:extLst>
              <a:ext uri="{FF2B5EF4-FFF2-40B4-BE49-F238E27FC236}">
                <a16:creationId xmlns:a16="http://schemas.microsoft.com/office/drawing/2014/main" id="{259F4693-FBEE-3771-4065-1C7AC6366EB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972300" y="5436370"/>
            <a:ext cx="301337" cy="301337"/>
          </a:xfrm>
          <a:prstGeom prst="rect">
            <a:avLst/>
          </a:prstGeom>
        </p:spPr>
      </p:pic>
      <p:pic>
        <p:nvPicPr>
          <p:cNvPr id="53" name="Graphic 52" descr="User with solid fill">
            <a:extLst>
              <a:ext uri="{FF2B5EF4-FFF2-40B4-BE49-F238E27FC236}">
                <a16:creationId xmlns:a16="http://schemas.microsoft.com/office/drawing/2014/main" id="{1A8E078E-2E7C-CF50-29E3-7B04E2CA888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50821" y="5436370"/>
            <a:ext cx="301337" cy="301337"/>
          </a:xfrm>
          <a:prstGeom prst="rect">
            <a:avLst/>
          </a:prstGeom>
        </p:spPr>
      </p:pic>
      <p:pic>
        <p:nvPicPr>
          <p:cNvPr id="54" name="Graphic 53" descr="User with solid fill">
            <a:extLst>
              <a:ext uri="{FF2B5EF4-FFF2-40B4-BE49-F238E27FC236}">
                <a16:creationId xmlns:a16="http://schemas.microsoft.com/office/drawing/2014/main" id="{8D56952A-17B4-0925-1838-4C3D8BEB56B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716476" y="4216301"/>
            <a:ext cx="301337" cy="301337"/>
          </a:xfrm>
          <a:prstGeom prst="rect">
            <a:avLst/>
          </a:prstGeom>
        </p:spPr>
      </p:pic>
      <p:pic>
        <p:nvPicPr>
          <p:cNvPr id="55" name="Graphic 54" descr="User with solid fill">
            <a:extLst>
              <a:ext uri="{FF2B5EF4-FFF2-40B4-BE49-F238E27FC236}">
                <a16:creationId xmlns:a16="http://schemas.microsoft.com/office/drawing/2014/main" id="{ACFDC00A-4527-09C2-13CA-3BE468A1AB5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662789" y="2418589"/>
            <a:ext cx="301337" cy="301337"/>
          </a:xfrm>
          <a:prstGeom prst="rect">
            <a:avLst/>
          </a:prstGeom>
        </p:spPr>
      </p:pic>
      <p:pic>
        <p:nvPicPr>
          <p:cNvPr id="56" name="Graphic 55" descr="User with solid fill">
            <a:extLst>
              <a:ext uri="{FF2B5EF4-FFF2-40B4-BE49-F238E27FC236}">
                <a16:creationId xmlns:a16="http://schemas.microsoft.com/office/drawing/2014/main" id="{D36F9FA4-7E80-6C1A-DF3E-F288B5EA4A5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868640" y="789099"/>
            <a:ext cx="301337" cy="301337"/>
          </a:xfrm>
          <a:prstGeom prst="rect">
            <a:avLst/>
          </a:prstGeom>
        </p:spPr>
      </p:pic>
      <p:pic>
        <p:nvPicPr>
          <p:cNvPr id="57" name="Graphic 56" descr="User with solid fill">
            <a:extLst>
              <a:ext uri="{FF2B5EF4-FFF2-40B4-BE49-F238E27FC236}">
                <a16:creationId xmlns:a16="http://schemas.microsoft.com/office/drawing/2014/main" id="{BD5DD6D2-175D-0C1B-2AA8-88B8AF42069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327574" y="2569257"/>
            <a:ext cx="301337" cy="301337"/>
          </a:xfrm>
          <a:prstGeom prst="rect">
            <a:avLst/>
          </a:prstGeom>
        </p:spPr>
      </p:pic>
      <p:pic>
        <p:nvPicPr>
          <p:cNvPr id="58" name="Graphic 57" descr="User with solid fill">
            <a:extLst>
              <a:ext uri="{FF2B5EF4-FFF2-40B4-BE49-F238E27FC236}">
                <a16:creationId xmlns:a16="http://schemas.microsoft.com/office/drawing/2014/main" id="{954AC201-16E2-1EED-1E35-E0522F350EC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949299" y="1492475"/>
            <a:ext cx="301337" cy="301337"/>
          </a:xfrm>
          <a:prstGeom prst="rect">
            <a:avLst/>
          </a:prstGeom>
        </p:spPr>
      </p:pic>
      <p:pic>
        <p:nvPicPr>
          <p:cNvPr id="59" name="Graphic 58" descr="User with solid fill">
            <a:extLst>
              <a:ext uri="{FF2B5EF4-FFF2-40B4-BE49-F238E27FC236}">
                <a16:creationId xmlns:a16="http://schemas.microsoft.com/office/drawing/2014/main" id="{795E6C08-48F9-307B-29AF-60C7CFC479D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099967" y="3093544"/>
            <a:ext cx="301337" cy="301337"/>
          </a:xfrm>
          <a:prstGeom prst="rect">
            <a:avLst/>
          </a:prstGeom>
        </p:spPr>
      </p:pic>
      <p:pic>
        <p:nvPicPr>
          <p:cNvPr id="65" name="Graphic 64" descr="User with solid fill">
            <a:extLst>
              <a:ext uri="{FF2B5EF4-FFF2-40B4-BE49-F238E27FC236}">
                <a16:creationId xmlns:a16="http://schemas.microsoft.com/office/drawing/2014/main" id="{969BC9F9-11B1-5B11-2528-A2D630BFB78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427263" y="5969874"/>
            <a:ext cx="301337" cy="301337"/>
          </a:xfrm>
          <a:prstGeom prst="rect">
            <a:avLst/>
          </a:prstGeom>
        </p:spPr>
      </p:pic>
      <p:pic>
        <p:nvPicPr>
          <p:cNvPr id="66" name="Graphic 65" descr="User with solid fill">
            <a:extLst>
              <a:ext uri="{FF2B5EF4-FFF2-40B4-BE49-F238E27FC236}">
                <a16:creationId xmlns:a16="http://schemas.microsoft.com/office/drawing/2014/main" id="{7F621C3B-FB7F-91D2-3567-D302AB1C2AA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620238" y="6124128"/>
            <a:ext cx="301337" cy="301337"/>
          </a:xfrm>
          <a:prstGeom prst="rect">
            <a:avLst/>
          </a:prstGeom>
        </p:spPr>
      </p:pic>
      <p:pic>
        <p:nvPicPr>
          <p:cNvPr id="67" name="Graphic 66" descr="User with solid fill">
            <a:extLst>
              <a:ext uri="{FF2B5EF4-FFF2-40B4-BE49-F238E27FC236}">
                <a16:creationId xmlns:a16="http://schemas.microsoft.com/office/drawing/2014/main" id="{C42959A4-0547-9E47-7556-6B1B3FCD7DE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772636" y="5181089"/>
            <a:ext cx="301337" cy="301337"/>
          </a:xfrm>
          <a:prstGeom prst="rect">
            <a:avLst/>
          </a:prstGeom>
        </p:spPr>
      </p:pic>
      <p:pic>
        <p:nvPicPr>
          <p:cNvPr id="68" name="Graphic 67" descr="User with solid fill">
            <a:extLst>
              <a:ext uri="{FF2B5EF4-FFF2-40B4-BE49-F238E27FC236}">
                <a16:creationId xmlns:a16="http://schemas.microsoft.com/office/drawing/2014/main" id="{8884E35B-0A4C-9F18-5FF7-BD4FF9BDE7B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483853" y="3806535"/>
            <a:ext cx="301337" cy="301337"/>
          </a:xfrm>
          <a:prstGeom prst="rect">
            <a:avLst/>
          </a:prstGeom>
        </p:spPr>
      </p:pic>
      <p:pic>
        <p:nvPicPr>
          <p:cNvPr id="69" name="Graphic 68" descr="User with solid fill">
            <a:extLst>
              <a:ext uri="{FF2B5EF4-FFF2-40B4-BE49-F238E27FC236}">
                <a16:creationId xmlns:a16="http://schemas.microsoft.com/office/drawing/2014/main" id="{E6F39C88-9263-4282-3914-5B4A7FB2A70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634521" y="2247901"/>
            <a:ext cx="301337" cy="301337"/>
          </a:xfrm>
          <a:prstGeom prst="rect">
            <a:avLst/>
          </a:prstGeom>
        </p:spPr>
      </p:pic>
      <p:pic>
        <p:nvPicPr>
          <p:cNvPr id="70" name="Graphic 69" descr="User with solid fill">
            <a:extLst>
              <a:ext uri="{FF2B5EF4-FFF2-40B4-BE49-F238E27FC236}">
                <a16:creationId xmlns:a16="http://schemas.microsoft.com/office/drawing/2014/main" id="{3A03766B-71EB-2C40-CD6D-BD13A02FE96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328552" y="993299"/>
            <a:ext cx="301337" cy="301337"/>
          </a:xfrm>
          <a:prstGeom prst="rect">
            <a:avLst/>
          </a:prstGeom>
        </p:spPr>
      </p:pic>
      <p:pic>
        <p:nvPicPr>
          <p:cNvPr id="71" name="Graphic 70" descr="User with solid fill">
            <a:extLst>
              <a:ext uri="{FF2B5EF4-FFF2-40B4-BE49-F238E27FC236}">
                <a16:creationId xmlns:a16="http://schemas.microsoft.com/office/drawing/2014/main" id="{C8CB1D76-3216-8F8E-9D08-D4F4D305E25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491644" y="1234865"/>
            <a:ext cx="301337" cy="301337"/>
          </a:xfrm>
          <a:prstGeom prst="rect">
            <a:avLst/>
          </a:prstGeom>
        </p:spPr>
      </p:pic>
      <p:pic>
        <p:nvPicPr>
          <p:cNvPr id="72" name="Graphic 71" descr="User with solid fill">
            <a:extLst>
              <a:ext uri="{FF2B5EF4-FFF2-40B4-BE49-F238E27FC236}">
                <a16:creationId xmlns:a16="http://schemas.microsoft.com/office/drawing/2014/main" id="{9B06D065-421F-B0A9-3C05-1A3C80F95ED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344752" y="1624033"/>
            <a:ext cx="301337" cy="301337"/>
          </a:xfrm>
          <a:prstGeom prst="rect">
            <a:avLst/>
          </a:prstGeom>
        </p:spPr>
      </p:pic>
      <p:pic>
        <p:nvPicPr>
          <p:cNvPr id="73" name="Graphic 72" descr="User with solid fill">
            <a:extLst>
              <a:ext uri="{FF2B5EF4-FFF2-40B4-BE49-F238E27FC236}">
                <a16:creationId xmlns:a16="http://schemas.microsoft.com/office/drawing/2014/main" id="{E1839D9E-938B-6CD1-ED08-8EDAE984AEF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344752" y="2741117"/>
            <a:ext cx="301337" cy="301337"/>
          </a:xfrm>
          <a:prstGeom prst="rect">
            <a:avLst/>
          </a:prstGeom>
        </p:spPr>
      </p:pic>
      <p:pic>
        <p:nvPicPr>
          <p:cNvPr id="74" name="Graphic 73" descr="User with solid fill">
            <a:extLst>
              <a:ext uri="{FF2B5EF4-FFF2-40B4-BE49-F238E27FC236}">
                <a16:creationId xmlns:a16="http://schemas.microsoft.com/office/drawing/2014/main" id="{63FB374C-1A95-929D-C6F3-F2634E63AE2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884639" y="2341416"/>
            <a:ext cx="301337" cy="301337"/>
          </a:xfrm>
          <a:prstGeom prst="rect">
            <a:avLst/>
          </a:prstGeom>
        </p:spPr>
      </p:pic>
      <p:pic>
        <p:nvPicPr>
          <p:cNvPr id="75" name="Graphic 74" descr="User with solid fill">
            <a:extLst>
              <a:ext uri="{FF2B5EF4-FFF2-40B4-BE49-F238E27FC236}">
                <a16:creationId xmlns:a16="http://schemas.microsoft.com/office/drawing/2014/main" id="{46707C57-5772-0440-51C8-B76A06C4CBB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717081" y="3909417"/>
            <a:ext cx="301337" cy="301337"/>
          </a:xfrm>
          <a:prstGeom prst="rect">
            <a:avLst/>
          </a:prstGeom>
        </p:spPr>
      </p:pic>
      <p:pic>
        <p:nvPicPr>
          <p:cNvPr id="76" name="Graphic 75" descr="User with solid fill">
            <a:extLst>
              <a:ext uri="{FF2B5EF4-FFF2-40B4-BE49-F238E27FC236}">
                <a16:creationId xmlns:a16="http://schemas.microsoft.com/office/drawing/2014/main" id="{980BBBAD-8659-E659-FF4B-4F4DC57162B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646514" y="5316875"/>
            <a:ext cx="301337" cy="301337"/>
          </a:xfrm>
          <a:prstGeom prst="rect">
            <a:avLst/>
          </a:prstGeom>
        </p:spPr>
      </p:pic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4EBEE553-11F3-305C-46CF-6C8010BEF809}"/>
              </a:ext>
            </a:extLst>
          </p:cNvPr>
          <p:cNvCxnSpPr/>
          <p:nvPr/>
        </p:nvCxnSpPr>
        <p:spPr>
          <a:xfrm>
            <a:off x="7812231" y="3943348"/>
            <a:ext cx="1475508" cy="0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608D5701-8721-4A72-7B56-4950A4FC4DEC}"/>
              </a:ext>
            </a:extLst>
          </p:cNvPr>
          <p:cNvSpPr txBox="1"/>
          <p:nvPr/>
        </p:nvSpPr>
        <p:spPr>
          <a:xfrm>
            <a:off x="9310263" y="3640629"/>
            <a:ext cx="1181734" cy="789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 dirty="0"/>
              <a:t>Tract area </a:t>
            </a:r>
          </a:p>
          <a:p>
            <a:pPr>
              <a:lnSpc>
                <a:spcPct val="150000"/>
              </a:lnSpc>
            </a:pPr>
            <a:r>
              <a:rPr lang="en-US" sz="1050" dirty="0"/>
              <a:t>½ mile for Urban 10 mile for Rural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B13A5B7C-ED05-D53F-270B-81168A499CEB}"/>
              </a:ext>
            </a:extLst>
          </p:cNvPr>
          <p:cNvCxnSpPr/>
          <p:nvPr/>
        </p:nvCxnSpPr>
        <p:spPr>
          <a:xfrm>
            <a:off x="8163792" y="4752815"/>
            <a:ext cx="1475508" cy="0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8B2A58B0-99C0-6E05-D2F7-4C081663B69E}"/>
              </a:ext>
            </a:extLst>
          </p:cNvPr>
          <p:cNvSpPr txBox="1"/>
          <p:nvPr/>
        </p:nvSpPr>
        <p:spPr>
          <a:xfrm>
            <a:off x="9670471" y="4542245"/>
            <a:ext cx="1181734" cy="789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 dirty="0"/>
              <a:t>Tract area </a:t>
            </a:r>
          </a:p>
          <a:p>
            <a:pPr>
              <a:lnSpc>
                <a:spcPct val="150000"/>
              </a:lnSpc>
            </a:pPr>
            <a:r>
              <a:rPr lang="en-US" sz="1050" dirty="0"/>
              <a:t>1 mile for Urban 10 mile for Rural</a:t>
            </a:r>
          </a:p>
        </p:txBody>
      </p:sp>
      <p:pic>
        <p:nvPicPr>
          <p:cNvPr id="82" name="Graphic 81" descr="User with solid fill">
            <a:extLst>
              <a:ext uri="{FF2B5EF4-FFF2-40B4-BE49-F238E27FC236}">
                <a16:creationId xmlns:a16="http://schemas.microsoft.com/office/drawing/2014/main" id="{EFFBC7C7-E637-8202-40FC-7DB2E8B01D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45332" y="1483657"/>
            <a:ext cx="301337" cy="301337"/>
          </a:xfrm>
          <a:prstGeom prst="rect">
            <a:avLst/>
          </a:prstGeom>
        </p:spPr>
      </p:pic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D6B5CE27-774C-2551-1401-59F6BF25F01F}"/>
              </a:ext>
            </a:extLst>
          </p:cNvPr>
          <p:cNvCxnSpPr>
            <a:cxnSpLocks/>
          </p:cNvCxnSpPr>
          <p:nvPr/>
        </p:nvCxnSpPr>
        <p:spPr>
          <a:xfrm>
            <a:off x="8534401" y="5654431"/>
            <a:ext cx="1050579" cy="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F68E6BA4-E1D5-4B04-09FC-E92D1A8498D9}"/>
              </a:ext>
            </a:extLst>
          </p:cNvPr>
          <p:cNvSpPr txBox="1"/>
          <p:nvPr/>
        </p:nvSpPr>
        <p:spPr>
          <a:xfrm>
            <a:off x="9616151" y="5443861"/>
            <a:ext cx="1181734" cy="789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 dirty="0"/>
              <a:t>Tract area </a:t>
            </a:r>
          </a:p>
          <a:p>
            <a:pPr>
              <a:lnSpc>
                <a:spcPct val="150000"/>
              </a:lnSpc>
            </a:pPr>
            <a:r>
              <a:rPr lang="en-US" sz="1050" dirty="0"/>
              <a:t>1 mile for Urban 20 mile for Rural</a:t>
            </a:r>
          </a:p>
        </p:txBody>
      </p:sp>
    </p:spTree>
    <p:extLst>
      <p:ext uri="{BB962C8B-B14F-4D97-AF65-F5344CB8AC3E}">
        <p14:creationId xmlns:p14="http://schemas.microsoft.com/office/powerpoint/2010/main" val="2865042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9DAD5-28DE-0689-B37B-EC8713E38B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2052116"/>
            <a:ext cx="7796540" cy="1813302"/>
          </a:xfrm>
        </p:spPr>
        <p:txBody>
          <a:bodyPr/>
          <a:lstStyle/>
          <a:p>
            <a:r>
              <a:rPr lang="en-US" dirty="0"/>
              <a:t>A total of 51 States and 3,140 Counties are represented in the Dataset</a:t>
            </a:r>
          </a:p>
          <a:p>
            <a:r>
              <a:rPr lang="en-US" dirty="0"/>
              <a:t>Overall, </a:t>
            </a:r>
            <a:r>
              <a:rPr lang="en-IN" dirty="0"/>
              <a:t>72,857 Rows of data has been included in the analysis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C856941-85F0-D91F-4D8A-508F34EC6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Q1. Geographic Distribution of Food Deserts</a:t>
            </a:r>
          </a:p>
        </p:txBody>
      </p:sp>
    </p:spTree>
    <p:extLst>
      <p:ext uri="{BB962C8B-B14F-4D97-AF65-F5344CB8AC3E}">
        <p14:creationId xmlns:p14="http://schemas.microsoft.com/office/powerpoint/2010/main" val="3109285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02BE3-1263-3979-64D9-1CE1D295A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Q1. Geographic Distribution of Food Deserts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EE2C2988-DD65-0795-3201-AC3F9325D0E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19111" y="2163495"/>
            <a:ext cx="4536001" cy="3240000"/>
          </a:xfrm>
        </p:spPr>
      </p:pic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BADF0360-8572-F2C5-7617-B4DD9BB88DA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559999" y="2163495"/>
            <a:ext cx="4536001" cy="3240000"/>
          </a:xfrm>
        </p:spPr>
      </p:pic>
    </p:spTree>
    <p:extLst>
      <p:ext uri="{BB962C8B-B14F-4D97-AF65-F5344CB8AC3E}">
        <p14:creationId xmlns:p14="http://schemas.microsoft.com/office/powerpoint/2010/main" val="3099955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02BE3-1263-3979-64D9-1CE1D295A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Q1. Geographic Distribution of Food Deserts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25878BC-76EB-4089-7E91-E0A88F384C6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559999" y="2161207"/>
            <a:ext cx="4536001" cy="3240000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F435D89-7AB4-3313-5F98-9934523CCE0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19110" y="2161207"/>
            <a:ext cx="4536001" cy="3240000"/>
          </a:xfrm>
        </p:spPr>
      </p:pic>
    </p:spTree>
    <p:extLst>
      <p:ext uri="{BB962C8B-B14F-4D97-AF65-F5344CB8AC3E}">
        <p14:creationId xmlns:p14="http://schemas.microsoft.com/office/powerpoint/2010/main" val="2905006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02BE3-1263-3979-64D9-1CE1D295A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Q1. Geographic Distribution of Food Deserts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EE2C2988-DD65-0795-3201-AC3F9325D0E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/>
        </p:blipFill>
        <p:spPr>
          <a:xfrm>
            <a:off x="6419109" y="2163495"/>
            <a:ext cx="4536001" cy="3240000"/>
          </a:xfrm>
        </p:spPr>
      </p:pic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BADF0360-8572-F2C5-7617-B4DD9BB88DA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/>
          <a:stretch/>
        </p:blipFill>
        <p:spPr>
          <a:xfrm>
            <a:off x="1559999" y="2163495"/>
            <a:ext cx="4536001" cy="3240000"/>
          </a:xfrm>
        </p:spPr>
      </p:pic>
    </p:spTree>
    <p:extLst>
      <p:ext uri="{BB962C8B-B14F-4D97-AF65-F5344CB8AC3E}">
        <p14:creationId xmlns:p14="http://schemas.microsoft.com/office/powerpoint/2010/main" val="1210711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02CD0-F28B-83C8-1E0B-C6FF9EF39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Q2. Urban vs Rural Classification impacts</a:t>
            </a: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BE48E2FD-FFA6-A33B-2779-6F89ACD84F66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481434745"/>
              </p:ext>
            </p:extLst>
          </p:nvPr>
        </p:nvGraphicFramePr>
        <p:xfrm>
          <a:off x="2160962" y="2054858"/>
          <a:ext cx="3892550" cy="39973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983D738E-8E89-E6AA-E650-2ED62F191CB7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974656675"/>
              </p:ext>
            </p:extLst>
          </p:nvPr>
        </p:nvGraphicFramePr>
        <p:xfrm>
          <a:off x="6665132" y="2054858"/>
          <a:ext cx="3895725" cy="39973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599774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2D251F"/>
      </a:dk2>
      <a:lt2>
        <a:srgbClr val="FAE9C5"/>
      </a:lt2>
      <a:accent1>
        <a:srgbClr val="ED3846"/>
      </a:accent1>
      <a:accent2>
        <a:srgbClr val="F87184"/>
      </a:accent2>
      <a:accent3>
        <a:srgbClr val="EC9DA9"/>
      </a:accent3>
      <a:accent4>
        <a:srgbClr val="ECC190"/>
      </a:accent4>
      <a:accent5>
        <a:srgbClr val="FFB268"/>
      </a:accent5>
      <a:accent6>
        <a:srgbClr val="F98657"/>
      </a:accent6>
      <a:hlink>
        <a:srgbClr val="B97669"/>
      </a:hlink>
      <a:folHlink>
        <a:srgbClr val="9E94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BCCF8060-3FCB-4641-B728-8A589529B13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{52AA725E-9076-3945-817A-27F5BFBE722B}tf16401378</Template>
  <TotalTime>498</TotalTime>
  <Words>1008</Words>
  <Application>Microsoft Macintosh PowerPoint</Application>
  <PresentationFormat>Widescreen</PresentationFormat>
  <Paragraphs>119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Arial</vt:lpstr>
      <vt:lpstr>Calibri</vt:lpstr>
      <vt:lpstr>MS Shell Dlg 2</vt:lpstr>
      <vt:lpstr>Rockwell</vt:lpstr>
      <vt:lpstr>Söhne</vt:lpstr>
      <vt:lpstr>Times New Roman</vt:lpstr>
      <vt:lpstr>Wingdings</vt:lpstr>
      <vt:lpstr>Wingdings 3</vt:lpstr>
      <vt:lpstr>Madison</vt:lpstr>
      <vt:lpstr>An Exploratory Data Analysis on Food Desert in the USA</vt:lpstr>
      <vt:lpstr>Food Desert</vt:lpstr>
      <vt:lpstr>Food Desert</vt:lpstr>
      <vt:lpstr>PowerPoint Presentation</vt:lpstr>
      <vt:lpstr>Q1. Geographic Distribution of Food Deserts</vt:lpstr>
      <vt:lpstr>Q1. Geographic Distribution of Food Deserts</vt:lpstr>
      <vt:lpstr>Q1. Geographic Distribution of Food Deserts</vt:lpstr>
      <vt:lpstr>Q1. Geographic Distribution of Food Deserts</vt:lpstr>
      <vt:lpstr>Q2. Urban vs Rural Classification impacts</vt:lpstr>
      <vt:lpstr>Correlation between poverty rate and Food desert. </vt:lpstr>
      <vt:lpstr>Correlation between poverty rate and Food deserts</vt:lpstr>
      <vt:lpstr>Correlation between poverty rate of counties and Food deserts </vt:lpstr>
      <vt:lpstr>The impact of vehicle availability on food desert designation?  </vt:lpstr>
      <vt:lpstr>Vehicle access in rural and urban tracts</vt:lpstr>
      <vt:lpstr>FOOD desert and Median Family Income</vt:lpstr>
      <vt:lpstr>Relationship between Income variables (MedianFamilyIncome, LowIncomeTracts) and food deserts? </vt:lpstr>
      <vt:lpstr>Median Family Income between a combination of food desert and Urban tracts</vt:lpstr>
      <vt:lpstr>Characteristics of Areas with Group Quarters:  </vt:lpstr>
      <vt:lpstr>Percentage of Group Quarters tracts by States:</vt:lpstr>
      <vt:lpstr>Correlation between the percentage of Group quarters and the prevalence of Food deserts   </vt:lpstr>
      <vt:lpstr>Characteristics of Areas with Group Quarters:  </vt:lpstr>
      <vt:lpstr>T-Test to compare the "Poverty Rate" between tracts with and without Group quarters:   </vt:lpstr>
      <vt:lpstr>Different Demographic groups in Food Deserted Tracts: </vt:lpstr>
      <vt:lpstr>Population of Kids and Seniors in Food and Non Food deserted tracts. </vt:lpstr>
      <vt:lpstr> Population change in Food deserts from 2010 to 2015 </vt:lpstr>
      <vt:lpstr> Population change in Food deserts from 2010 to 2015 </vt:lpstr>
      <vt:lpstr> Population change in Food deserts from 2010 to 2015 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Exploratory Data Analysis on Food Desert in the USA</dc:title>
  <dc:creator>Mohan Dass, Mowzli Sre</dc:creator>
  <cp:lastModifiedBy>Mohan Dass, Mowzli Sre</cp:lastModifiedBy>
  <cp:revision>27</cp:revision>
  <dcterms:created xsi:type="dcterms:W3CDTF">2023-10-18T23:49:42Z</dcterms:created>
  <dcterms:modified xsi:type="dcterms:W3CDTF">2023-10-19T21:58:01Z</dcterms:modified>
</cp:coreProperties>
</file>