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24"/>
  </p:notesMasterIdLst>
  <p:sldIdLst>
    <p:sldId id="256" r:id="rId2"/>
    <p:sldId id="290" r:id="rId3"/>
    <p:sldId id="277" r:id="rId4"/>
    <p:sldId id="278" r:id="rId5"/>
    <p:sldId id="280" r:id="rId6"/>
    <p:sldId id="281" r:id="rId7"/>
    <p:sldId id="282" r:id="rId8"/>
    <p:sldId id="292" r:id="rId9"/>
    <p:sldId id="283" r:id="rId10"/>
    <p:sldId id="284" r:id="rId11"/>
    <p:sldId id="293" r:id="rId12"/>
    <p:sldId id="285" r:id="rId13"/>
    <p:sldId id="291" r:id="rId14"/>
    <p:sldId id="279" r:id="rId15"/>
    <p:sldId id="294" r:id="rId16"/>
    <p:sldId id="264" r:id="rId17"/>
    <p:sldId id="289" r:id="rId18"/>
    <p:sldId id="287" r:id="rId19"/>
    <p:sldId id="288" r:id="rId20"/>
    <p:sldId id="286" r:id="rId21"/>
    <p:sldId id="266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A367D-761C-4C4B-94A5-2D97CAAAB3F5}" v="329" dt="2023-12-10T08:19:32.105"/>
    <p1510:client id="{9B503D4F-2D19-4834-BA49-39AE5939946B}" v="4" dt="2023-12-10T05:15:12.530"/>
    <p1510:client id="{EDC74E3E-4B67-4F6F-98C9-28253A378D6E}" v="1" dt="2023-12-09T23:00:03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C5E63-074E-423D-B88A-A9055DAAD4C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CAA93-2162-4FB0-AFAD-B8EA684B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ACF2-94AD-4836-A1E9-47B16A2D298E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A62-0ACB-4119-9129-67E1F5BCC0D9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18B5-B2B2-41D0-AD88-802466DC4C9C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045A-C55A-4595-956E-41A8106C81CE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400E039-86BE-4471-913D-2AF0562605FA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40A3-B887-4003-956C-4DB05A6B7632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5DD-E340-4AEF-A572-A5FC968EB017}" type="datetime1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75AF-77F7-4182-87A5-547CCD3810EB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5D1-9318-443C-99A2-D1A5B05249F2}" type="datetime1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661D-3A62-437B-A0DE-2D6D0381E868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EBE-C33C-4CFB-9D8F-4A075187DDF0}" type="datetime1">
              <a:rPr lang="en-US" smtClean="0"/>
              <a:t>12/10/2023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D52CC7-F745-4154-BA43-EB36BE615709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datasets/sridharstreaks/insurance-data-for-machine-learning/data" TargetMode="Externa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ridharstreaks/insurance-data-for-machine-learning/data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5" name="Picture 24" descr="A stethoscope and a calculator on a paper&#10;&#10;Description automatically generated">
            <a:extLst>
              <a:ext uri="{FF2B5EF4-FFF2-40B4-BE49-F238E27FC236}">
                <a16:creationId xmlns:a16="http://schemas.microsoft.com/office/drawing/2014/main" id="{B266CF42-E378-3842-D1C4-481FD6D3E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971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32A43-B2C7-691E-0CFC-0F65BB26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z="1400"/>
              <a:pPr>
                <a:spcAft>
                  <a:spcPts val="600"/>
                </a:spcAft>
              </a:pPr>
              <a:t>1</a:t>
            </a:fld>
            <a:endParaRPr lang="en-US" sz="14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9131243-6FBF-BA32-B565-983E3EE3F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038" y="593525"/>
            <a:ext cx="8327923" cy="212017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/>
              <a:t>Predicting Health Insurance Premiums in the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D1F6D-A185-65BA-7267-5A9A9C2C7BC2}"/>
              </a:ext>
            </a:extLst>
          </p:cNvPr>
          <p:cNvSpPr txBox="1"/>
          <p:nvPr/>
        </p:nvSpPr>
        <p:spPr>
          <a:xfrm>
            <a:off x="2763132" y="5963491"/>
            <a:ext cx="845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5"/>
              </a:rPr>
              <a:t>https://www.kaggle.com/datasets/sridharstreaks/insurance-data-for-machine-learning/data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CCEA7D-0100-2A19-844D-BAC8E5920C07}"/>
              </a:ext>
            </a:extLst>
          </p:cNvPr>
          <p:cNvSpPr txBox="1"/>
          <p:nvPr/>
        </p:nvSpPr>
        <p:spPr>
          <a:xfrm>
            <a:off x="2973609" y="5432701"/>
            <a:ext cx="6680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Keerthana Aravindhan | </a:t>
            </a:r>
            <a:r>
              <a:rPr lang="en-US" sz="1600" dirty="0" err="1"/>
              <a:t>Vamsidhar</a:t>
            </a:r>
            <a:r>
              <a:rPr lang="en-US" sz="1600" dirty="0"/>
              <a:t> </a:t>
            </a:r>
            <a:r>
              <a:rPr lang="en-US" sz="1600" dirty="0" err="1"/>
              <a:t>Boddu</a:t>
            </a:r>
            <a:r>
              <a:rPr lang="en-US" sz="1600" dirty="0"/>
              <a:t>| Amit Sopan </a:t>
            </a:r>
            <a:r>
              <a:rPr lang="en-US" sz="1600" dirty="0" err="1"/>
              <a:t>Shendge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B179507-078C-8695-DA57-A56A7142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42" y="2645078"/>
            <a:ext cx="4578929" cy="1069848"/>
          </a:xfrm>
        </p:spPr>
        <p:txBody>
          <a:bodyPr/>
          <a:lstStyle/>
          <a:p>
            <a:r>
              <a:rPr lang="en-US" dirty="0"/>
              <a:t>DATAS6103 – Data Mining Project</a:t>
            </a:r>
          </a:p>
        </p:txBody>
      </p:sp>
    </p:spTree>
    <p:extLst>
      <p:ext uri="{BB962C8B-B14F-4D97-AF65-F5344CB8AC3E}">
        <p14:creationId xmlns:p14="http://schemas.microsoft.com/office/powerpoint/2010/main" val="106398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01174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Average charges vs occupation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21" y="5367230"/>
            <a:ext cx="9296358" cy="1270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charges are notably higher for white collar occupation, followed by those in blue collar and student.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Unemployed pay less charges. Also, according to dataset, Unemployed are in more 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74583-A70A-29BB-9E65-07BB9798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63" y="1692189"/>
            <a:ext cx="4773168" cy="347362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325CF6-5D40-8931-D50A-A9A21BD8E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681" y="1753621"/>
            <a:ext cx="506944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Anova test between </a:t>
            </a:r>
            <a:r>
              <a:rPr lang="en-US" dirty="0">
                <a:latin typeface="Rockwell Condensed"/>
              </a:rPr>
              <a:t>occupation</a:t>
            </a:r>
          </a:p>
          <a:p>
            <a:r>
              <a:rPr lang="en-US" dirty="0">
                <a:latin typeface="Rockwell Condensed"/>
              </a:rPr>
              <a:t>And charges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4223" y="4473988"/>
            <a:ext cx="4773168" cy="17525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There is significant difference among the means of occupation groups of charges</a:t>
            </a:r>
            <a:endParaRPr lang="en-US" sz="2400" dirty="0">
              <a:solidFill>
                <a:srgbClr val="000000"/>
              </a:solidFill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9E3611"/>
              </a:buClr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The Tukey HSD test further confirms that all pairwise differences are statistically significant.</a:t>
            </a:r>
            <a:endParaRPr lang="en-US" sz="2400" dirty="0">
              <a:solidFill>
                <a:srgbClr val="000000"/>
              </a:solidFill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9E3611"/>
              </a:buClr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56D4BFE-A2C9-CDEE-915B-1A33196BD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81" y="2797011"/>
            <a:ext cx="4722420" cy="986886"/>
          </a:xfrm>
          <a:prstGeom prst="rect">
            <a:avLst/>
          </a:prstGeom>
        </p:spPr>
      </p:pic>
      <p:pic>
        <p:nvPicPr>
          <p:cNvPr id="7" name="Picture 6" descr="A diagram of a box plot&#10;&#10;Description automatically generated">
            <a:extLst>
              <a:ext uri="{FF2B5EF4-FFF2-40B4-BE49-F238E27FC236}">
                <a16:creationId xmlns:a16="http://schemas.microsoft.com/office/drawing/2014/main" id="{5AF18A28-2B49-78F0-1019-102511773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789" y="2090185"/>
            <a:ext cx="4435433" cy="33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8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Charges according to medical history and exercise </a:t>
            </a:r>
            <a:r>
              <a:rPr lang="en-US"/>
              <a:t>freq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3" y="2558337"/>
            <a:ext cx="4773168" cy="3498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ea typeface="Calibri" panose="020F0502020204030204" pitchFamily="34" charset="0"/>
                <a:cs typeface="Calibri"/>
              </a:rPr>
              <a:t>Individuals who engage in frequent exercise and have a history of heart disease tend to incur higher charges. Following this, those who exercise occasionally and have a history of heart disease exhibit the high charges.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Conversely, the lowest charges are observed among individuals with no exercise regimen and no reported medical history.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C6823-E7FB-5B77-AB50-2539CF654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2422678"/>
            <a:ext cx="4956048" cy="36344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926C8-FA82-6E48-3A20-0734A237A55C}"/>
              </a:ext>
            </a:extLst>
          </p:cNvPr>
          <p:cNvSpPr txBox="1"/>
          <p:nvPr/>
        </p:nvSpPr>
        <p:spPr>
          <a:xfrm>
            <a:off x="6348986" y="6163661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Diabetes- 0               Heart disease- 1</a:t>
            </a:r>
          </a:p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 blood pressure- 2    None- 3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8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Charges according to Smoking and exercise </a:t>
            </a:r>
            <a:r>
              <a:rPr lang="en-US" dirty="0" err="1"/>
              <a:t>freq</a:t>
            </a:r>
            <a:endParaRPr lang="en-US" dirty="0" err="1">
              <a:latin typeface="Rockwell Condensed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3" y="2558337"/>
            <a:ext cx="4773168" cy="3498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ea typeface="Calibri" panose="020F0502020204030204" pitchFamily="34" charset="0"/>
                <a:cs typeface="Calibri"/>
              </a:rPr>
              <a:t>Individuals who engage in frequent exercise and have a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smoking habit tend to incur higher charges. Following this, those who exercise occasionally and rarely and have smoking habit exhibit the highest charges.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Calibri"/>
                <a:ea typeface="Calibri" panose="020F0502020204030204" pitchFamily="34" charset="0"/>
                <a:cs typeface="Calibri"/>
              </a:rPr>
              <a:t> Conversely,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the lowest charges are observed among individuals with no exercise regimen and no smoking habit.</a:t>
            </a:r>
            <a:endParaRPr lang="en-US"/>
          </a:p>
          <a:p>
            <a:pPr>
              <a:lnSpc>
                <a:spcPct val="100000"/>
              </a:lnSpc>
              <a:buClr>
                <a:srgbClr val="9E3611"/>
              </a:buClr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926C8-FA82-6E48-3A20-0734A237A55C}"/>
              </a:ext>
            </a:extLst>
          </p:cNvPr>
          <p:cNvSpPr txBox="1"/>
          <p:nvPr/>
        </p:nvSpPr>
        <p:spPr>
          <a:xfrm>
            <a:off x="6348986" y="6163661"/>
            <a:ext cx="609407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CE9178"/>
                </a:solidFill>
                <a:latin typeface="Consolas"/>
              </a:rPr>
              <a:t>0 – no smoking      1 - smoking</a:t>
            </a:r>
            <a:endParaRPr lang="en-US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F730A7F-5BF6-C08D-3085-2CEA503D2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141" y="1835481"/>
            <a:ext cx="5682342" cy="37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8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300" dirty="0"/>
              <a:t>Boxplot of charges by coverage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839163"/>
            <a:ext cx="4773168" cy="20867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exactly reveals that Premium customers incur the highest charges, trailed by Standard and Basic customers in descending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CF4E9-96F2-9175-57C9-389C71B59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2" y="2281085"/>
            <a:ext cx="4773168" cy="36912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E938-E679-C031-5D4F-02B5690D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6C368-6547-2951-AAF4-ACD67613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bar graph with text and numbers&#10;&#10;Description automatically generated">
            <a:extLst>
              <a:ext uri="{FF2B5EF4-FFF2-40B4-BE49-F238E27FC236}">
                <a16:creationId xmlns:a16="http://schemas.microsoft.com/office/drawing/2014/main" id="{996CF084-4EBF-65DC-3396-03B7DA2C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08" y="2344352"/>
            <a:ext cx="5157850" cy="3228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6C147-B2C8-5188-ED89-87AFA58CC2E2}"/>
              </a:ext>
            </a:extLst>
          </p:cNvPr>
          <p:cNvSpPr txBox="1"/>
          <p:nvPr/>
        </p:nvSpPr>
        <p:spPr>
          <a:xfrm>
            <a:off x="7607630" y="2501239"/>
            <a:ext cx="361207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ockwell"/>
              </a:rPr>
              <a:t>mutual_info_regression</a:t>
            </a:r>
            <a:r>
              <a:rPr lang="en-US" dirty="0">
                <a:solidFill>
                  <a:srgbClr val="000000"/>
                </a:solidFill>
                <a:latin typeface="Rockwell"/>
              </a:rPr>
              <a:t> feature selection :</a:t>
            </a:r>
          </a:p>
          <a:p>
            <a:endParaRPr lang="en-US" dirty="0"/>
          </a:p>
          <a:p>
            <a:r>
              <a:rPr lang="en-US" dirty="0"/>
              <a:t>Top features influencing charges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Smoker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coverage_level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medical_history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err="1"/>
              <a:t>family_medical_history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4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Charges: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436" y="2992808"/>
            <a:ext cx="4759452" cy="2381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exhibits a notable absence of outliers, and the distribution of charges aligns closely with a normal distribution.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DD9B1-1923-B741-0936-D98826D24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3" b="1"/>
          <a:stretch/>
        </p:blipFill>
        <p:spPr>
          <a:xfrm>
            <a:off x="6361113" y="2193036"/>
            <a:ext cx="4773168" cy="398068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DC5CC9-7676-416B-28B8-AE2F018E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5B9-FB60-6AED-0EC9-282BD134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87522C-0570-9C79-0AFE-AF8B261F5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57599"/>
              </p:ext>
            </p:extLst>
          </p:nvPr>
        </p:nvGraphicFramePr>
        <p:xfrm>
          <a:off x="1063752" y="2093976"/>
          <a:ext cx="9924037" cy="417881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76730">
                  <a:extLst>
                    <a:ext uri="{9D8B030D-6E8A-4147-A177-3AD203B41FA5}">
                      <a16:colId xmlns:a16="http://schemas.microsoft.com/office/drawing/2014/main" val="3252708738"/>
                    </a:ext>
                  </a:extLst>
                </a:gridCol>
                <a:gridCol w="1418534">
                  <a:extLst>
                    <a:ext uri="{9D8B030D-6E8A-4147-A177-3AD203B41FA5}">
                      <a16:colId xmlns:a16="http://schemas.microsoft.com/office/drawing/2014/main" val="2955245957"/>
                    </a:ext>
                  </a:extLst>
                </a:gridCol>
                <a:gridCol w="1063901">
                  <a:extLst>
                    <a:ext uri="{9D8B030D-6E8A-4147-A177-3AD203B41FA5}">
                      <a16:colId xmlns:a16="http://schemas.microsoft.com/office/drawing/2014/main" val="4231374189"/>
                    </a:ext>
                  </a:extLst>
                </a:gridCol>
                <a:gridCol w="1079320">
                  <a:extLst>
                    <a:ext uri="{9D8B030D-6E8A-4147-A177-3AD203B41FA5}">
                      <a16:colId xmlns:a16="http://schemas.microsoft.com/office/drawing/2014/main" val="381280632"/>
                    </a:ext>
                  </a:extLst>
                </a:gridCol>
                <a:gridCol w="1350658">
                  <a:extLst>
                    <a:ext uri="{9D8B030D-6E8A-4147-A177-3AD203B41FA5}">
                      <a16:colId xmlns:a16="http://schemas.microsoft.com/office/drawing/2014/main" val="2382105746"/>
                    </a:ext>
                  </a:extLst>
                </a:gridCol>
                <a:gridCol w="1232195">
                  <a:extLst>
                    <a:ext uri="{9D8B030D-6E8A-4147-A177-3AD203B41FA5}">
                      <a16:colId xmlns:a16="http://schemas.microsoft.com/office/drawing/2014/main" val="2635911548"/>
                    </a:ext>
                  </a:extLst>
                </a:gridCol>
                <a:gridCol w="1302699">
                  <a:extLst>
                    <a:ext uri="{9D8B030D-6E8A-4147-A177-3AD203B41FA5}">
                      <a16:colId xmlns:a16="http://schemas.microsoft.com/office/drawing/2014/main" val="2567761422"/>
                    </a:ext>
                  </a:extLst>
                </a:gridCol>
              </a:tblGrid>
              <a:tr h="707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Regression Model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M.S.E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M.A.E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M.A.P.E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ACCURACY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Train_R2 Score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Test_R2 Score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1497553"/>
                  </a:ext>
                </a:extLst>
              </a:tr>
              <a:tr h="6943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Linear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839240.2362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753.39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4.853283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95.15%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0.9568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0.9568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032540"/>
                  </a:ext>
                </a:extLst>
              </a:tr>
              <a:tr h="6943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 Forest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139478.7883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305.8503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1918194"/>
                  </a:ext>
                </a:extLst>
              </a:tr>
              <a:tr h="6943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SVM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84801.66551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251.9165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295975"/>
                  </a:ext>
                </a:extLst>
              </a:tr>
              <a:tr h="6943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Gradient Boosting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126511.283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292.57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1.899895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98.10%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0.9941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0.9935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120021"/>
                  </a:ext>
                </a:extLst>
              </a:tr>
              <a:tr h="6943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XG Boost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103509.9365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270.27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1.74592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98.25%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0.9941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0.9947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797288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7B06-8BB6-DCB7-5146-EF44CC7B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300" dirty="0"/>
              <a:t>Gradient Boosting Regression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0359" y="2291787"/>
            <a:ext cx="8311742" cy="368074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for Gradient boosting model after tuning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error:  126511.28304750347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absolute error: 292.57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percentage error (MAPE): 1.899894828242299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98.1 %.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R2 score:  0.9941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R2 score:  0.9935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300" dirty="0"/>
              <a:t>XG Boost Regression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0359" y="2291787"/>
            <a:ext cx="8311742" cy="368074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for XG Boost model after tuning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error:  103509.93648385104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absolute error: 270.27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percentage error (MAPE): 1.7459202766297914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98.25 %.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R2 score:  0.9941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R2 score:  0.9947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02FB-E42A-CEC3-BF73-2DB7E51BC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071" y="1704266"/>
            <a:ext cx="6612801" cy="22685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Predicting Health Insurance Premiums in the US</a:t>
            </a: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1ABE5-281E-D74A-D381-EE8EE2C19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071" y="3437901"/>
            <a:ext cx="7891272" cy="1069848"/>
          </a:xfrm>
        </p:spPr>
        <p:txBody>
          <a:bodyPr/>
          <a:lstStyle/>
          <a:p>
            <a:r>
              <a:rPr lang="en-US" dirty="0"/>
              <a:t>DATAS6103 – Data Mining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6436C-8325-FB56-D8EC-E80B8147B930}"/>
              </a:ext>
            </a:extLst>
          </p:cNvPr>
          <p:cNvSpPr txBox="1"/>
          <p:nvPr/>
        </p:nvSpPr>
        <p:spPr>
          <a:xfrm>
            <a:off x="1517071" y="5444850"/>
            <a:ext cx="845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https://www.kaggle.com/datasets/sridharstreaks/insurance-data-for-machine-learning/data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3D850-1C54-2087-B937-431C9993879D}"/>
              </a:ext>
            </a:extLst>
          </p:cNvPr>
          <p:cNvSpPr txBox="1"/>
          <p:nvPr/>
        </p:nvSpPr>
        <p:spPr>
          <a:xfrm>
            <a:off x="1517071" y="4691606"/>
            <a:ext cx="624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Keerthana Aravindhan | </a:t>
            </a:r>
            <a:r>
              <a:rPr lang="en-US" sz="1600" dirty="0" err="1"/>
              <a:t>Vamsidhar</a:t>
            </a:r>
            <a:r>
              <a:rPr lang="en-US" sz="1600" dirty="0"/>
              <a:t> </a:t>
            </a:r>
            <a:r>
              <a:rPr lang="en-US" sz="1600" dirty="0" err="1"/>
              <a:t>Boddu</a:t>
            </a:r>
            <a:r>
              <a:rPr lang="en-US" sz="1600" dirty="0"/>
              <a:t>| Amit Sopan </a:t>
            </a:r>
            <a:r>
              <a:rPr lang="en-US" sz="1600" dirty="0" err="1"/>
              <a:t>Shendge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AFF9-1243-077E-70D7-5374D40A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7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Using prediction of health insurance premiums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476982"/>
            <a:ext cx="10247376" cy="374683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machine learning models using historical data to predict insurance premiums.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features such as age, gender, health conditions and other relevant factors and implement below applications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Web Application.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Mobile App integration.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For online policy application.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applications provide real-time predictions for users with the feature values provided.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EC8DB6-301B-77C8-C3DE-A68AFF4F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0355F-A906-50F3-4213-61C66012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245266"/>
          </a:xfrm>
        </p:spPr>
        <p:txBody>
          <a:bodyPr/>
          <a:lstStyle/>
          <a:p>
            <a:r>
              <a:rPr lang="en-US" dirty="0"/>
              <a:t>Ref 1</a:t>
            </a:r>
          </a:p>
          <a:p>
            <a:r>
              <a:rPr lang="en-US" dirty="0"/>
              <a:t>Ref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506FC-FA95-4FFD-D6A0-236DD8AF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7AF3071-BA25-308F-C872-9DD9A62043FB}"/>
              </a:ext>
            </a:extLst>
          </p:cNvPr>
          <p:cNvSpPr txBox="1"/>
          <p:nvPr/>
        </p:nvSpPr>
        <p:spPr>
          <a:xfrm>
            <a:off x="1717507" y="1316890"/>
            <a:ext cx="4606394" cy="422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F2C18-4E4F-5360-D21E-E7110CA2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BB67B382-C0D7-E849-8D16-432A4E99B600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71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Scatterplot of age vs charges: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8171" y="2957150"/>
            <a:ext cx="4773168" cy="2126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0" dirty="0">
                <a:effectLst/>
                <a:latin typeface="Calibri"/>
                <a:ea typeface="Calibri" panose="020F0502020204030204" pitchFamily="34" charset="0"/>
                <a:cs typeface="Calibri"/>
              </a:rPr>
              <a:t>Average charges for each </a:t>
            </a:r>
            <a:r>
              <a:rPr lang="en-US" sz="2400" dirty="0">
                <a:latin typeface="Calibri"/>
                <a:ea typeface="Calibri" panose="020F0502020204030204" pitchFamily="34" charset="0"/>
                <a:cs typeface="Calibri"/>
              </a:rPr>
              <a:t>age</a:t>
            </a:r>
            <a:r>
              <a:rPr lang="en-US" sz="2400" b="0" dirty="0">
                <a:effectLst/>
                <a:latin typeface="Calibri"/>
                <a:ea typeface="Calibri" panose="020F0502020204030204" pitchFamily="34" charset="0"/>
                <a:cs typeface="Calibri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Charges</a:t>
            </a:r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increases with increase in age.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AD571-88B3-27B9-9FF5-B022F638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2345711"/>
            <a:ext cx="4773168" cy="36753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513F-B38D-6F79-F543-46CE753B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16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Scatterplot of </a:t>
            </a:r>
            <a:r>
              <a:rPr lang="en-US" dirty="0" err="1"/>
              <a:t>bmi</a:t>
            </a:r>
            <a:r>
              <a:rPr lang="en-US" dirty="0"/>
              <a:t> vs charges: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048" y="3025653"/>
            <a:ext cx="4773168" cy="2126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charges for each </a:t>
            </a:r>
            <a:r>
              <a:rPr lang="en-US" sz="2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Charges increases with increase in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E6776-2901-6D31-7B98-D24B428D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289" y="2131553"/>
            <a:ext cx="4859959" cy="398948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plot of charges vs smokers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858827"/>
            <a:ext cx="4773168" cy="2047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KDE plot clearly illustrates that more of Smokers tend to incur higher charges compared to non-smokers.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6A245-4A9F-F2D0-5EC0-7CC014084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2300748"/>
            <a:ext cx="4773168" cy="336231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D420C-9E77-5B23-F8B9-4EFC682384B7}"/>
              </a:ext>
            </a:extLst>
          </p:cNvPr>
          <p:cNvSpPr txBox="1"/>
          <p:nvPr/>
        </p:nvSpPr>
        <p:spPr>
          <a:xfrm>
            <a:off x="1222168" y="4732810"/>
            <a:ext cx="45027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Also from the t-test we could find that there is significant difference in charges between smoker.</a:t>
            </a:r>
          </a:p>
        </p:txBody>
      </p:sp>
    </p:spTree>
    <p:extLst>
      <p:ext uri="{BB962C8B-B14F-4D97-AF65-F5344CB8AC3E}">
        <p14:creationId xmlns:p14="http://schemas.microsoft.com/office/powerpoint/2010/main" val="203143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46087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barplot</a:t>
            </a:r>
            <a:r>
              <a:rPr lang="en-US" dirty="0"/>
              <a:t> of charges vs gender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3" y="2146469"/>
            <a:ext cx="4773168" cy="31898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average, males tend to give higher charges than females.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Additionally, the maximum charge in the dataset is paid by a male, while the minimum charges are associated with females.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states that in general there is gender-based disparities.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AA037-EDA3-5C9B-338A-81B28C465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2121408"/>
            <a:ext cx="4773168" cy="35655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1C318-9791-14B8-54C6-76B2705EF955}"/>
              </a:ext>
            </a:extLst>
          </p:cNvPr>
          <p:cNvSpPr txBox="1"/>
          <p:nvPr/>
        </p:nvSpPr>
        <p:spPr>
          <a:xfrm>
            <a:off x="1281545" y="5801590"/>
            <a:ext cx="70262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Also from the t-test we could find that there is significant difference in charges between gender.</a:t>
            </a:r>
          </a:p>
        </p:txBody>
      </p:sp>
    </p:spTree>
    <p:extLst>
      <p:ext uri="{BB962C8B-B14F-4D97-AF65-F5344CB8AC3E}">
        <p14:creationId xmlns:p14="http://schemas.microsoft.com/office/powerpoint/2010/main" val="219702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Average charges vs medical history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262" y="3058845"/>
            <a:ext cx="4773168" cy="17525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charges are notably higher for individuals with heart disease, followed by those with diabetes.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663DC-D401-1D60-E19B-0C9C51277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506" y="2200068"/>
            <a:ext cx="5285232" cy="347005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Anova test between </a:t>
            </a:r>
            <a:r>
              <a:rPr lang="en-US" dirty="0">
                <a:latin typeface="Rockwell Condensed"/>
              </a:rPr>
              <a:t>medical history</a:t>
            </a:r>
          </a:p>
          <a:p>
            <a:r>
              <a:rPr lang="en-US" dirty="0">
                <a:latin typeface="Rockwell Condensed"/>
              </a:rPr>
              <a:t>And charges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4223" y="4473988"/>
            <a:ext cx="4773168" cy="17525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There is significant difference among the means of medical history groups of charges</a:t>
            </a:r>
            <a:endParaRPr lang="en-US" sz="2400" dirty="0">
              <a:solidFill>
                <a:srgbClr val="000000"/>
              </a:solidFill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9E3611"/>
              </a:buClr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The Tukey HSD test further confirms that all pairwise differences are statistically significant.</a:t>
            </a:r>
            <a:endParaRPr lang="en-US" sz="2400" dirty="0">
              <a:solidFill>
                <a:srgbClr val="000000"/>
              </a:solidFill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9E3611"/>
              </a:buClr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Picture 2" descr="A diagram of a box plot&#10;&#10;Description automatically generated">
            <a:extLst>
              <a:ext uri="{FF2B5EF4-FFF2-40B4-BE49-F238E27FC236}">
                <a16:creationId xmlns:a16="http://schemas.microsoft.com/office/drawing/2014/main" id="{75321C1C-2435-FDDB-71AD-63B91C2A8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783" y="2082759"/>
            <a:ext cx="4836016" cy="3488072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E127DF9-5572-CCE3-1AD9-96FA67FA6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38" y="2696991"/>
            <a:ext cx="4890654" cy="12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2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Average charges vs family medical history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679932"/>
            <a:ext cx="4619418" cy="32951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latin typeface="Calibri"/>
                <a:ea typeface="Calibri" panose="020F0502020204030204" pitchFamily="34" charset="0"/>
                <a:cs typeface="Calibri"/>
              </a:rPr>
              <a:t>The average charges are notably higher for individuals with heart disease, followed by those with diabetes in  family_medical_history also.</a:t>
            </a:r>
          </a:p>
          <a:p>
            <a:pPr>
              <a:buClr>
                <a:srgbClr val="9E3611"/>
              </a:buClr>
            </a:pPr>
            <a:endParaRPr lang="en-US" sz="2200" dirty="0">
              <a:latin typeface="Calibri"/>
              <a:ea typeface="Calibri" panose="020F0502020204030204" pitchFamily="34" charset="0"/>
              <a:cs typeface="Calibri"/>
            </a:endParaRPr>
          </a:p>
          <a:p>
            <a:pPr>
              <a:buClr>
                <a:srgbClr val="9E3611"/>
              </a:buClr>
            </a:pPr>
            <a:r>
              <a:rPr lang="en-US" sz="2200" dirty="0">
                <a:latin typeface="Calibri"/>
                <a:ea typeface="Calibri" panose="020F0502020204030204" pitchFamily="34" charset="0"/>
                <a:cs typeface="Calibri"/>
              </a:rPr>
              <a:t>From One way Anova test, there is significant difference among the means of family medical history  groups of charges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FB1FB-5A83-3EB8-E32C-C2172982D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96" y="2192812"/>
            <a:ext cx="5285232" cy="349748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5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697</TotalTime>
  <Words>666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Wood Type</vt:lpstr>
      <vt:lpstr>Predicting Health Insurance Premiums in the US</vt:lpstr>
      <vt:lpstr>Predicting Health Insurance Premiums in the US </vt:lpstr>
      <vt:lpstr>Scatterplot of age vs charges:</vt:lpstr>
      <vt:lpstr>Scatterplot of bmi vs charges:</vt:lpstr>
      <vt:lpstr>plot of charges vs smokers</vt:lpstr>
      <vt:lpstr>barplot of charges vs gender</vt:lpstr>
      <vt:lpstr>Average charges vs medical history</vt:lpstr>
      <vt:lpstr>Anova test between medical history And charges</vt:lpstr>
      <vt:lpstr>Average charges vs family medical history</vt:lpstr>
      <vt:lpstr>Average charges vs occupation</vt:lpstr>
      <vt:lpstr>Anova test between occupation And charges</vt:lpstr>
      <vt:lpstr>Charges according to medical history and exercise freq</vt:lpstr>
      <vt:lpstr>Charges according to Smoking and exercise freq</vt:lpstr>
      <vt:lpstr>Boxplot of charges by coverage level</vt:lpstr>
      <vt:lpstr>Feature selection</vt:lpstr>
      <vt:lpstr>Distribution of Charges:</vt:lpstr>
      <vt:lpstr>RESULTS </vt:lpstr>
      <vt:lpstr>Gradient Boosting Regression model</vt:lpstr>
      <vt:lpstr>XG Boost Regression model</vt:lpstr>
      <vt:lpstr>Using prediction of health insurance premiums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Data Analysis on Food Desert in the USA</dc:title>
  <dc:creator>Mohan Dass, Mowzli Sre</dc:creator>
  <cp:lastModifiedBy>keerthana aravindhan</cp:lastModifiedBy>
  <cp:revision>187</cp:revision>
  <dcterms:created xsi:type="dcterms:W3CDTF">2023-10-18T23:49:42Z</dcterms:created>
  <dcterms:modified xsi:type="dcterms:W3CDTF">2023-12-10T08:26:06Z</dcterms:modified>
</cp:coreProperties>
</file>