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9"/>
  </p:notesMasterIdLst>
  <p:sldIdLst>
    <p:sldId id="256" r:id="rId2"/>
    <p:sldId id="264" r:id="rId3"/>
    <p:sldId id="277" r:id="rId4"/>
    <p:sldId id="278" r:id="rId5"/>
    <p:sldId id="280" r:id="rId6"/>
    <p:sldId id="281" r:id="rId7"/>
    <p:sldId id="282" r:id="rId8"/>
    <p:sldId id="283" r:id="rId9"/>
    <p:sldId id="285" r:id="rId10"/>
    <p:sldId id="284" r:id="rId11"/>
    <p:sldId id="279" r:id="rId12"/>
    <p:sldId id="289" r:id="rId13"/>
    <p:sldId id="287" r:id="rId14"/>
    <p:sldId id="288" r:id="rId15"/>
    <p:sldId id="286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5E63-074E-423D-B88A-A9055DAAD4C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CAA93-2162-4FB0-AFAD-B8EA684B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ACF2-94AD-4836-A1E9-47B16A2D298E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A62-0ACB-4119-9129-67E1F5BCC0D9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18B5-B2B2-41D0-AD88-802466DC4C9C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045A-C55A-4595-956E-41A8106C81CE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00E039-86BE-4471-913D-2AF0562605FA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40A3-B887-4003-956C-4DB05A6B7632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5DD-E340-4AEF-A572-A5FC968EB017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75AF-77F7-4182-87A5-547CCD3810EB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5D1-9318-443C-99A2-D1A5B05249F2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661D-3A62-437B-A0DE-2D6D0381E868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EBE-C33C-4CFB-9D8F-4A075187DDF0}" type="datetime1">
              <a:rPr lang="en-US" smtClean="0"/>
              <a:t>12/1/2023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D52CC7-F745-4154-BA43-EB36BE615709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ridharstreaks/insurance-data-for-machine-learning/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02FB-E42A-CEC3-BF73-2DB7E51B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071" y="1704266"/>
            <a:ext cx="6612801" cy="22685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Predicting Health Insurance Premiums in the US</a:t>
            </a: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1ABE5-281E-D74A-D381-EE8EE2C19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071" y="3437901"/>
            <a:ext cx="7891272" cy="1069848"/>
          </a:xfrm>
        </p:spPr>
        <p:txBody>
          <a:bodyPr/>
          <a:lstStyle/>
          <a:p>
            <a:r>
              <a:rPr lang="en-US" dirty="0"/>
              <a:t>DATAS6103 – Data Mining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6436C-8325-FB56-D8EC-E80B8147B930}"/>
              </a:ext>
            </a:extLst>
          </p:cNvPr>
          <p:cNvSpPr txBox="1"/>
          <p:nvPr/>
        </p:nvSpPr>
        <p:spPr>
          <a:xfrm>
            <a:off x="1517071" y="5444850"/>
            <a:ext cx="845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https://www.kaggle.com/datasets/sridharstreaks/insurance-data-for-machine-learning/data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3D850-1C54-2087-B937-431C9993879D}"/>
              </a:ext>
            </a:extLst>
          </p:cNvPr>
          <p:cNvSpPr txBox="1"/>
          <p:nvPr/>
        </p:nvSpPr>
        <p:spPr>
          <a:xfrm>
            <a:off x="1517071" y="4691606"/>
            <a:ext cx="624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Keerthana Aravindhan | </a:t>
            </a:r>
            <a:r>
              <a:rPr lang="en-US" sz="1600" dirty="0" err="1"/>
              <a:t>Vamsidhar</a:t>
            </a:r>
            <a:r>
              <a:rPr lang="en-US" sz="1600" dirty="0"/>
              <a:t> </a:t>
            </a:r>
            <a:r>
              <a:rPr lang="en-US" sz="1600" dirty="0" err="1"/>
              <a:t>Boddu</a:t>
            </a:r>
            <a:r>
              <a:rPr lang="en-US" sz="1600" dirty="0"/>
              <a:t>| Amit Sopan </a:t>
            </a:r>
            <a:r>
              <a:rPr lang="en-US" sz="1600" dirty="0" err="1"/>
              <a:t>Shendge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AFF9-1243-077E-70D7-5374D40A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1174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occupation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21" y="5367230"/>
            <a:ext cx="9296358" cy="1270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white collar occupation, followed by those in blue collar and student.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Unemployed pay less charges. Also, according to dataset, Unemployed are in more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74583-A70A-29BB-9E65-07BB9798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63" y="1692189"/>
            <a:ext cx="4773168" cy="347362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25CF6-5D40-8931-D50A-A9A21BD8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681" y="1753621"/>
            <a:ext cx="506944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Boxplot of charges by coverage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839163"/>
            <a:ext cx="4773168" cy="20867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exactly reveals that Premium customers incur the highest charges, trailed by Standard and Basic customers in descending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CF4E9-96F2-9175-57C9-389C71B59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2" y="2281085"/>
            <a:ext cx="4773168" cy="36912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5B9-FB60-6AED-0EC9-282BD134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87522C-0570-9C79-0AFE-AF8B261F5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57599"/>
              </p:ext>
            </p:extLst>
          </p:nvPr>
        </p:nvGraphicFramePr>
        <p:xfrm>
          <a:off x="1063752" y="2093976"/>
          <a:ext cx="9924037" cy="41788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76730">
                  <a:extLst>
                    <a:ext uri="{9D8B030D-6E8A-4147-A177-3AD203B41FA5}">
                      <a16:colId xmlns:a16="http://schemas.microsoft.com/office/drawing/2014/main" val="3252708738"/>
                    </a:ext>
                  </a:extLst>
                </a:gridCol>
                <a:gridCol w="1418534">
                  <a:extLst>
                    <a:ext uri="{9D8B030D-6E8A-4147-A177-3AD203B41FA5}">
                      <a16:colId xmlns:a16="http://schemas.microsoft.com/office/drawing/2014/main" val="2955245957"/>
                    </a:ext>
                  </a:extLst>
                </a:gridCol>
                <a:gridCol w="1063901">
                  <a:extLst>
                    <a:ext uri="{9D8B030D-6E8A-4147-A177-3AD203B41FA5}">
                      <a16:colId xmlns:a16="http://schemas.microsoft.com/office/drawing/2014/main" val="4231374189"/>
                    </a:ext>
                  </a:extLst>
                </a:gridCol>
                <a:gridCol w="1079320">
                  <a:extLst>
                    <a:ext uri="{9D8B030D-6E8A-4147-A177-3AD203B41FA5}">
                      <a16:colId xmlns:a16="http://schemas.microsoft.com/office/drawing/2014/main" val="381280632"/>
                    </a:ext>
                  </a:extLst>
                </a:gridCol>
                <a:gridCol w="1350658">
                  <a:extLst>
                    <a:ext uri="{9D8B030D-6E8A-4147-A177-3AD203B41FA5}">
                      <a16:colId xmlns:a16="http://schemas.microsoft.com/office/drawing/2014/main" val="2382105746"/>
                    </a:ext>
                  </a:extLst>
                </a:gridCol>
                <a:gridCol w="1232195">
                  <a:extLst>
                    <a:ext uri="{9D8B030D-6E8A-4147-A177-3AD203B41FA5}">
                      <a16:colId xmlns:a16="http://schemas.microsoft.com/office/drawing/2014/main" val="2635911548"/>
                    </a:ext>
                  </a:extLst>
                </a:gridCol>
                <a:gridCol w="1302699">
                  <a:extLst>
                    <a:ext uri="{9D8B030D-6E8A-4147-A177-3AD203B41FA5}">
                      <a16:colId xmlns:a16="http://schemas.microsoft.com/office/drawing/2014/main" val="2567761422"/>
                    </a:ext>
                  </a:extLst>
                </a:gridCol>
              </a:tblGrid>
              <a:tr h="707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Regression 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M.S.E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M.A.E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M.A.P.E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ACCURACY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Train_R2 Score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Test_R2 Score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497553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Linear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839240.2362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753.39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4.853283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95.15%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0.9568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0.9568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032540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 Forest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139478.7883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305.8503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1918194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SVM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84801.66551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251.9165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295975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Gradient Boosting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126511.283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292.57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1.899895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98.10%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0.9941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0.9935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120021"/>
                  </a:ext>
                </a:extLst>
              </a:tr>
              <a:tr h="69431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XG Boost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103509.9365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270.27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1.74592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98.25%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0.9941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0.9947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9728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7B06-8BB6-DCB7-5146-EF44CC7B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Gradient Boosting Regression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0359" y="2291787"/>
            <a:ext cx="8311742" cy="36807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for Gradient boosting model after tuning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error:  126511.28304750347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absolute error: 292.57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percentage error (MAPE): 1.899894828242299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98.1 %.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R2 score:  0.9941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R2 score:  0.9935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300" dirty="0"/>
              <a:t>XG Boost Regression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0359" y="2291787"/>
            <a:ext cx="8311742" cy="36807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for XG Boost model after tuning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error:  103509.93648385104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absolute error: 270.27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percentage error (MAPE): 1.7459202766297914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98.25 %.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R2 score:  0.9941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R2 score:  0.9947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Using prediction of health insurance premiums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476982"/>
            <a:ext cx="10247376" cy="374683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machine learning models using historical data to predict insurance premiums.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features such as age, gender, health conditions and other relevant factors and implement below applications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Web Application.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Mobile App integration.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For online policy application.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applications provide real-time predictions for users with the feature values provided.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C8DB6-301B-77C8-C3DE-A68AFF4F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355F-A906-50F3-4213-61C66012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45266"/>
          </a:xfrm>
        </p:spPr>
        <p:txBody>
          <a:bodyPr/>
          <a:lstStyle/>
          <a:p>
            <a:r>
              <a:rPr lang="en-US" dirty="0"/>
              <a:t>Ref 1</a:t>
            </a:r>
          </a:p>
          <a:p>
            <a:r>
              <a:rPr lang="en-US" dirty="0"/>
              <a:t>Ref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506FC-FA95-4FFD-D6A0-236DD8A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AF3071-BA25-308F-C872-9DD9A62043FB}"/>
              </a:ext>
            </a:extLst>
          </p:cNvPr>
          <p:cNvSpPr txBox="1"/>
          <p:nvPr/>
        </p:nvSpPr>
        <p:spPr>
          <a:xfrm>
            <a:off x="1717507" y="1316890"/>
            <a:ext cx="4606394" cy="422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F2C18-4E4F-5360-D21E-E7110CA2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BB67B382-C0D7-E849-8D16-432A4E99B600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1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436" y="2992808"/>
            <a:ext cx="4759452" cy="2381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exhibits a notable absence of outliers, and the distribution of charges aligns closely with a normal distribution.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DD9B1-1923-B741-0936-D98826D24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73" b="1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DC5CC9-7676-416B-28B8-AE2F018E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Scatterplot of age vs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171" y="2957150"/>
            <a:ext cx="4773168" cy="2126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charges for each ag.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Charges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with increase in age.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AD571-88B3-27B9-9FF5-B022F638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345711"/>
            <a:ext cx="4773168" cy="36753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513F-B38D-6F79-F543-46CE753B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16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Scatterplot of </a:t>
            </a:r>
            <a:r>
              <a:rPr lang="en-US" dirty="0" err="1"/>
              <a:t>bmi</a:t>
            </a:r>
            <a:r>
              <a:rPr lang="en-US" dirty="0"/>
              <a:t> vs charges: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048" y="3025653"/>
            <a:ext cx="4773168" cy="2126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charges for each </a:t>
            </a:r>
            <a:r>
              <a:rPr lang="en-US" sz="2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Charges increases with increase in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E6776-2901-6D31-7B98-D24B428D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289" y="2131553"/>
            <a:ext cx="4859959" cy="39894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plot of charges vs smokers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858827"/>
            <a:ext cx="4773168" cy="2047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KDE plot clearly illustrates that more of Smokers tend to incur higher charges compared to non-smokers.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6A245-4A9F-F2D0-5EC0-7CC01408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300748"/>
            <a:ext cx="4773168" cy="336231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barplot</a:t>
            </a:r>
            <a:r>
              <a:rPr lang="en-US" dirty="0"/>
              <a:t> of charges vs gender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3" y="2344391"/>
            <a:ext cx="4773168" cy="35065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average, males tend to give higher charges than females.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the maximum charge in the dataset is paid by a male, while the minimum charges are associated with females.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states that in general there is gender-based disparities.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AA037-EDA3-5C9B-338A-81B28C465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121408"/>
            <a:ext cx="4773168" cy="35655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medical 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262" y="3058845"/>
            <a:ext cx="4773168" cy="17525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individuals with heart disease, followed by those with diabetes.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663DC-D401-1D60-E19B-0C9C5127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06" y="2200068"/>
            <a:ext cx="5285232" cy="347005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Average charges vs family medical 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2976815"/>
            <a:ext cx="4619418" cy="1929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charges are notably higher for individuals with heart disease, followed by those with diabetes in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family_medical_history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B1FB-5A83-3EB8-E32C-C2172982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96" y="2192812"/>
            <a:ext cx="5285232" cy="349748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Charges according to medical history and exercise </a:t>
            </a:r>
            <a:r>
              <a:rPr lang="en-US"/>
              <a:t>freq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F988B-D424-CED6-6619-5FEE621F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3" y="2558337"/>
            <a:ext cx="4773168" cy="34987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who engage in frequent exercise and have a history of heart disease tend to incur higher charges. Following this, those who exercise occasionally and have a history of heart disease exhibit the highest charges.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Conversely, the lowest charges are observed among individuals with no exercise regimen and no reported medical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6823-E7FB-5B77-AB50-2539CF654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2422678"/>
            <a:ext cx="4956048" cy="36344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0808AB-F5E0-069B-8203-C91BC730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B67B382-C0D7-E849-8D16-432A4E99B600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926C8-FA82-6E48-3A20-0734A237A55C}"/>
              </a:ext>
            </a:extLst>
          </p:cNvPr>
          <p:cNvSpPr txBox="1"/>
          <p:nvPr/>
        </p:nvSpPr>
        <p:spPr>
          <a:xfrm>
            <a:off x="6348986" y="6163661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Diabetes- 0               Heart disease- 1</a:t>
            </a:r>
          </a:p>
          <a:p>
            <a:pPr>
              <a:lnSpc>
                <a:spcPct val="100000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 blood pressure- 2    None- 3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84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689</TotalTime>
  <Words>626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Predicting Health Insurance Premiums in the US </vt:lpstr>
      <vt:lpstr>Distribution of Charges:</vt:lpstr>
      <vt:lpstr>Scatterplot of age vs charges:</vt:lpstr>
      <vt:lpstr>Scatterplot of bmi vs charges:</vt:lpstr>
      <vt:lpstr>plot of charges vs smokers</vt:lpstr>
      <vt:lpstr>barplot of charges vs gender</vt:lpstr>
      <vt:lpstr>Average charges vs medical history</vt:lpstr>
      <vt:lpstr>Average charges vs family medical history</vt:lpstr>
      <vt:lpstr>Charges according to medical history and exercise freq</vt:lpstr>
      <vt:lpstr>Average charges vs occupation</vt:lpstr>
      <vt:lpstr>Boxplot of charges by coverage level</vt:lpstr>
      <vt:lpstr>RESULTS </vt:lpstr>
      <vt:lpstr>Gradient Boosting Regression model</vt:lpstr>
      <vt:lpstr>XG Boost Regression model</vt:lpstr>
      <vt:lpstr>Using prediction of health insurance premiums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Data Analysis on Food Desert in the USA</dc:title>
  <dc:creator>Mohan Dass, Mowzli Sre</dc:creator>
  <cp:lastModifiedBy>vamsi</cp:lastModifiedBy>
  <cp:revision>67</cp:revision>
  <dcterms:created xsi:type="dcterms:W3CDTF">2023-10-18T23:49:42Z</dcterms:created>
  <dcterms:modified xsi:type="dcterms:W3CDTF">2023-12-01T20:05:30Z</dcterms:modified>
</cp:coreProperties>
</file>