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notesMasterIdLst>
    <p:notesMasterId r:id="rId18"/>
  </p:notesMasterIdLst>
  <p:sldIdLst>
    <p:sldId id="256" r:id="rId2"/>
    <p:sldId id="264" r:id="rId3"/>
    <p:sldId id="277" r:id="rId4"/>
    <p:sldId id="278" r:id="rId5"/>
    <p:sldId id="280" r:id="rId6"/>
    <p:sldId id="281" r:id="rId7"/>
    <p:sldId id="282" r:id="rId8"/>
    <p:sldId id="283" r:id="rId9"/>
    <p:sldId id="285" r:id="rId10"/>
    <p:sldId id="284" r:id="rId11"/>
    <p:sldId id="279" r:id="rId12"/>
    <p:sldId id="287" r:id="rId13"/>
    <p:sldId id="288" r:id="rId14"/>
    <p:sldId id="286" r:id="rId15"/>
    <p:sldId id="26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726"/>
  </p:normalViewPr>
  <p:slideViewPr>
    <p:cSldViewPr snapToGrid="0">
      <p:cViewPr>
        <p:scale>
          <a:sx n="66" d="100"/>
          <a:sy n="66" d="100"/>
        </p:scale>
        <p:origin x="13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C5E63-074E-423D-B88A-A9055DAAD4C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CAA93-2162-4FB0-AFAD-B8EA684B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9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ACF2-94AD-4836-A1E9-47B16A2D298E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1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A62-0ACB-4119-9129-67E1F5BCC0D9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7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18B5-B2B2-41D0-AD88-802466DC4C9C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045A-C55A-4595-956E-41A8106C81CE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1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400E039-86BE-4471-913D-2AF0562605FA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40A3-B887-4003-956C-4DB05A6B7632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3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75DD-E340-4AEF-A572-A5FC968EB017}" type="datetime1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4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75AF-77F7-4182-87A5-547CCD3810EB}" type="datetime1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2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5D1-9318-443C-99A2-D1A5B05249F2}" type="datetime1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4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661D-3A62-437B-A0DE-2D6D0381E868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5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6EBE-C33C-4CFB-9D8F-4A075187DDF0}" type="datetime1">
              <a:rPr lang="en-US" smtClean="0"/>
              <a:t>11/28/2023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4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0D52CC7-F745-4154-BA43-EB36BE615709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ridharstreaks/insurance-data-for-machine-learning/dat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02FB-E42A-CEC3-BF73-2DB7E51BC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071" y="1704266"/>
            <a:ext cx="6612801" cy="22685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Predicting Health Insurance Premiums in the US</a:t>
            </a: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1ABE5-281E-D74A-D381-EE8EE2C19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071" y="3437901"/>
            <a:ext cx="7891272" cy="1069848"/>
          </a:xfrm>
        </p:spPr>
        <p:txBody>
          <a:bodyPr/>
          <a:lstStyle/>
          <a:p>
            <a:r>
              <a:rPr lang="en-US" dirty="0"/>
              <a:t>DATAS6103 – Data Mining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46436C-8325-FB56-D8EC-E80B8147B930}"/>
              </a:ext>
            </a:extLst>
          </p:cNvPr>
          <p:cNvSpPr txBox="1"/>
          <p:nvPr/>
        </p:nvSpPr>
        <p:spPr>
          <a:xfrm>
            <a:off x="1517071" y="5444850"/>
            <a:ext cx="8455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https://www.kaggle.com/datasets/sridharstreaks/insurance-data-for-machine-learning/data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3D850-1C54-2087-B937-431C9993879D}"/>
              </a:ext>
            </a:extLst>
          </p:cNvPr>
          <p:cNvSpPr txBox="1"/>
          <p:nvPr/>
        </p:nvSpPr>
        <p:spPr>
          <a:xfrm>
            <a:off x="1517071" y="4691606"/>
            <a:ext cx="6244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Keerthana Aravindhan | </a:t>
            </a:r>
            <a:r>
              <a:rPr lang="en-US" sz="1600" dirty="0" err="1"/>
              <a:t>Vamsidhar</a:t>
            </a:r>
            <a:r>
              <a:rPr lang="en-US" sz="1600" dirty="0"/>
              <a:t> </a:t>
            </a:r>
            <a:r>
              <a:rPr lang="en-US" sz="1600" dirty="0" err="1"/>
              <a:t>Boddu</a:t>
            </a:r>
            <a:r>
              <a:rPr lang="en-US" sz="1600" dirty="0"/>
              <a:t>| Amit Sopan </a:t>
            </a:r>
            <a:r>
              <a:rPr lang="en-US" sz="1600" dirty="0" err="1"/>
              <a:t>Shendge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6AFF9-1243-077E-70D7-5374D40A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8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01174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Average charges vs occupation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21" y="5367230"/>
            <a:ext cx="9296358" cy="1270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average charges are notably higher for white collar occupation, followed by those in blue collar and student.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Unemployed pay less charges. Also, according to dataset, Unemployed are in more count.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74583-A70A-29BB-9E65-07BB97980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363" y="1692189"/>
            <a:ext cx="4773168" cy="347362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325CF6-5D40-8931-D50A-A9A21BD8E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681" y="1753621"/>
            <a:ext cx="5069447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8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300" dirty="0"/>
              <a:t>Boxplot of charges by coverage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3752" y="2839163"/>
            <a:ext cx="4773168" cy="20867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analysis exactly reveals that Premium customers incur the highest charges, trailed by Standard and Basic customers in descending order.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CF4E9-96F2-9175-57C9-389C71B59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082" y="2281085"/>
            <a:ext cx="4773168" cy="369122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300" dirty="0"/>
              <a:t>Gradient Boosting Regression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00359" y="2291787"/>
            <a:ext cx="8311742" cy="368074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Results: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Metrics for Gradient boosting model after tuning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squared error:  126511.28304750347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absolute error: 292.57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absolute percentage error (MAPE): 1.899894828242299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 98.1 %.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R2 score:  0.9941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R2 score:  0.9935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1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300" dirty="0"/>
              <a:t>XG Boost Regression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00359" y="2291787"/>
            <a:ext cx="8311742" cy="368074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Results: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Metrics for XG Boost model after tuning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squared error:  103509.93648385104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absolute error: 270.27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absolute percentage error (MAPE): 1.7459202766297914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 98.25 %.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R2 score:  0.9941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R2 score:  0.9947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64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Using prediction of health insurance premiums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3752" y="2476982"/>
            <a:ext cx="10247376" cy="374683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machine learning models using historical data to predict insurance premiums.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 features such as age, gender, health conditions and other relevant factors and implement below applications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Web Application.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Mobile App integration.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For online policy application.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applications provide real-time predictions for users with the feature values provided.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17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EC8DB6-301B-77C8-C3DE-A68AFF4F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0355F-A906-50F3-4213-61C66012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1245266"/>
          </a:xfrm>
        </p:spPr>
        <p:txBody>
          <a:bodyPr/>
          <a:lstStyle/>
          <a:p>
            <a:r>
              <a:rPr lang="en-US" dirty="0"/>
              <a:t>Ref 1</a:t>
            </a:r>
          </a:p>
          <a:p>
            <a:r>
              <a:rPr lang="en-US" dirty="0"/>
              <a:t>Ref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6506FC-FA95-4FFD-D6A0-236DD8AF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91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7AF3071-BA25-308F-C872-9DD9A62043FB}"/>
              </a:ext>
            </a:extLst>
          </p:cNvPr>
          <p:cNvSpPr txBox="1"/>
          <p:nvPr/>
        </p:nvSpPr>
        <p:spPr>
          <a:xfrm>
            <a:off x="1717507" y="1316890"/>
            <a:ext cx="4606394" cy="422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F2C18-4E4F-5360-D21E-E7110CA2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003" y="6215530"/>
            <a:ext cx="713983" cy="4796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BB67B382-C0D7-E849-8D16-432A4E99B600}" type="slidenum">
              <a:rPr lang="en-US" sz="2800" b="1" kern="120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2800" b="1" kern="120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71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Distribution of Charges: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436" y="2992808"/>
            <a:ext cx="4759452" cy="2381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exhibits a notable absence of outliers, and the distribution of charges aligns closely with a normal distribution.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CDD9B1-1923-B741-0936-D98826D24A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73" b="1"/>
          <a:stretch/>
        </p:blipFill>
        <p:spPr>
          <a:xfrm>
            <a:off x="6361113" y="2193036"/>
            <a:ext cx="4773168" cy="3980688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DC5CC9-7676-416B-28B8-AE2F018E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Scatterplot of age vs charges: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8171" y="2957150"/>
            <a:ext cx="4773168" cy="21261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charges for each ag.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Charges</a:t>
            </a:r>
            <a:r>
              <a:rPr lang="en-US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increases with increase in age.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AD571-88B3-27B9-9FF5-B022F6380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080" y="2345711"/>
            <a:ext cx="4773168" cy="367533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1513F-B38D-6F79-F543-46CE753B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9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416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Scatterplot of </a:t>
            </a:r>
            <a:r>
              <a:rPr lang="en-US" dirty="0" err="1"/>
              <a:t>bmi</a:t>
            </a:r>
            <a:r>
              <a:rPr lang="en-US" dirty="0"/>
              <a:t> vs charges: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048" y="3025653"/>
            <a:ext cx="4773168" cy="21261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charges for each </a:t>
            </a:r>
            <a:r>
              <a:rPr lang="en-US" sz="2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bmi</a:t>
            </a:r>
            <a:r>
              <a:rPr lang="en-US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Charges increases with increase in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BMI</a:t>
            </a:r>
            <a:r>
              <a:rPr lang="en-US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E6776-2901-6D31-7B98-D24B428D4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289" y="2131553"/>
            <a:ext cx="4859959" cy="398948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4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plot of charges vs smokers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3752" y="2858827"/>
            <a:ext cx="4773168" cy="20474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KDE plot clearly illustrates that more of Smokers tend to incur higher charges compared to non-smokers.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6A245-4A9F-F2D0-5EC0-7CC014084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080" y="2300748"/>
            <a:ext cx="4773168" cy="336231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3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barplot</a:t>
            </a:r>
            <a:r>
              <a:rPr lang="en-US" dirty="0"/>
              <a:t> of charges vs gender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3753" y="2344391"/>
            <a:ext cx="4773168" cy="35065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average, males tend to give higher charges than females.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Additionally, the maximum charge in the dataset is paid by a male, while the minimum charges are associated with females.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states that in general there is gender-based disparities.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AA037-EDA3-5C9B-338A-81B28C465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080" y="2121408"/>
            <a:ext cx="4773168" cy="356551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Average charges vs medical history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5262" y="3058845"/>
            <a:ext cx="4773168" cy="17525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average charges are notably higher for individuals with heart disease, followed by those with diabetes.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663DC-D401-1D60-E19B-0C9C51277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506" y="2200068"/>
            <a:ext cx="5285232" cy="347005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0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Average charges vs family medical history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3752" y="2976815"/>
            <a:ext cx="4619418" cy="19294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average charges are notably higher for individuals with heart disease, followed by those with diabetes in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family_medical_history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also.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FB1FB-5A83-3EB8-E32C-C2172982D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896" y="2192812"/>
            <a:ext cx="5285232" cy="349748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3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Charges according to medical history and exercise </a:t>
            </a:r>
            <a:r>
              <a:rPr lang="en-US"/>
              <a:t>freq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3753" y="2558337"/>
            <a:ext cx="4773168" cy="349879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Individuals who engage in frequent exercise and have a history of heart disease tend to incur higher charges. Following this, those who exercise occasionally and have a history of heart disease exhibit the highest charges.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Conversely, the lowest charges are observed among individuals with no exercise regimen and no reported medical history.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C6823-E7FB-5B77-AB50-2539CF654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199" y="2422678"/>
            <a:ext cx="4956048" cy="363445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8926C8-FA82-6E48-3A20-0734A237A55C}"/>
              </a:ext>
            </a:extLst>
          </p:cNvPr>
          <p:cNvSpPr txBox="1"/>
          <p:nvPr/>
        </p:nvSpPr>
        <p:spPr>
          <a:xfrm>
            <a:off x="6348986" y="6163661"/>
            <a:ext cx="609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Diabetes- 0               Heart disease- 1</a:t>
            </a:r>
          </a:p>
          <a:p>
            <a:pPr>
              <a:lnSpc>
                <a:spcPct val="100000"/>
              </a:lnSpc>
            </a:pP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High blood pressure- 2    None- 3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84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678</TotalTime>
  <Words>554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Consolas</vt:lpstr>
      <vt:lpstr>Rockwell</vt:lpstr>
      <vt:lpstr>Rockwell Condensed</vt:lpstr>
      <vt:lpstr>Rockwell Extra Bold</vt:lpstr>
      <vt:lpstr>Wingdings</vt:lpstr>
      <vt:lpstr>Wood Type</vt:lpstr>
      <vt:lpstr>Predicting Health Insurance Premiums in the US </vt:lpstr>
      <vt:lpstr>Distribution of Charges:</vt:lpstr>
      <vt:lpstr>Scatterplot of age vs charges:</vt:lpstr>
      <vt:lpstr>Scatterplot of bmi vs charges:</vt:lpstr>
      <vt:lpstr>plot of charges vs smokers</vt:lpstr>
      <vt:lpstr>barplot of charges vs gender</vt:lpstr>
      <vt:lpstr>Average charges vs medical history</vt:lpstr>
      <vt:lpstr>Average charges vs family medical history</vt:lpstr>
      <vt:lpstr>Charges according to medical history and exercise freq</vt:lpstr>
      <vt:lpstr>Average charges vs occupation</vt:lpstr>
      <vt:lpstr>Boxplot of charges by coverage level</vt:lpstr>
      <vt:lpstr>Gradient Boosting Regression model</vt:lpstr>
      <vt:lpstr>XG Boost Regression model</vt:lpstr>
      <vt:lpstr>Using prediction of health insurance premiums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Exploratory Data Analysis on Food Desert in the USA</dc:title>
  <dc:creator>Mohan Dass, Mowzli Sre</dc:creator>
  <cp:lastModifiedBy>keerthana aravindhan</cp:lastModifiedBy>
  <cp:revision>66</cp:revision>
  <dcterms:created xsi:type="dcterms:W3CDTF">2023-10-18T23:49:42Z</dcterms:created>
  <dcterms:modified xsi:type="dcterms:W3CDTF">2023-11-29T00:07:52Z</dcterms:modified>
</cp:coreProperties>
</file>