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obster"/>
      <p:regular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B03577-B750-48B1-8C3A-43BC6AC7B766}">
  <a:tblStyle styleId="{A9B03577-B750-48B1-8C3A-43BC6AC7B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obster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3b26f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3b26f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025ead3e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025ead3e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025ead3e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025ead3e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025ead3e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025ead3e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25ead3e8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025ead3e8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25ead3e8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025ead3e8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025ead3e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025ead3e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025ead3e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025ead3e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025ead3e8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025ead3e8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25ead3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25ead3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25ead3e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025ead3e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25ead3e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25ead3e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025ead3e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025ead3e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025ead3e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025ead3e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025ead3e8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025ead3e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025ead3e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025ead3e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25ead3e8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025ead3e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3075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BDFDC"/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4649075" y="0"/>
            <a:ext cx="2287500" cy="275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7767371" y="8226"/>
            <a:ext cx="930320" cy="2560506"/>
            <a:chOff x="-1435027" y="1362018"/>
            <a:chExt cx="944104" cy="2598443"/>
          </a:xfrm>
        </p:grpSpPr>
        <p:sp>
          <p:nvSpPr>
            <p:cNvPr id="62" name="Google Shape;62;p13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435012" y="345870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3"/>
          <p:cNvGrpSpPr/>
          <p:nvPr/>
        </p:nvGrpSpPr>
        <p:grpSpPr>
          <a:xfrm>
            <a:off x="2613540" y="3629703"/>
            <a:ext cx="839275" cy="1510762"/>
            <a:chOff x="-1449485" y="3330463"/>
            <a:chExt cx="839275" cy="1510762"/>
          </a:xfrm>
        </p:grpSpPr>
        <p:sp>
          <p:nvSpPr>
            <p:cNvPr id="85" name="Google Shape;85;p13"/>
            <p:cNvSpPr/>
            <p:nvPr/>
          </p:nvSpPr>
          <p:spPr>
            <a:xfrm>
              <a:off x="-1132920" y="3598363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1132920" y="3864102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1132920" y="4129840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-1132920" y="4395578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-1132920" y="4661316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-1449485" y="3863627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-1449485" y="4129365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-1449485" y="4395104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-1449485" y="4660842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-818240" y="3330463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-818240" y="3596201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-818240" y="3861939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-818240" y="4127678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-818240" y="4393416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818240" y="4659154"/>
              <a:ext cx="208030" cy="179908"/>
            </a:xfrm>
            <a:prstGeom prst="triangle">
              <a:avLst>
                <a:gd fmla="val 50000" name="adj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12006" r="12006" t="0"/>
          <a:stretch/>
        </p:blipFill>
        <p:spPr>
          <a:xfrm>
            <a:off x="4746425" y="0"/>
            <a:ext cx="2087798" cy="206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 rot="-3159">
            <a:off x="6705975" y="2994449"/>
            <a:ext cx="2285101" cy="21573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12000" r="12000" t="0"/>
          <a:stretch/>
        </p:blipFill>
        <p:spPr>
          <a:xfrm>
            <a:off x="6803825" y="3092650"/>
            <a:ext cx="2087813" cy="20602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>
            <p:ph idx="4294967295" type="title"/>
          </p:nvPr>
        </p:nvSpPr>
        <p:spPr>
          <a:xfrm>
            <a:off x="214050" y="840650"/>
            <a:ext cx="3485400" cy="18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3340">
                <a:solidFill>
                  <a:srgbClr val="11323B"/>
                </a:solidFill>
                <a:latin typeface="Lato"/>
                <a:ea typeface="Lato"/>
                <a:cs typeface="Lato"/>
                <a:sym typeface="Lato"/>
              </a:rPr>
              <a:t>State Farm Distracted Driver Detection</a:t>
            </a:r>
            <a:endParaRPr b="1" sz="3340">
              <a:solidFill>
                <a:srgbClr val="11323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59825" y="3920600"/>
            <a:ext cx="2387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By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Keerthana Aravindhan,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Tulasi Thotakura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83625" y="2964050"/>
            <a:ext cx="4440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Kaggle Competition : </a:t>
            </a:r>
            <a:r>
              <a:rPr lang="en" sz="1500">
                <a:solidFill>
                  <a:srgbClr val="45818E"/>
                </a:solidFill>
                <a:latin typeface="Lato"/>
                <a:ea typeface="Lato"/>
                <a:cs typeface="Lato"/>
                <a:sym typeface="Lato"/>
              </a:rPr>
              <a:t>https://www.kaggle.com/competitions/state-farm-distracted-driver-detection</a:t>
            </a:r>
            <a:endParaRPr sz="15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MobileNet Model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48125" y="1434650"/>
            <a:ext cx="288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and Loss chart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8146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176550"/>
                <a:gridCol w="1176550"/>
                <a:gridCol w="1176550"/>
              </a:tblGrid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0.4343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0.8561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0.4041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0.8573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75" y="1981825"/>
            <a:ext cx="2776975" cy="20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Xception Model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48125" y="1434650"/>
            <a:ext cx="288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and Loss chart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8146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176550"/>
                <a:gridCol w="1176550"/>
                <a:gridCol w="1176550"/>
              </a:tblGrid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0.4666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0.8431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0.5516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0.8170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725" y="2147550"/>
            <a:ext cx="2715400" cy="20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VGG16 Model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48125" y="1434650"/>
            <a:ext cx="288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and Loss chart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8146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176550"/>
                <a:gridCol w="1176550"/>
                <a:gridCol w="1176550"/>
              </a:tblGrid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0.6563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0.7694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0.5041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0.8472</a:t>
                      </a:r>
                      <a:endParaRPr sz="12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0" marB="95250" marR="95250" marL="95250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25" y="2140925"/>
            <a:ext cx="2644975" cy="1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Final results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48125" y="1434650"/>
            <a:ext cx="288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751925" y="1319325"/>
            <a:ext cx="48090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Performance of the Transfer Learning Models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876300" y="20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275725"/>
                <a:gridCol w="1379100"/>
                <a:gridCol w="1355125"/>
              </a:tblGrid>
              <a:tr h="38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ResNet50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82%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0.53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MobileNet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85.7%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Xception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81%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0.55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VGG16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84%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225" y="2230063"/>
            <a:ext cx="3536348" cy="1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463600" y="112500"/>
            <a:ext cx="32175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Comparing the Best Models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1353100" y="74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813625"/>
                <a:gridCol w="1121700"/>
                <a:gridCol w="1133200"/>
                <a:gridCol w="1144700"/>
                <a:gridCol w="844900"/>
              </a:tblGrid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ResNet50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MobileNet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Xception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VGG16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safe driving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84.3%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72%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73%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54%</a:t>
                      </a:r>
                      <a:endParaRPr sz="1200"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texting - right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95%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96%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talking - right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98%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texting - left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98.4%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92%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98%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98%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talking - left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97.4%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96%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75%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operating radio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89.5%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90%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95%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97%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drinking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95.2%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84.2%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90%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reaching-behind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78.4%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81%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5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hair and makeup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40.7%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55.6%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40%</a:t>
                      </a:r>
                      <a:endParaRPr sz="1200"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66%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taking to passenger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72.7%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62%</a:t>
                      </a:r>
                      <a:endParaRPr sz="1200"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59%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83%</a:t>
                      </a:r>
                      <a:endParaRPr sz="12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2469825" y="500500"/>
            <a:ext cx="3909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832650" y="1538425"/>
            <a:ext cx="73347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MobileNet pretrained model gave a better accuracy than other models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Learning capabilities of the transfer learning model can be improved by using additional layers and fine tuning parameters.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Furthermore, ensemble approach with multiple pre-trained models can yield substantial improvements.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2469825" y="500500"/>
            <a:ext cx="3909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References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832650" y="1538425"/>
            <a:ext cx="73347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https://www.kaggle.com/code/praveenmaripeti/state-farm-distracted-driver-detection-with-keras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https://medium.com/r/?url=https%3A%2F%2Ftowardsdatascience.com%2Ftransfer-learning-using-mobilenet-and-keras-c75daf7ff299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https://arxiv.org/ftp/arxiv/papers/2204/2204.03371.pdf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1240725" y="945325"/>
            <a:ext cx="3552000" cy="325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745775" y="2212275"/>
            <a:ext cx="28182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34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01250" y="1311875"/>
            <a:ext cx="78306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Road safety problems in developing countries is a major concern and human behavior is ascribed as one of the main causes and accelerators of road safety problems.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Driver distraction has been identified as the main reason for accidents.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According to the CDC motor vehicle safety division, one in five car accidents is caused by a distracted driver. Sadly, this translates to 425,000 people injured and 3,000 people killed by distracted driving every year.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State Farm hopes to improve these alarming statistics, and better insure their customers, by testing whether dashboard cameras can automatically detect drivers engaging in distracted behaviors.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Dataset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01250" y="1235675"/>
            <a:ext cx="78306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Dataset of 2D dashboard camera images, each taken in a car with a driver doing something in the car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10 classes to predict are: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c0: safe driving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c1: texting - right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c2: talking on the phone - right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c3: texting - left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c4: talking on the phone - left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training set has ~22.4 K labeled samples and 79.7 K unlabeled test samples.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783775" y="2566875"/>
            <a:ext cx="3552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c5: operating the radio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c6: drinking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c7: reaching behind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c8: hair and makeup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c9: talking to passenger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1478475" y="478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Analysis of Data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50" y="1185450"/>
            <a:ext cx="3325374" cy="2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575" y="1903350"/>
            <a:ext cx="4905150" cy="28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Scratch CNN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48125" y="1434650"/>
            <a:ext cx="288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and Loss chart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7384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176550"/>
                <a:gridCol w="1176550"/>
                <a:gridCol w="1176550"/>
              </a:tblGrid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0.0027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0.9998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0.0219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0.9938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850" y="1854024"/>
            <a:ext cx="4141350" cy="246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774975" y="788825"/>
            <a:ext cx="3321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Confusion matrix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75" y="1482475"/>
            <a:ext cx="4149975" cy="31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Scratch CNN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48125" y="1206050"/>
            <a:ext cx="52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splitting train and validation according to drivers.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5" y="1998248"/>
            <a:ext cx="7266399" cy="2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0"/>
          <p:cNvGraphicFramePr/>
          <p:nvPr/>
        </p:nvGraphicFramePr>
        <p:xfrm>
          <a:off x="89085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176550"/>
                <a:gridCol w="1176550"/>
                <a:gridCol w="1176550"/>
              </a:tblGrid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0.0096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0.9998</a:t>
                      </a:r>
                      <a:endParaRPr sz="13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2.0458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0.3694</a:t>
                      </a:r>
                      <a:endParaRPr sz="13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25" y="998750"/>
            <a:ext cx="3872875" cy="23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837" y="2686275"/>
            <a:ext cx="2927675" cy="22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1478475" y="276450"/>
            <a:ext cx="6296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ResNet50 Model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48125" y="1434650"/>
            <a:ext cx="288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and Loss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8146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{A9B03577-B750-48B1-8C3A-43BC6AC7B766}</a:tableStyleId>
              </a:tblPr>
              <a:tblGrid>
                <a:gridCol w="1176550"/>
                <a:gridCol w="1176550"/>
                <a:gridCol w="1176550"/>
              </a:tblGrid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0.5404</a:t>
                      </a:r>
                      <a:endParaRPr sz="2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0.8250</a:t>
                      </a:r>
                      <a:endParaRPr sz="14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6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0.5300</a:t>
                      </a:r>
                      <a:endParaRPr sz="2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0.8220</a:t>
                      </a:r>
                      <a:endParaRPr sz="14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00" y="1875975"/>
            <a:ext cx="3209275" cy="23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