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1" r:id="rId1"/>
  </p:sldMasterIdLst>
  <p:notesMasterIdLst>
    <p:notesMasterId r:id="rId36"/>
  </p:notesMasterIdLst>
  <p:sldIdLst>
    <p:sldId id="256" r:id="rId2"/>
    <p:sldId id="288" r:id="rId3"/>
    <p:sldId id="289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91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0" r:id="rId35"/>
  </p:sldIdLst>
  <p:sldSz cx="12192000" cy="6858000"/>
  <p:notesSz cx="6858000" cy="9144000"/>
  <p:embeddedFontLs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Trebuchet MS" panose="020B0703020202090204" pitchFamily="34" charset="0"/>
      <p:regular r:id="rId41"/>
      <p:bold r:id="rId42"/>
      <p:italic r:id="rId43"/>
    </p:embeddedFont>
    <p:embeddedFont>
      <p:font typeface="Wingdings 3" pitchFamily="2" charset="2"/>
      <p:regular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5"/>
  </p:normalViewPr>
  <p:slideViewPr>
    <p:cSldViewPr snapToGrid="0">
      <p:cViewPr>
        <p:scale>
          <a:sx n="98" d="100"/>
          <a:sy n="98" d="100"/>
        </p:scale>
        <p:origin x="1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3a7288793_3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3a7288793_3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3a7288793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3a7288793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3a7288793_3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3a7288793_3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3a7288793_3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3a7288793_3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3a7288793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3a7288793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3a7288793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3a7288793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3a7288793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3a7288793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3a7288793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3a7288793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3a7288793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3a7288793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3a7288793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3a7288793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3a7288793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3a7288793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3a7288793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3a7288793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3a7288793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3a7288793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3a7288793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3a7288793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3a7288793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3a7288793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3a7288793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3a7288793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3a7288793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3a7288793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3a728879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3a728879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started with identifying what variables may contribute to a certain income level for food desert in a given area via correlation analysis. 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3a728879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3a728879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Then, I used the Total Low lncome population with Low Income Low Access at 1 mile and 10 miles population in an ANOVA analysis to see if there would be a major differences with income level for an area.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3a728879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3a728879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it appears that the Total Low Income population versed the Low Income and Low Access at 1 mile and 10 miles population had very little differences on the income level for a given food desert.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3a72887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3a72887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3a728879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3a728879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3a728879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3a728879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3a728879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3a728879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3a7288793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3a7288793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35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55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215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19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722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991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12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14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17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66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310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75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2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90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/>
              <a:t>A Predictive Analysis on Food Desert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68571"/>
              <a:buNone/>
            </a:pPr>
            <a:r>
              <a:rPr lang="en-US"/>
              <a:t>DATAS6101 – Intro to Data Science Project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ct val="68571"/>
              <a:buNone/>
            </a:pP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022566" y="5914986"/>
            <a:ext cx="66420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Abishek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Chiffon,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Keerthana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Aravindhan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Mowzli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Sre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Mohan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Dass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, Robert Williams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Impact of GroupQuarters and Poverty rate on Food Desert</a:t>
            </a:r>
            <a:endParaRPr sz="30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425" y="1833288"/>
            <a:ext cx="5943101" cy="31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736825" y="5259775"/>
            <a:ext cx="8596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In Non GroupQuarters (GroupQuartersFlag is 0), one unit increase in PovertyRate is associated with a relatively larger increase (0.0570596) in the log-odds of the response variable being 1.</a:t>
            </a:r>
            <a:endParaRPr sz="6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In GroupQuarters (GroupQuartersFlag is 1), one unit increase in PovertyRate is associated with smaller increase (0.0256303) in the log-odds of the response variable being 1.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225" y="1981588"/>
            <a:ext cx="2985275" cy="28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Impact of GroupQuarters and Urban on Food Desert</a:t>
            </a:r>
            <a:endParaRPr sz="30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800" y="1927088"/>
            <a:ext cx="4406425" cy="30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677325" y="5426775"/>
            <a:ext cx="81819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The positive coefficient (0.75935) suggests that the presence of group quarters has a stronger positive effect on the log-odds in Urban, but this effect is not statistically significant at the conventional levels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123" y="1997525"/>
            <a:ext cx="4576350" cy="30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105339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Prediction Models: Logistic Regression in LILA</a:t>
            </a:r>
            <a:endParaRPr sz="3300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850" y="1299525"/>
            <a:ext cx="5930200" cy="36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6846050" y="1909125"/>
            <a:ext cx="45084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AIC	: </a:t>
            </a:r>
            <a:r>
              <a:rPr lang="en-US" sz="17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179138</a:t>
            </a:r>
            <a:endParaRPr sz="17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AUC:  </a:t>
            </a:r>
            <a:r>
              <a:rPr lang="en-US" sz="17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0.961</a:t>
            </a:r>
            <a:endParaRPr sz="17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Only ∞ and 0 in the log odds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While some variables gives perfect separation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833625" y="4948875"/>
            <a:ext cx="102213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perfect separation  is caused because LILA is derived from </a:t>
            </a:r>
            <a:r>
              <a:rPr lang="en-US" sz="11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LowIncomeTract</a:t>
            </a:r>
            <a:endParaRPr lang="en-US"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c("State",, “</a:t>
            </a:r>
            <a:r>
              <a:rPr lang="en-US" sz="11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LowIncomeTract</a:t>
            </a: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”, "County","Urban","GroupQuartersFlag","lahunv1share","PCTGQTRS","MedianFamilyIncome","lawhite1","lablack1","laasian1","lahisp1","lanhopi1","laomultir1","laaian1","lakids10","lakids1","TractKids","laseniors1","laseniors10","TractKids","TractSeniors","TractWhite","TractBlack","TractAsian","TractNHOPI","TractAIAN","TractOMultir","TractHispanic","TractHUNV","TractSNAP", "</a:t>
            </a:r>
            <a:r>
              <a:rPr lang="en-US" sz="1100" dirty="0" err="1">
                <a:latin typeface="Lato"/>
                <a:ea typeface="Lato"/>
                <a:cs typeface="Lato"/>
                <a:sym typeface="Lato"/>
              </a:rPr>
              <a:t>PovertyRate</a:t>
            </a: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")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112020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 Models: Step-wise Logistic Regression on LILA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275" y="1450775"/>
            <a:ext cx="5865750" cy="3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799100" y="1979875"/>
            <a:ext cx="5092800" cy="1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ato"/>
                <a:ea typeface="Lato"/>
                <a:cs typeface="Lato"/>
                <a:sym typeface="Lato"/>
              </a:rPr>
              <a:t>glm(formula = LILATracts_1And10 ~ lahunv1share + MedianFamilyIncome + Urban + laseniors10 + laomultir1 + TractHUNV + TractSNAP + TractHispanic + lakids1 + TractWhite + lablack1 + GroupQuartersFlag + PovertyRate + lahisp1 + TractAIAN + laseniors1 + TractSeniors + TractOMultir + TractKids + TractBlack + lakids10,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ato"/>
                <a:ea typeface="Lato"/>
                <a:cs typeface="Lato"/>
                <a:sym typeface="Lato"/>
              </a:rPr>
              <a:t>family = binomial(link = "logit"), data = cleaned_data)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569065" y="5214301"/>
            <a:ext cx="586575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Null deviance: </a:t>
            </a:r>
            <a:r>
              <a:rPr lang="en-US" sz="1600" b="1" dirty="0">
                <a:latin typeface="Lato"/>
                <a:ea typeface="Lato"/>
                <a:cs typeface="Lato"/>
                <a:sym typeface="Lato"/>
              </a:rPr>
              <a:t>43179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  on </a:t>
            </a:r>
            <a:r>
              <a:rPr lang="en-US" sz="1600" b="1" dirty="0">
                <a:latin typeface="Lato"/>
                <a:ea typeface="Lato"/>
                <a:cs typeface="Lato"/>
                <a:sym typeface="Lato"/>
              </a:rPr>
              <a:t>67542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  degrees of freedom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Residual deviance: </a:t>
            </a:r>
            <a:r>
              <a:rPr lang="en-US" sz="1600" b="1" dirty="0">
                <a:latin typeface="Lato"/>
                <a:ea typeface="Lato"/>
                <a:cs typeface="Lato"/>
                <a:sym typeface="Lato"/>
              </a:rPr>
              <a:t>24885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  on </a:t>
            </a:r>
            <a:r>
              <a:rPr lang="en-US" sz="1600" b="1" dirty="0">
                <a:latin typeface="Lato"/>
                <a:ea typeface="Lato"/>
                <a:cs typeface="Lato"/>
                <a:sym typeface="Lato"/>
              </a:rPr>
              <a:t>67521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  degrees of freedom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AIC: </a:t>
            </a:r>
            <a:r>
              <a:rPr lang="en-US" sz="1600" b="1" dirty="0">
                <a:latin typeface="Lato"/>
                <a:ea typeface="Lato"/>
                <a:cs typeface="Lato"/>
                <a:sym typeface="Lato"/>
              </a:rPr>
              <a:t>24929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575" y="3945500"/>
            <a:ext cx="2180725" cy="23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0900" y="3276600"/>
            <a:ext cx="2332383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677323" y="609600"/>
            <a:ext cx="10915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 odds ratio of model predicting Food Desert  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300" y="1930500"/>
            <a:ext cx="7553574" cy="43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677322" y="609600"/>
            <a:ext cx="110733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LILA Logistic : Training Set - Predicted Score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486575"/>
            <a:ext cx="6431326" cy="39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7895650" y="2230350"/>
            <a:ext cx="32322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Younden’s Index</a:t>
            </a:r>
            <a:endParaRPr sz="17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Cutoff : 0.08</a:t>
            </a:r>
            <a:endParaRPr sz="17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0.30786  precision</a:t>
            </a:r>
            <a:endParaRPr sz="17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0.87071  recall</a:t>
            </a:r>
            <a:endParaRPr sz="17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0.82149  accuracy</a:t>
            </a:r>
            <a:endParaRPr sz="17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LILA CART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25" y="1605800"/>
            <a:ext cx="8865602" cy="462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175" y="609600"/>
            <a:ext cx="4382300" cy="27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/>
        </p:nvSpPr>
        <p:spPr>
          <a:xfrm>
            <a:off x="9457025" y="2142275"/>
            <a:ext cx="1656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AUC: </a:t>
            </a:r>
            <a:r>
              <a:rPr lang="en-US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0.901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title"/>
          </p:nvPr>
        </p:nvSpPr>
        <p:spPr>
          <a:xfrm>
            <a:off x="677323" y="609600"/>
            <a:ext cx="10645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LILA Cart Training Set - Predicted Score</a:t>
            </a: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813175"/>
            <a:ext cx="6562476" cy="404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525" y="3704975"/>
            <a:ext cx="3926626" cy="24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8146125" y="1813175"/>
            <a:ext cx="3494700" cy="1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Younden’s Index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Best cut-off 	: </a:t>
            </a:r>
            <a:r>
              <a:rPr lang="en-US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0.07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		: </a:t>
            </a:r>
            <a:r>
              <a:rPr lang="en-US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0.43029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Recall		: </a:t>
            </a:r>
            <a:r>
              <a:rPr lang="en-US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0.83996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		: </a:t>
            </a:r>
            <a:r>
              <a:rPr lang="en-US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0.89117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677323" y="609600"/>
            <a:ext cx="106056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CART and Logistic Metrics </a:t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175" y="1740400"/>
            <a:ext cx="6829900" cy="42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746309" y="28301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POVERTY RATE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43-CB25-B5F7-9D1B-55893F56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</a:t>
            </a:r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E57E5142-530E-9858-B6E9-C0F735760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650674"/>
            <a:ext cx="914400" cy="914400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9A00BF6-EC68-11CA-83F7-D88E020EA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8363" y="3650674"/>
            <a:ext cx="422563" cy="42256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738D1637-A798-D1BE-B877-D97F61BF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237" y="4643709"/>
            <a:ext cx="422563" cy="422563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8C7E6AB3-6695-64FB-42C2-370150D38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643709"/>
            <a:ext cx="422563" cy="422563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E84F3B5C-7CB1-BCF5-86A9-08F6716A2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4718" y="2892137"/>
            <a:ext cx="422563" cy="422563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952403CA-F7B6-3306-FF05-45D618520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074" y="3650673"/>
            <a:ext cx="422563" cy="4225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6B8D2-3527-20DC-9666-020F564B4C02}"/>
              </a:ext>
            </a:extLst>
          </p:cNvPr>
          <p:cNvSpPr/>
          <p:nvPr/>
        </p:nvSpPr>
        <p:spPr>
          <a:xfrm>
            <a:off x="4648200" y="2625436"/>
            <a:ext cx="2895600" cy="28956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8E26AC81-CB4C-BB3E-A6C1-564840AA9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555" y="2558880"/>
            <a:ext cx="422563" cy="422563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F081575-8A0D-D0E6-05EC-31C31C63A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6918" y="4861916"/>
            <a:ext cx="422563" cy="422563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0154AA51-10E1-C5DE-3948-6DAEC6889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0526" y="3931193"/>
            <a:ext cx="422563" cy="422563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9B690E3C-8243-B351-65B6-75CE9707A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8272" y="5059673"/>
            <a:ext cx="422563" cy="422563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DEA353EB-0808-9BE8-783D-AD5AE17BC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3125" y="1876656"/>
            <a:ext cx="422563" cy="42256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B8B27D-B610-E580-8CDC-BC49455EC849}"/>
              </a:ext>
            </a:extLst>
          </p:cNvPr>
          <p:cNvCxnSpPr>
            <a:cxnSpLocks/>
          </p:cNvCxnSpPr>
          <p:nvPr/>
        </p:nvCxnSpPr>
        <p:spPr>
          <a:xfrm flipH="1">
            <a:off x="6553200" y="2913403"/>
            <a:ext cx="1288474" cy="97529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015514-668B-D8C1-6CCA-547CF274D6D5}"/>
              </a:ext>
            </a:extLst>
          </p:cNvPr>
          <p:cNvCxnSpPr>
            <a:cxnSpLocks/>
          </p:cNvCxnSpPr>
          <p:nvPr/>
        </p:nvCxnSpPr>
        <p:spPr>
          <a:xfrm flipH="1" flipV="1">
            <a:off x="6590973" y="4309491"/>
            <a:ext cx="1520864" cy="75331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7290C-57B6-97B4-3F62-EA4EB75AB9D6}"/>
              </a:ext>
            </a:extLst>
          </p:cNvPr>
          <p:cNvCxnSpPr>
            <a:cxnSpLocks/>
          </p:cNvCxnSpPr>
          <p:nvPr/>
        </p:nvCxnSpPr>
        <p:spPr>
          <a:xfrm flipV="1">
            <a:off x="3835599" y="4347613"/>
            <a:ext cx="1765428" cy="89524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35459-EEDB-5AAD-B600-E49E3E7F30FD}"/>
              </a:ext>
            </a:extLst>
          </p:cNvPr>
          <p:cNvCxnSpPr>
            <a:cxnSpLocks/>
          </p:cNvCxnSpPr>
          <p:nvPr/>
        </p:nvCxnSpPr>
        <p:spPr>
          <a:xfrm flipV="1">
            <a:off x="2871083" y="4142475"/>
            <a:ext cx="2686649" cy="5173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085D4E-D5B5-4337-346F-84E898599D69}"/>
              </a:ext>
            </a:extLst>
          </p:cNvPr>
          <p:cNvCxnSpPr>
            <a:cxnSpLocks/>
          </p:cNvCxnSpPr>
          <p:nvPr/>
        </p:nvCxnSpPr>
        <p:spPr>
          <a:xfrm>
            <a:off x="4350326" y="2354476"/>
            <a:ext cx="1188028" cy="137406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A62999D2-D348-87EE-7E89-D4A84560B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7672" y="5901824"/>
            <a:ext cx="422563" cy="42256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8B84C-67FC-3251-18B9-80F59E437CF8}"/>
              </a:ext>
            </a:extLst>
          </p:cNvPr>
          <p:cNvCxnSpPr>
            <a:cxnSpLocks/>
          </p:cNvCxnSpPr>
          <p:nvPr/>
        </p:nvCxnSpPr>
        <p:spPr>
          <a:xfrm flipH="1" flipV="1">
            <a:off x="6090477" y="4583891"/>
            <a:ext cx="376787" cy="1317933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47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677323" y="609600"/>
            <a:ext cx="101079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Impact of LowIncomeTracts on Poverty Rate</a:t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950" y="1742925"/>
            <a:ext cx="5069300" cy="30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/>
        </p:nvSpPr>
        <p:spPr>
          <a:xfrm>
            <a:off x="913425" y="5195300"/>
            <a:ext cx="83607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The presence of low-income tracts is associated with an increase of 18.72349 unit in the predicted poverty rate compared to areas without low-income tracts.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925" y="1844800"/>
            <a:ext cx="4251424" cy="3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on Food Desert on Poverty</a:t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25" y="1930499"/>
            <a:ext cx="4518499" cy="1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025" y="1930500"/>
            <a:ext cx="4654525" cy="25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/>
        </p:nvSpPr>
        <p:spPr>
          <a:xfrm>
            <a:off x="954150" y="4854275"/>
            <a:ext cx="8896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On average, the presence of Food desert is associated with an increase of 11.35890 units in the predicted poverty rate compared to areas without such tracts.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677322" y="609600"/>
            <a:ext cx="110826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Poverty Rate - CART cross validation</a:t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75" y="4449275"/>
            <a:ext cx="6172655" cy="16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625" y="1558100"/>
            <a:ext cx="6225526" cy="3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110706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importance of predicting Poverty Rate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B41AC-4F58-3458-09D4-339E7F9C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03" y="2119912"/>
            <a:ext cx="56134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4029-780C-AA60-F7D9-9EF39974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758B7-6652-807B-7E72-B0ED94C4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9" y="1525448"/>
            <a:ext cx="8566118" cy="1047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B50E6-66BC-1E85-1414-2FE664BF0C60}"/>
              </a:ext>
            </a:extLst>
          </p:cNvPr>
          <p:cNvSpPr txBox="1"/>
          <p:nvPr/>
        </p:nvSpPr>
        <p:spPr>
          <a:xfrm>
            <a:off x="677334" y="3016012"/>
            <a:ext cx="1809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R2 : 0.63682 </a:t>
            </a:r>
            <a:br>
              <a:rPr lang="en-IN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CC7E1-E05E-0A83-B2D9-D00C6FEE8392}"/>
              </a:ext>
            </a:extLst>
          </p:cNvPr>
          <p:cNvSpPr txBox="1"/>
          <p:nvPr/>
        </p:nvSpPr>
        <p:spPr>
          <a:xfrm>
            <a:off x="677334" y="3474325"/>
            <a:ext cx="183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RMSE : 7.4614</a:t>
            </a:r>
            <a:endParaRPr lang="en-US" dirty="0"/>
          </a:p>
        </p:txBody>
      </p:sp>
      <p:pic>
        <p:nvPicPr>
          <p:cNvPr id="9" name="Google Shape;297;p35">
            <a:extLst>
              <a:ext uri="{FF2B5EF4-FFF2-40B4-BE49-F238E27FC236}">
                <a16:creationId xmlns:a16="http://schemas.microsoft.com/office/drawing/2014/main" id="{9241901F-82DE-BF48-AFD3-5CD5D54C8F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582" y="2431633"/>
            <a:ext cx="5778722" cy="384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1B61E-E69A-94C4-B98D-F7283A20E2FE}"/>
              </a:ext>
            </a:extLst>
          </p:cNvPr>
          <p:cNvSpPr txBox="1"/>
          <p:nvPr/>
        </p:nvSpPr>
        <p:spPr>
          <a:xfrm>
            <a:off x="3226526" y="2478507"/>
            <a:ext cx="31847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Variable Importance from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0154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25" y="1028775"/>
            <a:ext cx="8734425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Linearity, Outliers and Influential Points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377" y="1823494"/>
            <a:ext cx="5432725" cy="37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Normality of Median Family Income</a:t>
            </a:r>
            <a:endParaRPr/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800" y="2082900"/>
            <a:ext cx="6252375" cy="35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Normality of Median Family Income</a:t>
            </a:r>
            <a:endParaRPr/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50" y="1999400"/>
            <a:ext cx="6300075" cy="34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Normality of Poverty Rate</a:t>
            </a:r>
            <a:endParaRPr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126" y="1447875"/>
            <a:ext cx="7833749" cy="45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1233AC2A-A8C1-8F6E-7430-E4F008ED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463" y="3051464"/>
            <a:ext cx="755071" cy="755071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21BBC531-631A-7DD0-5F1E-BF52BFB7A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8363" y="3006438"/>
            <a:ext cx="422563" cy="42256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4332B0E4-4209-3F95-55DD-7972F091B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237" y="3999473"/>
            <a:ext cx="422563" cy="422563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53B0AB97-2A02-C32B-E48D-A9AAE3D4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3999473"/>
            <a:ext cx="422563" cy="422563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A45988E-454B-AF67-E465-25692E343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4718" y="2247901"/>
            <a:ext cx="422563" cy="422563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22DDF8E-460F-6DD7-BFB3-2B1FF5649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074" y="3006437"/>
            <a:ext cx="422563" cy="4225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782FB04-D4FB-997B-0B45-B8E125C1E8E2}"/>
              </a:ext>
            </a:extLst>
          </p:cNvPr>
          <p:cNvSpPr/>
          <p:nvPr/>
        </p:nvSpPr>
        <p:spPr>
          <a:xfrm>
            <a:off x="4648200" y="1981200"/>
            <a:ext cx="2895600" cy="28956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17FCE3-50CB-45B7-D457-2F59E3F21E21}"/>
              </a:ext>
            </a:extLst>
          </p:cNvPr>
          <p:cNvSpPr/>
          <p:nvPr/>
        </p:nvSpPr>
        <p:spPr>
          <a:xfrm>
            <a:off x="3997033" y="1330034"/>
            <a:ext cx="4197930" cy="419793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55A3AC-ABF8-5A33-A735-AE27E382AA0C}"/>
              </a:ext>
            </a:extLst>
          </p:cNvPr>
          <p:cNvSpPr/>
          <p:nvPr/>
        </p:nvSpPr>
        <p:spPr>
          <a:xfrm>
            <a:off x="3332017" y="665016"/>
            <a:ext cx="5527966" cy="55279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2E2D078C-1AB8-D05D-7F81-E4026AEA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9109" y="4173684"/>
            <a:ext cx="301337" cy="301337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268A41B0-BE7C-E89D-21B5-F2546FEB1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9564" y="4748839"/>
            <a:ext cx="301337" cy="301337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D4431638-FA60-0AD4-76C1-A158CF368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209" y="5030421"/>
            <a:ext cx="301337" cy="301337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3F39AFB-938C-E037-F488-EE58B0A57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208" y="775244"/>
            <a:ext cx="301337" cy="301337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2325981-A925-8043-B30F-CCE644B66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6591" y="3297385"/>
            <a:ext cx="301337" cy="301337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0D4E8151-FCD1-FFDB-F422-27ACE5C5B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9828" y="3297384"/>
            <a:ext cx="301337" cy="301337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AB759A0B-FD3E-B9CD-893A-A0706E103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6853" y="4744158"/>
            <a:ext cx="301337" cy="301337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A7CA0A84-7F78-513C-FA51-ADD6E4312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0381" y="4173684"/>
            <a:ext cx="301337" cy="301337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D792837D-D6D9-98B7-8882-B7BD5DDE2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9988" y="2421084"/>
            <a:ext cx="301337" cy="30133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4FD811A3-09C3-D05B-7E3F-DC41A4143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9109" y="2341417"/>
            <a:ext cx="301337" cy="301337"/>
          </a:xfrm>
          <a:prstGeom prst="rect">
            <a:avLst/>
          </a:prstGeom>
        </p:spPr>
      </p:pic>
      <p:pic>
        <p:nvPicPr>
          <p:cNvPr id="39" name="Graphic 38" descr="User with solid fill">
            <a:extLst>
              <a:ext uri="{FF2B5EF4-FFF2-40B4-BE49-F238E27FC236}">
                <a16:creationId xmlns:a16="http://schemas.microsoft.com/office/drawing/2014/main" id="{D82A1BDC-B254-F7C9-32DE-9CC4B2F8B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3446" y="1775631"/>
            <a:ext cx="301337" cy="301337"/>
          </a:xfrm>
          <a:prstGeom prst="rect">
            <a:avLst/>
          </a:prstGeom>
        </p:spPr>
      </p:pic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9868F877-E437-67D5-3F1F-B61BD9A1F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9892" y="1775630"/>
            <a:ext cx="301337" cy="301337"/>
          </a:xfrm>
          <a:prstGeom prst="rect">
            <a:avLst/>
          </a:prstGeom>
        </p:spPr>
      </p:pic>
      <p:pic>
        <p:nvPicPr>
          <p:cNvPr id="41" name="Graphic 40" descr="User with solid fill">
            <a:extLst>
              <a:ext uri="{FF2B5EF4-FFF2-40B4-BE49-F238E27FC236}">
                <a16:creationId xmlns:a16="http://schemas.microsoft.com/office/drawing/2014/main" id="{960B3869-9F43-2D65-1258-E8F5556A5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207" y="5733533"/>
            <a:ext cx="301337" cy="301337"/>
          </a:xfrm>
          <a:prstGeom prst="rect">
            <a:avLst/>
          </a:prstGeom>
        </p:spPr>
      </p:pic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B245A770-037A-2477-B284-9B50549C8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1607" y="3277818"/>
            <a:ext cx="301337" cy="301337"/>
          </a:xfrm>
          <a:prstGeom prst="rect">
            <a:avLst/>
          </a:prstGeom>
        </p:spPr>
      </p:pic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30106B91-7262-797C-5D7A-AB3F0D2F0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6926" y="3277818"/>
            <a:ext cx="301337" cy="301337"/>
          </a:xfrm>
          <a:prstGeom prst="rect">
            <a:avLst/>
          </a:prstGeom>
        </p:spPr>
      </p:pic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C14A37ED-068E-31F9-7806-DA054C2AF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6364" y="4868338"/>
            <a:ext cx="301337" cy="301337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2DC2CAD0-B36A-EB1B-D9E1-8A188F809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3127" y="4949378"/>
            <a:ext cx="301337" cy="301337"/>
          </a:xfrm>
          <a:prstGeom prst="rect">
            <a:avLst/>
          </a:prstGeom>
        </p:spPr>
      </p:pic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F7694A86-6ABF-A913-419C-F4E996C4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5184" y="1643144"/>
            <a:ext cx="301337" cy="301337"/>
          </a:xfrm>
          <a:prstGeom prst="rect">
            <a:avLst/>
          </a:prstGeom>
        </p:spPr>
      </p:pic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B76C1A70-CF67-3F1B-9442-599AD439B6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8377" y="1645392"/>
            <a:ext cx="301337" cy="301337"/>
          </a:xfrm>
          <a:prstGeom prst="rect">
            <a:avLst/>
          </a:prstGeom>
        </p:spPr>
      </p:pic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id="{715BEBD8-9881-D4D6-3823-76F5B517B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4253" y="1061414"/>
            <a:ext cx="301337" cy="301337"/>
          </a:xfrm>
          <a:prstGeom prst="rect">
            <a:avLst/>
          </a:prstGeom>
        </p:spPr>
      </p:pic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69AF6416-1028-23EE-CC16-680183E77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300" y="1076581"/>
            <a:ext cx="301337" cy="301337"/>
          </a:xfrm>
          <a:prstGeom prst="rect">
            <a:avLst/>
          </a:prstGeom>
        </p:spPr>
      </p:pic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365A6F1D-8348-0C1F-0E48-E90364CD6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3064" y="2421084"/>
            <a:ext cx="301337" cy="301337"/>
          </a:xfrm>
          <a:prstGeom prst="rect">
            <a:avLst/>
          </a:prstGeom>
        </p:spPr>
      </p:pic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15663AF3-5A00-D4A2-6E79-2BB1C1293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3792" y="4120699"/>
            <a:ext cx="301337" cy="301337"/>
          </a:xfrm>
          <a:prstGeom prst="rect">
            <a:avLst/>
          </a:prstGeom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259F4693-FBEE-3771-4065-1C7AC6366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300" y="5436370"/>
            <a:ext cx="301337" cy="301337"/>
          </a:xfrm>
          <a:prstGeom prst="rect">
            <a:avLst/>
          </a:prstGeom>
        </p:spPr>
      </p:pic>
      <p:pic>
        <p:nvPicPr>
          <p:cNvPr id="53" name="Graphic 52" descr="User with solid fill">
            <a:extLst>
              <a:ext uri="{FF2B5EF4-FFF2-40B4-BE49-F238E27FC236}">
                <a16:creationId xmlns:a16="http://schemas.microsoft.com/office/drawing/2014/main" id="{1A8E078E-2E7C-CF50-29E3-7B04E2CA8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0821" y="5436370"/>
            <a:ext cx="301337" cy="301337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8D56952A-17B4-0925-1838-4C3D8BEB5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6476" y="4216301"/>
            <a:ext cx="301337" cy="301337"/>
          </a:xfrm>
          <a:prstGeom prst="rect">
            <a:avLst/>
          </a:prstGeom>
        </p:spPr>
      </p:pic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id="{ACFDC00A-4527-09C2-13CA-3BE468A1AB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789" y="2418589"/>
            <a:ext cx="301337" cy="301337"/>
          </a:xfrm>
          <a:prstGeom prst="rect">
            <a:avLst/>
          </a:prstGeom>
        </p:spPr>
      </p:pic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D36F9FA4-7E80-6C1A-DF3E-F288B5EA4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8640" y="789099"/>
            <a:ext cx="301337" cy="301337"/>
          </a:xfrm>
          <a:prstGeom prst="rect">
            <a:avLst/>
          </a:prstGeom>
        </p:spPr>
      </p:pic>
      <p:pic>
        <p:nvPicPr>
          <p:cNvPr id="57" name="Graphic 56" descr="User with solid fill">
            <a:extLst>
              <a:ext uri="{FF2B5EF4-FFF2-40B4-BE49-F238E27FC236}">
                <a16:creationId xmlns:a16="http://schemas.microsoft.com/office/drawing/2014/main" id="{BD5DD6D2-175D-0C1B-2AA8-88B8AF4206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7574" y="2569257"/>
            <a:ext cx="301337" cy="301337"/>
          </a:xfrm>
          <a:prstGeom prst="rect">
            <a:avLst/>
          </a:prstGeom>
        </p:spPr>
      </p:pic>
      <p:pic>
        <p:nvPicPr>
          <p:cNvPr id="58" name="Graphic 57" descr="User with solid fill">
            <a:extLst>
              <a:ext uri="{FF2B5EF4-FFF2-40B4-BE49-F238E27FC236}">
                <a16:creationId xmlns:a16="http://schemas.microsoft.com/office/drawing/2014/main" id="{954AC201-16E2-1EED-1E35-E0522F350E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9299" y="1492475"/>
            <a:ext cx="301337" cy="301337"/>
          </a:xfrm>
          <a:prstGeom prst="rect">
            <a:avLst/>
          </a:prstGeom>
        </p:spPr>
      </p:pic>
      <p:pic>
        <p:nvPicPr>
          <p:cNvPr id="59" name="Graphic 58" descr="User with solid fill">
            <a:extLst>
              <a:ext uri="{FF2B5EF4-FFF2-40B4-BE49-F238E27FC236}">
                <a16:creationId xmlns:a16="http://schemas.microsoft.com/office/drawing/2014/main" id="{795E6C08-48F9-307B-29AF-60C7CFC479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99967" y="3093544"/>
            <a:ext cx="301337" cy="301337"/>
          </a:xfrm>
          <a:prstGeom prst="rect">
            <a:avLst/>
          </a:prstGeom>
        </p:spPr>
      </p:pic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969BC9F9-11B1-5B11-2528-A2D630BFB7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7263" y="5969874"/>
            <a:ext cx="301337" cy="301337"/>
          </a:xfrm>
          <a:prstGeom prst="rect">
            <a:avLst/>
          </a:prstGeom>
        </p:spPr>
      </p:pic>
      <p:pic>
        <p:nvPicPr>
          <p:cNvPr id="66" name="Graphic 65" descr="User with solid fill">
            <a:extLst>
              <a:ext uri="{FF2B5EF4-FFF2-40B4-BE49-F238E27FC236}">
                <a16:creationId xmlns:a16="http://schemas.microsoft.com/office/drawing/2014/main" id="{7F621C3B-FB7F-91D2-3567-D302AB1C2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0238" y="6124128"/>
            <a:ext cx="301337" cy="301337"/>
          </a:xfrm>
          <a:prstGeom prst="rect">
            <a:avLst/>
          </a:prstGeom>
        </p:spPr>
      </p:pic>
      <p:pic>
        <p:nvPicPr>
          <p:cNvPr id="67" name="Graphic 66" descr="User with solid fill">
            <a:extLst>
              <a:ext uri="{FF2B5EF4-FFF2-40B4-BE49-F238E27FC236}">
                <a16:creationId xmlns:a16="http://schemas.microsoft.com/office/drawing/2014/main" id="{C42959A4-0547-9E47-7556-6B1B3FCD7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636" y="5181089"/>
            <a:ext cx="301337" cy="301337"/>
          </a:xfrm>
          <a:prstGeom prst="rect">
            <a:avLst/>
          </a:prstGeom>
        </p:spPr>
      </p:pic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8884E35B-0A4C-9F18-5FF7-BD4FF9BDE7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3853" y="3806535"/>
            <a:ext cx="301337" cy="301337"/>
          </a:xfrm>
          <a:prstGeom prst="rect">
            <a:avLst/>
          </a:prstGeom>
        </p:spPr>
      </p:pic>
      <p:pic>
        <p:nvPicPr>
          <p:cNvPr id="69" name="Graphic 68" descr="User with solid fill">
            <a:extLst>
              <a:ext uri="{FF2B5EF4-FFF2-40B4-BE49-F238E27FC236}">
                <a16:creationId xmlns:a16="http://schemas.microsoft.com/office/drawing/2014/main" id="{E6F39C88-9263-4282-3914-5B4A7FB2A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4521" y="2247901"/>
            <a:ext cx="301337" cy="301337"/>
          </a:xfrm>
          <a:prstGeom prst="rect">
            <a:avLst/>
          </a:prstGeom>
        </p:spPr>
      </p:pic>
      <p:pic>
        <p:nvPicPr>
          <p:cNvPr id="70" name="Graphic 69" descr="User with solid fill">
            <a:extLst>
              <a:ext uri="{FF2B5EF4-FFF2-40B4-BE49-F238E27FC236}">
                <a16:creationId xmlns:a16="http://schemas.microsoft.com/office/drawing/2014/main" id="{3A03766B-71EB-2C40-CD6D-BD13A02FE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8552" y="993299"/>
            <a:ext cx="301337" cy="301337"/>
          </a:xfrm>
          <a:prstGeom prst="rect">
            <a:avLst/>
          </a:prstGeom>
        </p:spPr>
      </p:pic>
      <p:pic>
        <p:nvPicPr>
          <p:cNvPr id="71" name="Graphic 70" descr="User with solid fill">
            <a:extLst>
              <a:ext uri="{FF2B5EF4-FFF2-40B4-BE49-F238E27FC236}">
                <a16:creationId xmlns:a16="http://schemas.microsoft.com/office/drawing/2014/main" id="{C8CB1D76-3216-8F8E-9D08-D4F4D305E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1644" y="1234865"/>
            <a:ext cx="301337" cy="301337"/>
          </a:xfrm>
          <a:prstGeom prst="rect">
            <a:avLst/>
          </a:prstGeom>
        </p:spPr>
      </p:pic>
      <p:pic>
        <p:nvPicPr>
          <p:cNvPr id="72" name="Graphic 71" descr="User with solid fill">
            <a:extLst>
              <a:ext uri="{FF2B5EF4-FFF2-40B4-BE49-F238E27FC236}">
                <a16:creationId xmlns:a16="http://schemas.microsoft.com/office/drawing/2014/main" id="{9B06D065-421F-B0A9-3C05-1A3C80F95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4752" y="1624033"/>
            <a:ext cx="301337" cy="301337"/>
          </a:xfrm>
          <a:prstGeom prst="rect">
            <a:avLst/>
          </a:prstGeom>
        </p:spPr>
      </p:pic>
      <p:pic>
        <p:nvPicPr>
          <p:cNvPr id="73" name="Graphic 72" descr="User with solid fill">
            <a:extLst>
              <a:ext uri="{FF2B5EF4-FFF2-40B4-BE49-F238E27FC236}">
                <a16:creationId xmlns:a16="http://schemas.microsoft.com/office/drawing/2014/main" id="{E1839D9E-938B-6CD1-ED08-8EDAE984A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4752" y="2741117"/>
            <a:ext cx="301337" cy="301337"/>
          </a:xfrm>
          <a:prstGeom prst="rect">
            <a:avLst/>
          </a:prstGeom>
        </p:spPr>
      </p:pic>
      <p:pic>
        <p:nvPicPr>
          <p:cNvPr id="74" name="Graphic 73" descr="User with solid fill">
            <a:extLst>
              <a:ext uri="{FF2B5EF4-FFF2-40B4-BE49-F238E27FC236}">
                <a16:creationId xmlns:a16="http://schemas.microsoft.com/office/drawing/2014/main" id="{63FB374C-1A95-929D-C6F3-F2634E63A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4639" y="2341416"/>
            <a:ext cx="301337" cy="301337"/>
          </a:xfrm>
          <a:prstGeom prst="rect">
            <a:avLst/>
          </a:prstGeom>
        </p:spPr>
      </p:pic>
      <p:pic>
        <p:nvPicPr>
          <p:cNvPr id="75" name="Graphic 74" descr="User with solid fill">
            <a:extLst>
              <a:ext uri="{FF2B5EF4-FFF2-40B4-BE49-F238E27FC236}">
                <a16:creationId xmlns:a16="http://schemas.microsoft.com/office/drawing/2014/main" id="{46707C57-5772-0440-51C8-B76A06C4CB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7081" y="3909417"/>
            <a:ext cx="301337" cy="301337"/>
          </a:xfrm>
          <a:prstGeom prst="rect">
            <a:avLst/>
          </a:prstGeom>
        </p:spPr>
      </p:pic>
      <p:pic>
        <p:nvPicPr>
          <p:cNvPr id="76" name="Graphic 75" descr="User with solid fill">
            <a:extLst>
              <a:ext uri="{FF2B5EF4-FFF2-40B4-BE49-F238E27FC236}">
                <a16:creationId xmlns:a16="http://schemas.microsoft.com/office/drawing/2014/main" id="{980BBBAD-8659-E659-FF4B-4F4DC5716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6514" y="5316875"/>
            <a:ext cx="301337" cy="30133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EBEE553-11F3-305C-46CF-6C8010BEF809}"/>
              </a:ext>
            </a:extLst>
          </p:cNvPr>
          <p:cNvCxnSpPr/>
          <p:nvPr/>
        </p:nvCxnSpPr>
        <p:spPr>
          <a:xfrm>
            <a:off x="7812231" y="3943348"/>
            <a:ext cx="147550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08D5701-8721-4A72-7B56-4950A4FC4DEC}"/>
              </a:ext>
            </a:extLst>
          </p:cNvPr>
          <p:cNvSpPr txBox="1"/>
          <p:nvPr/>
        </p:nvSpPr>
        <p:spPr>
          <a:xfrm>
            <a:off x="9310263" y="3640629"/>
            <a:ext cx="1181734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Tract area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½ mile for Urban 10 mile for Rural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3A5B7C-ED05-D53F-270B-81168A499CEB}"/>
              </a:ext>
            </a:extLst>
          </p:cNvPr>
          <p:cNvCxnSpPr/>
          <p:nvPr/>
        </p:nvCxnSpPr>
        <p:spPr>
          <a:xfrm>
            <a:off x="8163792" y="4752815"/>
            <a:ext cx="147550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B2A58B0-99C0-6E05-D2F7-4C081663B69E}"/>
              </a:ext>
            </a:extLst>
          </p:cNvPr>
          <p:cNvSpPr txBox="1"/>
          <p:nvPr/>
        </p:nvSpPr>
        <p:spPr>
          <a:xfrm>
            <a:off x="9670471" y="4542245"/>
            <a:ext cx="1181734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Tract area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1 mile for Urban 10 mile for Rural</a:t>
            </a:r>
          </a:p>
        </p:txBody>
      </p:sp>
      <p:pic>
        <p:nvPicPr>
          <p:cNvPr id="82" name="Graphic 81" descr="User with solid fill">
            <a:extLst>
              <a:ext uri="{FF2B5EF4-FFF2-40B4-BE49-F238E27FC236}">
                <a16:creationId xmlns:a16="http://schemas.microsoft.com/office/drawing/2014/main" id="{EFFBC7C7-E637-8202-40FC-7DB2E8B01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5332" y="1483657"/>
            <a:ext cx="301337" cy="301337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B5CE27-774C-2551-1401-59F6BF25F01F}"/>
              </a:ext>
            </a:extLst>
          </p:cNvPr>
          <p:cNvCxnSpPr>
            <a:cxnSpLocks/>
          </p:cNvCxnSpPr>
          <p:nvPr/>
        </p:nvCxnSpPr>
        <p:spPr>
          <a:xfrm>
            <a:off x="8534401" y="5654431"/>
            <a:ext cx="105057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68E6BA4-E1D5-4B04-09FC-E92D1A8498D9}"/>
              </a:ext>
            </a:extLst>
          </p:cNvPr>
          <p:cNvSpPr txBox="1"/>
          <p:nvPr/>
        </p:nvSpPr>
        <p:spPr>
          <a:xfrm>
            <a:off x="9616151" y="5443861"/>
            <a:ext cx="1181734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Tract area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1 mile for Urban 20 mile for Rural</a:t>
            </a:r>
          </a:p>
        </p:txBody>
      </p:sp>
    </p:spTree>
    <p:extLst>
      <p:ext uri="{BB962C8B-B14F-4D97-AF65-F5344CB8AC3E}">
        <p14:creationId xmlns:p14="http://schemas.microsoft.com/office/powerpoint/2010/main" val="2865042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Normality of Median Family Income</a:t>
            </a:r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211" y="1816025"/>
            <a:ext cx="5013175" cy="40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25" y="1930500"/>
            <a:ext cx="5654325" cy="34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a certain level of income contributes to a Food Insecurity/Desert in a given area?</a:t>
            </a:r>
            <a:endParaRPr/>
          </a:p>
        </p:txBody>
      </p:sp>
      <p:sp>
        <p:nvSpPr>
          <p:cNvPr id="339" name="Google Shape;339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950" y="1986075"/>
            <a:ext cx="7397824" cy="468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Can a certain level of income contributes to a Food Insecurity/Desert in a given area?</a:t>
            </a:r>
            <a:endParaRPr/>
          </a:p>
        </p:txBody>
      </p:sp>
      <p:sp>
        <p:nvSpPr>
          <p:cNvPr id="346" name="Google Shape;346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00" y="2241100"/>
            <a:ext cx="8247599" cy="3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a certain level of income contributes to a Food Insecurity/Desert in a given area?</a:t>
            </a:r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5" y="436525"/>
            <a:ext cx="9797151" cy="573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8606-CA3A-46EF-1944-D4AAA0CE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79" y="34290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79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F939-04C5-3E7A-2244-552A4CBA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Considered</a:t>
            </a: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66FE3ED3-6AC9-4961-A6AB-F1A55BE39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899" y="2470083"/>
            <a:ext cx="900000" cy="900000"/>
          </a:xfrm>
          <a:prstGeom prst="rect">
            <a:avLst/>
          </a:prstGeom>
        </p:spPr>
      </p:pic>
      <p:pic>
        <p:nvPicPr>
          <p:cNvPr id="7" name="Graphic 6" descr="Earth globe: Africa and Europe with solid fill">
            <a:extLst>
              <a:ext uri="{FF2B5EF4-FFF2-40B4-BE49-F238E27FC236}">
                <a16:creationId xmlns:a16="http://schemas.microsoft.com/office/drawing/2014/main" id="{8D0FF19B-FB37-EDC8-1853-B800FAC41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7120" y="2470084"/>
            <a:ext cx="899999" cy="899999"/>
          </a:xfrm>
          <a:prstGeom prst="rect">
            <a:avLst/>
          </a:prstGeom>
        </p:spPr>
      </p:pic>
      <p:pic>
        <p:nvPicPr>
          <p:cNvPr id="9" name="Graphic 8" descr="Group of people with solid fill">
            <a:extLst>
              <a:ext uri="{FF2B5EF4-FFF2-40B4-BE49-F238E27FC236}">
                <a16:creationId xmlns:a16="http://schemas.microsoft.com/office/drawing/2014/main" id="{5C447E87-5FC4-B1CF-3969-2DCD4BE7F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2064" y="4207515"/>
            <a:ext cx="899998" cy="899998"/>
          </a:xfrm>
          <a:prstGeom prst="rect">
            <a:avLst/>
          </a:prstGeom>
        </p:spPr>
      </p:pic>
      <p:pic>
        <p:nvPicPr>
          <p:cNvPr id="11" name="Graphic 10" descr="City with solid fill">
            <a:extLst>
              <a:ext uri="{FF2B5EF4-FFF2-40B4-BE49-F238E27FC236}">
                <a16:creationId xmlns:a16="http://schemas.microsoft.com/office/drawing/2014/main" id="{3C2828CC-3062-BA5A-FF34-C2E37C449A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3800" y="4207515"/>
            <a:ext cx="899998" cy="899998"/>
          </a:xfrm>
          <a:prstGeom prst="rect">
            <a:avLst/>
          </a:prstGeom>
        </p:spPr>
      </p:pic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A681D259-1D7A-621A-B1E8-0C600B76A7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5490" y="2470085"/>
            <a:ext cx="899999" cy="8999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460ED19-6CC8-CA9B-48C7-85723B1CAC2B}"/>
              </a:ext>
            </a:extLst>
          </p:cNvPr>
          <p:cNvGrpSpPr/>
          <p:nvPr/>
        </p:nvGrpSpPr>
        <p:grpSpPr>
          <a:xfrm>
            <a:off x="7085536" y="4342310"/>
            <a:ext cx="1321584" cy="630406"/>
            <a:chOff x="8880228" y="4335406"/>
            <a:chExt cx="1374129" cy="761467"/>
          </a:xfrm>
        </p:grpSpPr>
        <p:pic>
          <p:nvPicPr>
            <p:cNvPr id="15" name="Graphic 14" descr="Child with balloon with solid fill">
              <a:extLst>
                <a:ext uri="{FF2B5EF4-FFF2-40B4-BE49-F238E27FC236}">
                  <a16:creationId xmlns:a16="http://schemas.microsoft.com/office/drawing/2014/main" id="{F340E754-BAC9-7F39-F7B6-894CCE97D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0228" y="4488339"/>
              <a:ext cx="608534" cy="608534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95280C86-BC46-4C80-6744-94486A26F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61096" y="4335406"/>
              <a:ext cx="608534" cy="608534"/>
            </a:xfrm>
            <a:prstGeom prst="rect">
              <a:avLst/>
            </a:prstGeom>
          </p:spPr>
        </p:pic>
        <p:pic>
          <p:nvPicPr>
            <p:cNvPr id="19" name="Graphic 18" descr="Man with cane with solid fill">
              <a:extLst>
                <a:ext uri="{FF2B5EF4-FFF2-40B4-BE49-F238E27FC236}">
                  <a16:creationId xmlns:a16="http://schemas.microsoft.com/office/drawing/2014/main" id="{1C46945B-078F-25DA-F2CA-9F2D6106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645823" y="4488339"/>
              <a:ext cx="608534" cy="608534"/>
            </a:xfrm>
            <a:prstGeom prst="rect">
              <a:avLst/>
            </a:prstGeom>
          </p:spPr>
        </p:pic>
      </p:grpSp>
      <p:pic>
        <p:nvPicPr>
          <p:cNvPr id="21" name="Graphic 20" descr="Apple with solid fill">
            <a:extLst>
              <a:ext uri="{FF2B5EF4-FFF2-40B4-BE49-F238E27FC236}">
                <a16:creationId xmlns:a16="http://schemas.microsoft.com/office/drawing/2014/main" id="{24F8FD3E-ECE6-1DC3-3F90-CBAB4CC9B4A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11686" y="2470086"/>
            <a:ext cx="900000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8BE120-E1D0-ECC4-A7CE-2996ED74C15C}"/>
              </a:ext>
            </a:extLst>
          </p:cNvPr>
          <p:cNvSpPr txBox="1"/>
          <p:nvPr/>
        </p:nvSpPr>
        <p:spPr>
          <a:xfrm>
            <a:off x="2938789" y="33700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6CD87-1DB9-4703-15A6-B51143410BCF}"/>
              </a:ext>
            </a:extLst>
          </p:cNvPr>
          <p:cNvSpPr txBox="1"/>
          <p:nvPr/>
        </p:nvSpPr>
        <p:spPr>
          <a:xfrm>
            <a:off x="4702842" y="3370086"/>
            <a:ext cx="91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POVERTY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7E0FE-D378-16D6-640C-A32F942C81F5}"/>
              </a:ext>
            </a:extLst>
          </p:cNvPr>
          <p:cNvSpPr txBox="1"/>
          <p:nvPr/>
        </p:nvSpPr>
        <p:spPr>
          <a:xfrm>
            <a:off x="6625381" y="3335448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96E9BB-8168-137F-07D8-9BDAAEBECA74}"/>
              </a:ext>
            </a:extLst>
          </p:cNvPr>
          <p:cNvSpPr txBox="1"/>
          <p:nvPr/>
        </p:nvSpPr>
        <p:spPr>
          <a:xfrm>
            <a:off x="8358424" y="3370083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ETHNICITY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6E754B-1F80-D071-0C59-6BAA33AEDFBC}"/>
              </a:ext>
            </a:extLst>
          </p:cNvPr>
          <p:cNvSpPr txBox="1"/>
          <p:nvPr/>
        </p:nvSpPr>
        <p:spPr>
          <a:xfrm>
            <a:off x="3621138" y="5107513"/>
            <a:ext cx="1165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7B66FF-1FEA-91DC-D648-4067FA6B3807}"/>
              </a:ext>
            </a:extLst>
          </p:cNvPr>
          <p:cNvSpPr txBox="1"/>
          <p:nvPr/>
        </p:nvSpPr>
        <p:spPr>
          <a:xfrm>
            <a:off x="5043254" y="5107512"/>
            <a:ext cx="1641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GROUP QUARTERS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8544F9-2F4C-93AE-F2C9-8C1A19836759}"/>
              </a:ext>
            </a:extLst>
          </p:cNvPr>
          <p:cNvSpPr txBox="1"/>
          <p:nvPr/>
        </p:nvSpPr>
        <p:spPr>
          <a:xfrm>
            <a:off x="7489434" y="509932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88831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Overview on the previous EDA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Geographic Distribution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Urban vs. Rural Classification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Correlation between the Poverty rate and food desert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Impact of Transportation and Vehicle Access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Group Quarters, Demographic Groups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Age and Population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Impact of Median Family Income</a:t>
            </a:r>
            <a:endParaRPr/>
          </a:p>
        </p:txBody>
      </p:sp>
      <p:pic>
        <p:nvPicPr>
          <p:cNvPr id="148" name="Google Shape;148;p1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8507" y="1476009"/>
            <a:ext cx="8596312" cy="235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1018309" y="3500660"/>
            <a:ext cx="737754" cy="228600"/>
          </a:xfrm>
          <a:prstGeom prst="rect">
            <a:avLst/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756063" y="3500660"/>
            <a:ext cx="737754" cy="228600"/>
          </a:xfrm>
          <a:prstGeom prst="rect">
            <a:avLst/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3498273" y="2456524"/>
            <a:ext cx="737754" cy="228600"/>
          </a:xfrm>
          <a:prstGeom prst="rect">
            <a:avLst/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708507" y="4596198"/>
            <a:ext cx="6971780" cy="78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Showed median family income has a significant impact on Food Desert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conducting a Logistic Regression to get more insights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Impact of Median Family Income</a:t>
            </a:r>
            <a:endParaRPr/>
          </a:p>
        </p:txBody>
      </p:sp>
      <p:pic>
        <p:nvPicPr>
          <p:cNvPr id="158" name="Google Shape;158;p1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415473"/>
            <a:ext cx="7479530" cy="3121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2147455" y="2716645"/>
            <a:ext cx="737754" cy="228600"/>
          </a:xfrm>
          <a:prstGeom prst="rect">
            <a:avLst/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4" y="4656372"/>
            <a:ext cx="7772400" cy="5424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2757055" y="4895363"/>
            <a:ext cx="737754" cy="228600"/>
          </a:xfrm>
          <a:prstGeom prst="rect">
            <a:avLst/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677334" y="5317838"/>
            <a:ext cx="5824030" cy="78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exponential coefficient shows very low impact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 a negligible change in the odds of being a food desert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Correlation between GroupQuarters and prevalence of Food Desert</a:t>
            </a:r>
            <a:endParaRPr sz="3300"/>
          </a:p>
        </p:txBody>
      </p:sp>
      <p:sp>
        <p:nvSpPr>
          <p:cNvPr id="168" name="Google Shape;168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Chi-square (GOF) between GroupQuartersFlag and LILATracts_1And10: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75" y="2635600"/>
            <a:ext cx="5441676" cy="2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784675" y="5164375"/>
            <a:ext cx="83991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Conclusion: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Low p-value - reject the null hypothesis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Thus there is a significant association or correlation between "GroupQuartersFlag" and "LILATracts_1And10."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Impact of GroupQuarters on Food Desert</a:t>
            </a:r>
            <a:endParaRPr sz="33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550" y="1689050"/>
            <a:ext cx="5213825" cy="28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808375" y="4850225"/>
            <a:ext cx="944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GroupQuartersFlag of 1 is associated with a decrease of 0.643663 in the log-odds of the response variable being 1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For a one-unit increase in GroupQuartersFlag1, the odds ratio decrease by a factor of approximately 0.5253647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GroupQuartersflag negatively affect the Food deserts likelihood</a:t>
            </a:r>
            <a:endParaRPr sz="100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375" y="1689050"/>
            <a:ext cx="4847675" cy="25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{6DEF8B27-CBB3-FE4C-87FE-E96BDC2ADCD0}tf10001060</Template>
  <TotalTime>41</TotalTime>
  <Words>907</Words>
  <Application>Microsoft Macintosh PowerPoint</Application>
  <PresentationFormat>Widescreen</PresentationFormat>
  <Paragraphs>102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Trebuchet MS</vt:lpstr>
      <vt:lpstr>Lato</vt:lpstr>
      <vt:lpstr>Wingdings 3</vt:lpstr>
      <vt:lpstr>Arial</vt:lpstr>
      <vt:lpstr>Facet</vt:lpstr>
      <vt:lpstr>A Predictive Analysis on Food Desert</vt:lpstr>
      <vt:lpstr>Food Desert</vt:lpstr>
      <vt:lpstr>PowerPoint Presentation</vt:lpstr>
      <vt:lpstr>Variables Considered</vt:lpstr>
      <vt:lpstr>Overview on the previous EDA</vt:lpstr>
      <vt:lpstr>Impact of Median Family Income</vt:lpstr>
      <vt:lpstr>Impact of Median Family Income</vt:lpstr>
      <vt:lpstr>Correlation between GroupQuarters and prevalence of Food Desert</vt:lpstr>
      <vt:lpstr>Impact of GroupQuarters on Food Desert</vt:lpstr>
      <vt:lpstr>Impact of GroupQuarters and Poverty rate on Food Desert</vt:lpstr>
      <vt:lpstr>Impact of GroupQuarters and Urban on Food Desert</vt:lpstr>
      <vt:lpstr>Prediction Models: Logistic Regression in LILA</vt:lpstr>
      <vt:lpstr>Prediction Models: Step-wise Logistic Regression on LILA</vt:lpstr>
      <vt:lpstr>Log odds ratio of model predicting Food Desert  </vt:lpstr>
      <vt:lpstr>LILA Logistic : Training Set - Predicted Score</vt:lpstr>
      <vt:lpstr>LILA CART</vt:lpstr>
      <vt:lpstr>LILA Cart Training Set - Predicted Score</vt:lpstr>
      <vt:lpstr>Comparison of CART and Logistic Metrics </vt:lpstr>
      <vt:lpstr>POVERTY RATE ANALYSIS</vt:lpstr>
      <vt:lpstr>Impact of LowIncomeTracts on Poverty Rate</vt:lpstr>
      <vt:lpstr>Impact on Food Desert on Poverty</vt:lpstr>
      <vt:lpstr>Poverty Rate - CART cross validation</vt:lpstr>
      <vt:lpstr>Variable importance of predicting Poverty Rate</vt:lpstr>
      <vt:lpstr>Linear Regression</vt:lpstr>
      <vt:lpstr>PowerPoint Presentation</vt:lpstr>
      <vt:lpstr>Linearity, Outliers and Influential Points </vt:lpstr>
      <vt:lpstr>Normality of Median Family Income</vt:lpstr>
      <vt:lpstr>Normality of Median Family Income</vt:lpstr>
      <vt:lpstr>Normality of Poverty Rate</vt:lpstr>
      <vt:lpstr>Normality of Median Family Income</vt:lpstr>
      <vt:lpstr>Can a certain level of income contributes to a Food Insecurity/Desert in a given area?</vt:lpstr>
      <vt:lpstr>Can a certain level of income contributes to a Food Insecurity/Desert in a given area?</vt:lpstr>
      <vt:lpstr>Can a certain level of income contributes to a Food Insecurity/Desert in a given area?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Analysis on Food Desert</dc:title>
  <cp:lastModifiedBy>Mohan Dass, Mowzli Sre</cp:lastModifiedBy>
  <cp:revision>4</cp:revision>
  <dcterms:modified xsi:type="dcterms:W3CDTF">2023-12-07T23:56:14Z</dcterms:modified>
</cp:coreProperties>
</file>