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notesMasterIdLst>
    <p:notesMasterId r:id="rId34"/>
  </p:notesMasterIdLst>
  <p:sldIdLst>
    <p:sldId id="256" r:id="rId2"/>
    <p:sldId id="295" r:id="rId3"/>
    <p:sldId id="296" r:id="rId4"/>
    <p:sldId id="277" r:id="rId5"/>
    <p:sldId id="297" r:id="rId6"/>
    <p:sldId id="298" r:id="rId7"/>
    <p:sldId id="293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3" r:id="rId21"/>
    <p:sldId id="311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5" r:id="rId31"/>
    <p:sldId id="322" r:id="rId32"/>
    <p:sldId id="26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0719" autoAdjust="0"/>
  </p:normalViewPr>
  <p:slideViewPr>
    <p:cSldViewPr snapToGrid="0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CE086A-8DA2-4375-BB29-363458B8F790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A8AC70-73F6-49CA-AA56-65743B7C6D67}">
      <dgm:prSet custT="1"/>
      <dgm:spPr/>
      <dgm:t>
        <a:bodyPr/>
        <a:lstStyle/>
        <a:p>
          <a:r>
            <a:rPr lang="en-US" sz="12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rPr>
            <a:t>BMI</a:t>
          </a:r>
        </a:p>
      </dgm:t>
    </dgm:pt>
    <dgm:pt modelId="{264171A2-F610-4579-8422-17CBBE8A8D16}" type="parTrans" cxnId="{7D836717-ACB1-4B5F-B8EC-89E2F1120BF4}">
      <dgm:prSet/>
      <dgm:spPr/>
      <dgm:t>
        <a:bodyPr/>
        <a:lstStyle/>
        <a:p>
          <a:endParaRPr lang="en-US"/>
        </a:p>
      </dgm:t>
    </dgm:pt>
    <dgm:pt modelId="{52D5AF5E-AF5B-4F87-AF27-AAF3A8965D34}" type="sibTrans" cxnId="{7D836717-ACB1-4B5F-B8EC-89E2F1120BF4}">
      <dgm:prSet/>
      <dgm:spPr/>
      <dgm:t>
        <a:bodyPr/>
        <a:lstStyle/>
        <a:p>
          <a:endParaRPr lang="en-US"/>
        </a:p>
      </dgm:t>
    </dgm:pt>
    <dgm:pt modelId="{AC79610F-ADFA-4396-9D50-537E239D5EBC}">
      <dgm:prSet custT="1"/>
      <dgm:spPr/>
      <dgm:t>
        <a:bodyPr/>
        <a:lstStyle/>
        <a:p>
          <a:r>
            <a:rPr lang="en-US" sz="12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rPr>
            <a:t>SMOKER</a:t>
          </a:r>
        </a:p>
      </dgm:t>
    </dgm:pt>
    <dgm:pt modelId="{D8B3D46D-11D3-49C2-A951-270BE6DA531D}" type="parTrans" cxnId="{1436E93B-CBAA-4ECC-AF97-C68CE8610AC7}">
      <dgm:prSet/>
      <dgm:spPr/>
      <dgm:t>
        <a:bodyPr/>
        <a:lstStyle/>
        <a:p>
          <a:endParaRPr lang="en-US"/>
        </a:p>
      </dgm:t>
    </dgm:pt>
    <dgm:pt modelId="{315DF770-1F4D-4B24-A870-4EB263A60AC7}" type="sibTrans" cxnId="{1436E93B-CBAA-4ECC-AF97-C68CE8610AC7}">
      <dgm:prSet/>
      <dgm:spPr/>
      <dgm:t>
        <a:bodyPr/>
        <a:lstStyle/>
        <a:p>
          <a:endParaRPr lang="en-US"/>
        </a:p>
      </dgm:t>
    </dgm:pt>
    <dgm:pt modelId="{E9BC91E5-2E61-436F-A2A3-82B7DF62662A}">
      <dgm:prSet custT="1"/>
      <dgm:spPr/>
      <dgm:t>
        <a:bodyPr/>
        <a:lstStyle/>
        <a:p>
          <a:r>
            <a:rPr lang="en-US" sz="12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rPr>
            <a:t>AGE</a:t>
          </a:r>
        </a:p>
      </dgm:t>
    </dgm:pt>
    <dgm:pt modelId="{95CA861B-0842-4AAD-89B4-28AD458BF9F8}" type="parTrans" cxnId="{EDEF9C41-8084-443F-8BEA-269A0DE6E1FF}">
      <dgm:prSet/>
      <dgm:spPr/>
      <dgm:t>
        <a:bodyPr/>
        <a:lstStyle/>
        <a:p>
          <a:endParaRPr lang="en-US"/>
        </a:p>
      </dgm:t>
    </dgm:pt>
    <dgm:pt modelId="{100E43B3-0A16-4D5F-9E63-00ED1A845A10}" type="sibTrans" cxnId="{EDEF9C41-8084-443F-8BEA-269A0DE6E1FF}">
      <dgm:prSet/>
      <dgm:spPr/>
      <dgm:t>
        <a:bodyPr/>
        <a:lstStyle/>
        <a:p>
          <a:endParaRPr lang="en-US"/>
        </a:p>
      </dgm:t>
    </dgm:pt>
    <dgm:pt modelId="{60FD735D-54DD-4397-A468-D579D5390233}">
      <dgm:prSet custT="1"/>
      <dgm:spPr/>
      <dgm:t>
        <a:bodyPr/>
        <a:lstStyle/>
        <a:p>
          <a:pPr algn="ctr"/>
          <a:r>
            <a:rPr lang="en-US" sz="12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rPr>
            <a:t>Family medical history</a:t>
          </a:r>
        </a:p>
      </dgm:t>
    </dgm:pt>
    <dgm:pt modelId="{CE8AC43B-5A75-495B-BBEB-06759C559515}" type="parTrans" cxnId="{D094F073-0284-4FEC-83E4-CB24E33E6E24}">
      <dgm:prSet/>
      <dgm:spPr/>
      <dgm:t>
        <a:bodyPr/>
        <a:lstStyle/>
        <a:p>
          <a:endParaRPr lang="en-US"/>
        </a:p>
      </dgm:t>
    </dgm:pt>
    <dgm:pt modelId="{BAB65940-1323-4B4B-9EB4-62C66AA3A2E1}" type="sibTrans" cxnId="{D094F073-0284-4FEC-83E4-CB24E33E6E24}">
      <dgm:prSet/>
      <dgm:spPr/>
      <dgm:t>
        <a:bodyPr/>
        <a:lstStyle/>
        <a:p>
          <a:endParaRPr lang="en-US"/>
        </a:p>
      </dgm:t>
    </dgm:pt>
    <dgm:pt modelId="{35315659-5F8C-4B14-A3F9-F1D36B450714}">
      <dgm:prSet custT="1"/>
      <dgm:spPr/>
      <dgm:t>
        <a:bodyPr/>
        <a:lstStyle/>
        <a:p>
          <a:r>
            <a:rPr lang="en-US" sz="12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rPr>
            <a:t>GENDER</a:t>
          </a:r>
        </a:p>
      </dgm:t>
    </dgm:pt>
    <dgm:pt modelId="{2B055DA4-6693-402F-9CC9-7BD07181AC5E}" type="parTrans" cxnId="{DF8958BB-4C9A-4907-A149-0FDE4DD34C17}">
      <dgm:prSet/>
      <dgm:spPr/>
      <dgm:t>
        <a:bodyPr/>
        <a:lstStyle/>
        <a:p>
          <a:endParaRPr lang="en-US"/>
        </a:p>
      </dgm:t>
    </dgm:pt>
    <dgm:pt modelId="{DE99B79C-97C9-47FA-AE1A-21E02CD22DA5}" type="sibTrans" cxnId="{DF8958BB-4C9A-4907-A149-0FDE4DD34C17}">
      <dgm:prSet/>
      <dgm:spPr/>
      <dgm:t>
        <a:bodyPr/>
        <a:lstStyle/>
        <a:p>
          <a:endParaRPr lang="en-US"/>
        </a:p>
      </dgm:t>
    </dgm:pt>
    <dgm:pt modelId="{77300540-BE45-4E0E-8BD0-5061B0EE56C3}">
      <dgm:prSet custT="1"/>
      <dgm:spPr/>
      <dgm:t>
        <a:bodyPr/>
        <a:lstStyle/>
        <a:p>
          <a:r>
            <a:rPr lang="en-US" sz="12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rPr>
            <a:t>Coverage level</a:t>
          </a:r>
        </a:p>
      </dgm:t>
    </dgm:pt>
    <dgm:pt modelId="{66ED468A-03A8-40DE-A1D3-803EC6AE4202}" type="parTrans" cxnId="{4D4FFD67-6003-496C-99A3-139C598A7E2A}">
      <dgm:prSet/>
      <dgm:spPr/>
      <dgm:t>
        <a:bodyPr/>
        <a:lstStyle/>
        <a:p>
          <a:endParaRPr lang="en-US"/>
        </a:p>
      </dgm:t>
    </dgm:pt>
    <dgm:pt modelId="{13E3235D-16DE-43E8-B4DC-7EEC7DE1E57F}" type="sibTrans" cxnId="{4D4FFD67-6003-496C-99A3-139C598A7E2A}">
      <dgm:prSet/>
      <dgm:spPr/>
      <dgm:t>
        <a:bodyPr/>
        <a:lstStyle/>
        <a:p>
          <a:endParaRPr lang="en-US"/>
        </a:p>
      </dgm:t>
    </dgm:pt>
    <dgm:pt modelId="{09D8D5A8-D872-445E-9531-8AE2A348E0AF}">
      <dgm:prSet custT="1"/>
      <dgm:spPr/>
      <dgm:t>
        <a:bodyPr/>
        <a:lstStyle/>
        <a:p>
          <a:r>
            <a:rPr lang="en-US" sz="12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rPr>
            <a:t>Medical history</a:t>
          </a:r>
        </a:p>
      </dgm:t>
    </dgm:pt>
    <dgm:pt modelId="{A182F36F-3241-4EDD-8B7F-98134C344903}" type="parTrans" cxnId="{7E2B3404-0647-430A-B774-E0D521BF97F1}">
      <dgm:prSet/>
      <dgm:spPr/>
      <dgm:t>
        <a:bodyPr/>
        <a:lstStyle/>
        <a:p>
          <a:endParaRPr lang="en-US"/>
        </a:p>
      </dgm:t>
    </dgm:pt>
    <dgm:pt modelId="{AEE65213-E239-4CB6-8C29-E485A19100B1}" type="sibTrans" cxnId="{7E2B3404-0647-430A-B774-E0D521BF97F1}">
      <dgm:prSet/>
      <dgm:spPr/>
      <dgm:t>
        <a:bodyPr/>
        <a:lstStyle/>
        <a:p>
          <a:endParaRPr lang="en-US"/>
        </a:p>
      </dgm:t>
    </dgm:pt>
    <dgm:pt modelId="{FD28659F-1D55-4115-9511-1983211F7A17}">
      <dgm:prSet custT="1"/>
      <dgm:spPr/>
      <dgm:t>
        <a:bodyPr/>
        <a:lstStyle/>
        <a:p>
          <a:r>
            <a:rPr lang="en-US" sz="12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rPr>
            <a:t>Region</a:t>
          </a:r>
        </a:p>
      </dgm:t>
    </dgm:pt>
    <dgm:pt modelId="{104E1BC0-E554-46C1-B33A-2196983F7987}" type="parTrans" cxnId="{8BAE20FF-987B-405B-B47E-20AE22DEE2B4}">
      <dgm:prSet/>
      <dgm:spPr/>
      <dgm:t>
        <a:bodyPr/>
        <a:lstStyle/>
        <a:p>
          <a:endParaRPr lang="en-US"/>
        </a:p>
      </dgm:t>
    </dgm:pt>
    <dgm:pt modelId="{B14E3117-CD0F-44BD-972F-9DB18E60B2AB}" type="sibTrans" cxnId="{8BAE20FF-987B-405B-B47E-20AE22DEE2B4}">
      <dgm:prSet/>
      <dgm:spPr/>
      <dgm:t>
        <a:bodyPr/>
        <a:lstStyle/>
        <a:p>
          <a:endParaRPr lang="en-US"/>
        </a:p>
      </dgm:t>
    </dgm:pt>
    <dgm:pt modelId="{CC7D1A06-A628-47B1-A4EF-ABD1B5631DDB}">
      <dgm:prSet custT="1"/>
      <dgm:spPr/>
      <dgm:t>
        <a:bodyPr/>
        <a:lstStyle/>
        <a:p>
          <a:r>
            <a:rPr lang="en-US" sz="12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rPr>
            <a:t>Exercise frequency</a:t>
          </a:r>
        </a:p>
      </dgm:t>
    </dgm:pt>
    <dgm:pt modelId="{E2486CFE-9951-4795-A1C1-55D3D8BBBA47}" type="parTrans" cxnId="{32DC11A8-0474-4BB4-A18F-3AFAC4967836}">
      <dgm:prSet/>
      <dgm:spPr/>
      <dgm:t>
        <a:bodyPr/>
        <a:lstStyle/>
        <a:p>
          <a:endParaRPr lang="en-US"/>
        </a:p>
      </dgm:t>
    </dgm:pt>
    <dgm:pt modelId="{CBC9A610-4C66-403E-BB8D-8AE2F4DC037A}" type="sibTrans" cxnId="{32DC11A8-0474-4BB4-A18F-3AFAC4967836}">
      <dgm:prSet/>
      <dgm:spPr/>
      <dgm:t>
        <a:bodyPr/>
        <a:lstStyle/>
        <a:p>
          <a:endParaRPr lang="en-US"/>
        </a:p>
      </dgm:t>
    </dgm:pt>
    <dgm:pt modelId="{3504277C-7AC2-4529-B760-3E9A9C676D37}">
      <dgm:prSet custT="1"/>
      <dgm:spPr/>
      <dgm:t>
        <a:bodyPr/>
        <a:lstStyle/>
        <a:p>
          <a:pPr algn="ctr"/>
          <a:r>
            <a:rPr lang="en-US" sz="12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rPr>
            <a:t>occupation</a:t>
          </a:r>
        </a:p>
      </dgm:t>
    </dgm:pt>
    <dgm:pt modelId="{24E87BC2-5C3F-472B-B019-62F3BD29B322}" type="parTrans" cxnId="{B5191F4E-4C4C-4BF8-ACBF-B3D816AB407F}">
      <dgm:prSet/>
      <dgm:spPr/>
      <dgm:t>
        <a:bodyPr/>
        <a:lstStyle/>
        <a:p>
          <a:endParaRPr lang="en-US"/>
        </a:p>
      </dgm:t>
    </dgm:pt>
    <dgm:pt modelId="{7C9C7197-9303-41E5-AB4D-F5A9BFF309D2}" type="sibTrans" cxnId="{B5191F4E-4C4C-4BF8-ACBF-B3D816AB407F}">
      <dgm:prSet/>
      <dgm:spPr/>
      <dgm:t>
        <a:bodyPr/>
        <a:lstStyle/>
        <a:p>
          <a:endParaRPr lang="en-US"/>
        </a:p>
      </dgm:t>
    </dgm:pt>
    <dgm:pt modelId="{CC30F1D3-F745-442F-BD61-73FB6E5AF432}">
      <dgm:prSet custT="1"/>
      <dgm:spPr/>
      <dgm:t>
        <a:bodyPr/>
        <a:lstStyle/>
        <a:p>
          <a:r>
            <a:rPr lang="en-US" sz="12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rPr>
            <a:t>CHILDREN</a:t>
          </a:r>
        </a:p>
      </dgm:t>
    </dgm:pt>
    <dgm:pt modelId="{633C9AF6-B945-49BD-ACF0-6A4FE3423CA7}" type="sibTrans" cxnId="{92369CB4-7873-4256-A74C-8328EDF73471}">
      <dgm:prSet/>
      <dgm:spPr/>
      <dgm:t>
        <a:bodyPr/>
        <a:lstStyle/>
        <a:p>
          <a:endParaRPr lang="en-US"/>
        </a:p>
      </dgm:t>
    </dgm:pt>
    <dgm:pt modelId="{C94B6977-4FD2-40C1-BF9D-D6224DA817F6}" type="parTrans" cxnId="{92369CB4-7873-4256-A74C-8328EDF73471}">
      <dgm:prSet/>
      <dgm:spPr/>
      <dgm:t>
        <a:bodyPr/>
        <a:lstStyle/>
        <a:p>
          <a:endParaRPr lang="en-US"/>
        </a:p>
      </dgm:t>
    </dgm:pt>
    <dgm:pt modelId="{FF38C566-935C-448E-AA46-94030C251663}" type="pres">
      <dgm:prSet presAssocID="{83CE086A-8DA2-4375-BB29-363458B8F790}" presName="diagram" presStyleCnt="0">
        <dgm:presLayoutVars>
          <dgm:dir/>
          <dgm:resizeHandles val="exact"/>
        </dgm:presLayoutVars>
      </dgm:prSet>
      <dgm:spPr/>
    </dgm:pt>
    <dgm:pt modelId="{55C36172-A9A9-4362-B406-80961654E2B7}" type="pres">
      <dgm:prSet presAssocID="{2FA8AC70-73F6-49CA-AA56-65743B7C6D67}" presName="arrow" presStyleLbl="node1" presStyleIdx="0" presStyleCnt="11" custScaleY="125196">
        <dgm:presLayoutVars>
          <dgm:bulletEnabled val="1"/>
        </dgm:presLayoutVars>
      </dgm:prSet>
      <dgm:spPr/>
    </dgm:pt>
    <dgm:pt modelId="{DB825B1D-E300-47F0-A052-9553798C29F1}" type="pres">
      <dgm:prSet presAssocID="{CC7D1A06-A628-47B1-A4EF-ABD1B5631DDB}" presName="arrow" presStyleLbl="node1" presStyleIdx="1" presStyleCnt="11" custAng="67545" custScaleY="138666" custRadScaleRad="105530" custRadScaleInc="2106">
        <dgm:presLayoutVars>
          <dgm:bulletEnabled val="1"/>
        </dgm:presLayoutVars>
      </dgm:prSet>
      <dgm:spPr/>
    </dgm:pt>
    <dgm:pt modelId="{1FB42CDB-6B76-4211-95C9-704059033251}" type="pres">
      <dgm:prSet presAssocID="{35315659-5F8C-4B14-A3F9-F1D36B450714}" presName="arrow" presStyleLbl="node1" presStyleIdx="2" presStyleCnt="11" custAng="67545" custScaleY="138666" custRadScaleRad="105530" custRadScaleInc="2106">
        <dgm:presLayoutVars>
          <dgm:bulletEnabled val="1"/>
        </dgm:presLayoutVars>
      </dgm:prSet>
      <dgm:spPr/>
    </dgm:pt>
    <dgm:pt modelId="{6700B0D7-C8AB-4B31-A369-B2F4FE965E0D}" type="pres">
      <dgm:prSet presAssocID="{09D8D5A8-D872-445E-9531-8AE2A348E0AF}" presName="arrow" presStyleLbl="node1" presStyleIdx="3" presStyleCnt="11" custAng="67545" custScaleY="138666" custRadScaleRad="105530" custRadScaleInc="2106">
        <dgm:presLayoutVars>
          <dgm:bulletEnabled val="1"/>
        </dgm:presLayoutVars>
      </dgm:prSet>
      <dgm:spPr/>
    </dgm:pt>
    <dgm:pt modelId="{066B7C51-1EF4-4CFF-A28E-1C6AC326F641}" type="pres">
      <dgm:prSet presAssocID="{77300540-BE45-4E0E-8BD0-5061B0EE56C3}" presName="arrow" presStyleLbl="node1" presStyleIdx="4" presStyleCnt="11" custAng="67545" custScaleY="138666" custRadScaleRad="105530" custRadScaleInc="2106">
        <dgm:presLayoutVars>
          <dgm:bulletEnabled val="1"/>
        </dgm:presLayoutVars>
      </dgm:prSet>
      <dgm:spPr/>
    </dgm:pt>
    <dgm:pt modelId="{A30C0CD7-93CF-46FF-918A-89DDDCE08AF6}" type="pres">
      <dgm:prSet presAssocID="{FD28659F-1D55-4115-9511-1983211F7A17}" presName="arrow" presStyleLbl="node1" presStyleIdx="5" presStyleCnt="11" custAng="67545" custScaleY="138666" custRadScaleRad="105530" custRadScaleInc="2106">
        <dgm:presLayoutVars>
          <dgm:bulletEnabled val="1"/>
        </dgm:presLayoutVars>
      </dgm:prSet>
      <dgm:spPr/>
    </dgm:pt>
    <dgm:pt modelId="{A89BF67F-1E11-42E0-80EB-9AD2847F8579}" type="pres">
      <dgm:prSet presAssocID="{3504277C-7AC2-4529-B760-3E9A9C676D37}" presName="arrow" presStyleLbl="node1" presStyleIdx="6" presStyleCnt="11" custAng="67545" custScaleY="138666" custRadScaleRad="105530" custRadScaleInc="2106">
        <dgm:presLayoutVars>
          <dgm:bulletEnabled val="1"/>
        </dgm:presLayoutVars>
      </dgm:prSet>
      <dgm:spPr/>
    </dgm:pt>
    <dgm:pt modelId="{F3165CF2-400A-4F50-8141-D7ACC675A1B5}" type="pres">
      <dgm:prSet presAssocID="{CC30F1D3-F745-442F-BD61-73FB6E5AF432}" presName="arrow" presStyleLbl="node1" presStyleIdx="7" presStyleCnt="11" custScaleY="138666" custRadScaleRad="105530" custRadScaleInc="2106">
        <dgm:presLayoutVars>
          <dgm:bulletEnabled val="1"/>
        </dgm:presLayoutVars>
      </dgm:prSet>
      <dgm:spPr/>
    </dgm:pt>
    <dgm:pt modelId="{4548543F-6F5F-40B9-92A1-F121095062C6}" type="pres">
      <dgm:prSet presAssocID="{60FD735D-54DD-4397-A468-D579D5390233}" presName="arrow" presStyleLbl="node1" presStyleIdx="8" presStyleCnt="11" custScaleY="138666" custRadScaleRad="105530" custRadScaleInc="2106">
        <dgm:presLayoutVars>
          <dgm:bulletEnabled val="1"/>
        </dgm:presLayoutVars>
      </dgm:prSet>
      <dgm:spPr/>
    </dgm:pt>
    <dgm:pt modelId="{632377EF-B024-4C24-B594-497C807E7902}" type="pres">
      <dgm:prSet presAssocID="{AC79610F-ADFA-4396-9D50-537E239D5EBC}" presName="arrow" presStyleLbl="node1" presStyleIdx="9" presStyleCnt="11" custScaleY="136526" custRadScaleRad="103062" custRadScaleInc="-4111">
        <dgm:presLayoutVars>
          <dgm:bulletEnabled val="1"/>
        </dgm:presLayoutVars>
      </dgm:prSet>
      <dgm:spPr/>
    </dgm:pt>
    <dgm:pt modelId="{3EDB6390-C096-4A46-83A3-D477505E6529}" type="pres">
      <dgm:prSet presAssocID="{E9BC91E5-2E61-436F-A2A3-82B7DF62662A}" presName="arrow" presStyleLbl="node1" presStyleIdx="10" presStyleCnt="11" custScaleY="136526" custRadScaleRad="103062" custRadScaleInc="-4111">
        <dgm:presLayoutVars>
          <dgm:bulletEnabled val="1"/>
        </dgm:presLayoutVars>
      </dgm:prSet>
      <dgm:spPr/>
    </dgm:pt>
  </dgm:ptLst>
  <dgm:cxnLst>
    <dgm:cxn modelId="{7E2B3404-0647-430A-B774-E0D521BF97F1}" srcId="{83CE086A-8DA2-4375-BB29-363458B8F790}" destId="{09D8D5A8-D872-445E-9531-8AE2A348E0AF}" srcOrd="3" destOrd="0" parTransId="{A182F36F-3241-4EDD-8B7F-98134C344903}" sibTransId="{AEE65213-E239-4CB6-8C29-E485A19100B1}"/>
    <dgm:cxn modelId="{E69D1A17-A1BC-4116-ADC8-25E5F7FDCEC3}" type="presOf" srcId="{E9BC91E5-2E61-436F-A2A3-82B7DF62662A}" destId="{3EDB6390-C096-4A46-83A3-D477505E6529}" srcOrd="0" destOrd="0" presId="urn:microsoft.com/office/officeart/2005/8/layout/arrow5"/>
    <dgm:cxn modelId="{7D836717-ACB1-4B5F-B8EC-89E2F1120BF4}" srcId="{83CE086A-8DA2-4375-BB29-363458B8F790}" destId="{2FA8AC70-73F6-49CA-AA56-65743B7C6D67}" srcOrd="0" destOrd="0" parTransId="{264171A2-F610-4579-8422-17CBBE8A8D16}" sibTransId="{52D5AF5E-AF5B-4F87-AF27-AAF3A8965D34}"/>
    <dgm:cxn modelId="{6E8E6A23-A542-454E-9D82-2AFCC6BDD6DA}" type="presOf" srcId="{FD28659F-1D55-4115-9511-1983211F7A17}" destId="{A30C0CD7-93CF-46FF-918A-89DDDCE08AF6}" srcOrd="0" destOrd="0" presId="urn:microsoft.com/office/officeart/2005/8/layout/arrow5"/>
    <dgm:cxn modelId="{1436E93B-CBAA-4ECC-AF97-C68CE8610AC7}" srcId="{83CE086A-8DA2-4375-BB29-363458B8F790}" destId="{AC79610F-ADFA-4396-9D50-537E239D5EBC}" srcOrd="9" destOrd="0" parTransId="{D8B3D46D-11D3-49C2-A951-270BE6DA531D}" sibTransId="{315DF770-1F4D-4B24-A870-4EB263A60AC7}"/>
    <dgm:cxn modelId="{EDEF9C41-8084-443F-8BEA-269A0DE6E1FF}" srcId="{83CE086A-8DA2-4375-BB29-363458B8F790}" destId="{E9BC91E5-2E61-436F-A2A3-82B7DF62662A}" srcOrd="10" destOrd="0" parTransId="{95CA861B-0842-4AAD-89B4-28AD458BF9F8}" sibTransId="{100E43B3-0A16-4D5F-9E63-00ED1A845A10}"/>
    <dgm:cxn modelId="{500FAE41-B7A2-499F-8B3B-04657DD7909C}" type="presOf" srcId="{77300540-BE45-4E0E-8BD0-5061B0EE56C3}" destId="{066B7C51-1EF4-4CFF-A28E-1C6AC326F641}" srcOrd="0" destOrd="0" presId="urn:microsoft.com/office/officeart/2005/8/layout/arrow5"/>
    <dgm:cxn modelId="{4D4FFD67-6003-496C-99A3-139C598A7E2A}" srcId="{83CE086A-8DA2-4375-BB29-363458B8F790}" destId="{77300540-BE45-4E0E-8BD0-5061B0EE56C3}" srcOrd="4" destOrd="0" parTransId="{66ED468A-03A8-40DE-A1D3-803EC6AE4202}" sibTransId="{13E3235D-16DE-43E8-B4DC-7EEC7DE1E57F}"/>
    <dgm:cxn modelId="{B5191F4E-4C4C-4BF8-ACBF-B3D816AB407F}" srcId="{83CE086A-8DA2-4375-BB29-363458B8F790}" destId="{3504277C-7AC2-4529-B760-3E9A9C676D37}" srcOrd="6" destOrd="0" parTransId="{24E87BC2-5C3F-472B-B019-62F3BD29B322}" sibTransId="{7C9C7197-9303-41E5-AB4D-F5A9BFF309D2}"/>
    <dgm:cxn modelId="{D094F073-0284-4FEC-83E4-CB24E33E6E24}" srcId="{83CE086A-8DA2-4375-BB29-363458B8F790}" destId="{60FD735D-54DD-4397-A468-D579D5390233}" srcOrd="8" destOrd="0" parTransId="{CE8AC43B-5A75-495B-BBEB-06759C559515}" sibTransId="{BAB65940-1323-4B4B-9EB4-62C66AA3A2E1}"/>
    <dgm:cxn modelId="{1AFC8F74-D12D-40C7-846D-B0F1DC72BDDE}" type="presOf" srcId="{60FD735D-54DD-4397-A468-D579D5390233}" destId="{4548543F-6F5F-40B9-92A1-F121095062C6}" srcOrd="0" destOrd="0" presId="urn:microsoft.com/office/officeart/2005/8/layout/arrow5"/>
    <dgm:cxn modelId="{4F148F90-26DE-41BB-A29D-8DFB860C96EB}" type="presOf" srcId="{2FA8AC70-73F6-49CA-AA56-65743B7C6D67}" destId="{55C36172-A9A9-4362-B406-80961654E2B7}" srcOrd="0" destOrd="0" presId="urn:microsoft.com/office/officeart/2005/8/layout/arrow5"/>
    <dgm:cxn modelId="{0105F393-2CD1-4FB1-A935-90897E010F3F}" type="presOf" srcId="{83CE086A-8DA2-4375-BB29-363458B8F790}" destId="{FF38C566-935C-448E-AA46-94030C251663}" srcOrd="0" destOrd="0" presId="urn:microsoft.com/office/officeart/2005/8/layout/arrow5"/>
    <dgm:cxn modelId="{BFA95A94-52A2-4A5E-89A4-DF6B948552EB}" type="presOf" srcId="{3504277C-7AC2-4529-B760-3E9A9C676D37}" destId="{A89BF67F-1E11-42E0-80EB-9AD2847F8579}" srcOrd="0" destOrd="0" presId="urn:microsoft.com/office/officeart/2005/8/layout/arrow5"/>
    <dgm:cxn modelId="{B1419D99-8645-446D-9373-BE497C77A6C4}" type="presOf" srcId="{35315659-5F8C-4B14-A3F9-F1D36B450714}" destId="{1FB42CDB-6B76-4211-95C9-704059033251}" srcOrd="0" destOrd="0" presId="urn:microsoft.com/office/officeart/2005/8/layout/arrow5"/>
    <dgm:cxn modelId="{37E7CC9E-049F-44DE-91EB-53F9F440A91D}" type="presOf" srcId="{CC30F1D3-F745-442F-BD61-73FB6E5AF432}" destId="{F3165CF2-400A-4F50-8141-D7ACC675A1B5}" srcOrd="0" destOrd="0" presId="urn:microsoft.com/office/officeart/2005/8/layout/arrow5"/>
    <dgm:cxn modelId="{D339EF9F-1C6E-4C1B-BB90-ED4BA05CB606}" type="presOf" srcId="{09D8D5A8-D872-445E-9531-8AE2A348E0AF}" destId="{6700B0D7-C8AB-4B31-A369-B2F4FE965E0D}" srcOrd="0" destOrd="0" presId="urn:microsoft.com/office/officeart/2005/8/layout/arrow5"/>
    <dgm:cxn modelId="{32DC11A8-0474-4BB4-A18F-3AFAC4967836}" srcId="{83CE086A-8DA2-4375-BB29-363458B8F790}" destId="{CC7D1A06-A628-47B1-A4EF-ABD1B5631DDB}" srcOrd="1" destOrd="0" parTransId="{E2486CFE-9951-4795-A1C1-55D3D8BBBA47}" sibTransId="{CBC9A610-4C66-403E-BB8D-8AE2F4DC037A}"/>
    <dgm:cxn modelId="{92369CB4-7873-4256-A74C-8328EDF73471}" srcId="{83CE086A-8DA2-4375-BB29-363458B8F790}" destId="{CC30F1D3-F745-442F-BD61-73FB6E5AF432}" srcOrd="7" destOrd="0" parTransId="{C94B6977-4FD2-40C1-BF9D-D6224DA817F6}" sibTransId="{633C9AF6-B945-49BD-ACF0-6A4FE3423CA7}"/>
    <dgm:cxn modelId="{DF8958BB-4C9A-4907-A149-0FDE4DD34C17}" srcId="{83CE086A-8DA2-4375-BB29-363458B8F790}" destId="{35315659-5F8C-4B14-A3F9-F1D36B450714}" srcOrd="2" destOrd="0" parTransId="{2B055DA4-6693-402F-9CC9-7BD07181AC5E}" sibTransId="{DE99B79C-97C9-47FA-AE1A-21E02CD22DA5}"/>
    <dgm:cxn modelId="{D38155C7-C78F-41C8-A06E-1FB06CB71522}" type="presOf" srcId="{AC79610F-ADFA-4396-9D50-537E239D5EBC}" destId="{632377EF-B024-4C24-B594-497C807E7902}" srcOrd="0" destOrd="0" presId="urn:microsoft.com/office/officeart/2005/8/layout/arrow5"/>
    <dgm:cxn modelId="{E306ADDE-9408-44CE-812E-FFCAF08C6C0E}" type="presOf" srcId="{CC7D1A06-A628-47B1-A4EF-ABD1B5631DDB}" destId="{DB825B1D-E300-47F0-A052-9553798C29F1}" srcOrd="0" destOrd="0" presId="urn:microsoft.com/office/officeart/2005/8/layout/arrow5"/>
    <dgm:cxn modelId="{8BAE20FF-987B-405B-B47E-20AE22DEE2B4}" srcId="{83CE086A-8DA2-4375-BB29-363458B8F790}" destId="{FD28659F-1D55-4115-9511-1983211F7A17}" srcOrd="5" destOrd="0" parTransId="{104E1BC0-E554-46C1-B33A-2196983F7987}" sibTransId="{B14E3117-CD0F-44BD-972F-9DB18E60B2AB}"/>
    <dgm:cxn modelId="{580A72B6-AA26-4642-AF2C-42512AAE2276}" type="presParOf" srcId="{FF38C566-935C-448E-AA46-94030C251663}" destId="{55C36172-A9A9-4362-B406-80961654E2B7}" srcOrd="0" destOrd="0" presId="urn:microsoft.com/office/officeart/2005/8/layout/arrow5"/>
    <dgm:cxn modelId="{3CC2394E-14C9-4C84-8825-E12744B8A6C2}" type="presParOf" srcId="{FF38C566-935C-448E-AA46-94030C251663}" destId="{DB825B1D-E300-47F0-A052-9553798C29F1}" srcOrd="1" destOrd="0" presId="urn:microsoft.com/office/officeart/2005/8/layout/arrow5"/>
    <dgm:cxn modelId="{937C23EE-B699-4092-A2D9-1306681A0205}" type="presParOf" srcId="{FF38C566-935C-448E-AA46-94030C251663}" destId="{1FB42CDB-6B76-4211-95C9-704059033251}" srcOrd="2" destOrd="0" presId="urn:microsoft.com/office/officeart/2005/8/layout/arrow5"/>
    <dgm:cxn modelId="{7C0252E7-E68A-4A1E-9DD9-6045E46C9A76}" type="presParOf" srcId="{FF38C566-935C-448E-AA46-94030C251663}" destId="{6700B0D7-C8AB-4B31-A369-B2F4FE965E0D}" srcOrd="3" destOrd="0" presId="urn:microsoft.com/office/officeart/2005/8/layout/arrow5"/>
    <dgm:cxn modelId="{C3DFDC3D-509B-43CD-8065-CF7DD6A04AAF}" type="presParOf" srcId="{FF38C566-935C-448E-AA46-94030C251663}" destId="{066B7C51-1EF4-4CFF-A28E-1C6AC326F641}" srcOrd="4" destOrd="0" presId="urn:microsoft.com/office/officeart/2005/8/layout/arrow5"/>
    <dgm:cxn modelId="{F09A2B55-3FC4-441A-8EA5-F8AEE8758974}" type="presParOf" srcId="{FF38C566-935C-448E-AA46-94030C251663}" destId="{A30C0CD7-93CF-46FF-918A-89DDDCE08AF6}" srcOrd="5" destOrd="0" presId="urn:microsoft.com/office/officeart/2005/8/layout/arrow5"/>
    <dgm:cxn modelId="{6EF593B3-9F46-40A4-97B1-C6F64D99D9CC}" type="presParOf" srcId="{FF38C566-935C-448E-AA46-94030C251663}" destId="{A89BF67F-1E11-42E0-80EB-9AD2847F8579}" srcOrd="6" destOrd="0" presId="urn:microsoft.com/office/officeart/2005/8/layout/arrow5"/>
    <dgm:cxn modelId="{899F69C4-5CD5-4DCF-98C8-8897F6ACE152}" type="presParOf" srcId="{FF38C566-935C-448E-AA46-94030C251663}" destId="{F3165CF2-400A-4F50-8141-D7ACC675A1B5}" srcOrd="7" destOrd="0" presId="urn:microsoft.com/office/officeart/2005/8/layout/arrow5"/>
    <dgm:cxn modelId="{276203A8-9B80-4CA5-9651-9EE89B9F8FC1}" type="presParOf" srcId="{FF38C566-935C-448E-AA46-94030C251663}" destId="{4548543F-6F5F-40B9-92A1-F121095062C6}" srcOrd="8" destOrd="0" presId="urn:microsoft.com/office/officeart/2005/8/layout/arrow5"/>
    <dgm:cxn modelId="{CDCE3306-AF73-4E63-9F4E-F30CB821E4EE}" type="presParOf" srcId="{FF38C566-935C-448E-AA46-94030C251663}" destId="{632377EF-B024-4C24-B594-497C807E7902}" srcOrd="9" destOrd="0" presId="urn:microsoft.com/office/officeart/2005/8/layout/arrow5"/>
    <dgm:cxn modelId="{2372018F-E096-4A8B-BCE9-D521D900CD2D}" type="presParOf" srcId="{FF38C566-935C-448E-AA46-94030C251663}" destId="{3EDB6390-C096-4A46-83A3-D477505E6529}" srcOrd="10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C36172-A9A9-4362-B406-80961654E2B7}">
      <dsp:nvSpPr>
        <dsp:cNvPr id="0" name=""/>
        <dsp:cNvSpPr/>
      </dsp:nvSpPr>
      <dsp:spPr>
        <a:xfrm>
          <a:off x="4933998" y="-141965"/>
          <a:ext cx="899002" cy="1125515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rPr>
            <a:t>BMI</a:t>
          </a:r>
        </a:p>
      </dsp:txBody>
      <dsp:txXfrm>
        <a:off x="5158749" y="-141965"/>
        <a:ext cx="449501" cy="968190"/>
      </dsp:txXfrm>
    </dsp:sp>
    <dsp:sp modelId="{DB825B1D-E300-47F0-A052-9553798C29F1}">
      <dsp:nvSpPr>
        <dsp:cNvPr id="0" name=""/>
        <dsp:cNvSpPr/>
      </dsp:nvSpPr>
      <dsp:spPr>
        <a:xfrm rot="2031181">
          <a:off x="6069651" y="107687"/>
          <a:ext cx="899002" cy="1246610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rPr>
            <a:t>Exercise frequency</a:t>
          </a:r>
        </a:p>
      </dsp:txBody>
      <dsp:txXfrm>
        <a:off x="6338222" y="121023"/>
        <a:ext cx="449501" cy="1089285"/>
      </dsp:txXfrm>
    </dsp:sp>
    <dsp:sp modelId="{1FB42CDB-6B76-4211-95C9-704059033251}">
      <dsp:nvSpPr>
        <dsp:cNvPr id="0" name=""/>
        <dsp:cNvSpPr/>
      </dsp:nvSpPr>
      <dsp:spPr>
        <a:xfrm rot="3994818">
          <a:off x="6819937" y="917537"/>
          <a:ext cx="899002" cy="1246610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rPr>
            <a:t>GENDER</a:t>
          </a:r>
        </a:p>
      </dsp:txBody>
      <dsp:txXfrm rot="-5400000">
        <a:off x="6796978" y="1284826"/>
        <a:ext cx="1089285" cy="449501"/>
      </dsp:txXfrm>
    </dsp:sp>
    <dsp:sp modelId="{6700B0D7-C8AB-4B31-A369-B2F4FE965E0D}">
      <dsp:nvSpPr>
        <dsp:cNvPr id="0" name=""/>
        <dsp:cNvSpPr/>
      </dsp:nvSpPr>
      <dsp:spPr>
        <a:xfrm rot="5958454">
          <a:off x="6971450" y="2069548"/>
          <a:ext cx="899002" cy="1246610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rPr>
            <a:t>Medical history</a:t>
          </a:r>
        </a:p>
      </dsp:txBody>
      <dsp:txXfrm rot="-5400000">
        <a:off x="6953935" y="2480825"/>
        <a:ext cx="1089285" cy="449501"/>
      </dsp:txXfrm>
    </dsp:sp>
    <dsp:sp modelId="{066B7C51-1EF4-4CFF-A28E-1C6AC326F641}">
      <dsp:nvSpPr>
        <dsp:cNvPr id="0" name=""/>
        <dsp:cNvSpPr/>
      </dsp:nvSpPr>
      <dsp:spPr>
        <a:xfrm rot="7922090">
          <a:off x="6476087" y="3120596"/>
          <a:ext cx="899002" cy="1246610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rPr>
            <a:t>Coverage level</a:t>
          </a:r>
        </a:p>
      </dsp:txBody>
      <dsp:txXfrm rot="-5400000">
        <a:off x="6439371" y="3571822"/>
        <a:ext cx="1089285" cy="449501"/>
      </dsp:txXfrm>
    </dsp:sp>
    <dsp:sp modelId="{A30C0CD7-93CF-46FF-918A-89DDDCE08AF6}">
      <dsp:nvSpPr>
        <dsp:cNvPr id="0" name=""/>
        <dsp:cNvSpPr/>
      </dsp:nvSpPr>
      <dsp:spPr>
        <a:xfrm rot="9885727">
          <a:off x="5491122" y="3626453"/>
          <a:ext cx="899002" cy="1246610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rPr>
            <a:t>Region</a:t>
          </a:r>
        </a:p>
      </dsp:txBody>
      <dsp:txXfrm rot="10800000">
        <a:off x="5736547" y="3781013"/>
        <a:ext cx="449501" cy="1089285"/>
      </dsp:txXfrm>
    </dsp:sp>
    <dsp:sp modelId="{A89BF67F-1E11-42E0-80EB-9AD2847F8579}">
      <dsp:nvSpPr>
        <dsp:cNvPr id="0" name=""/>
        <dsp:cNvSpPr/>
      </dsp:nvSpPr>
      <dsp:spPr>
        <a:xfrm rot="11849363">
          <a:off x="4329273" y="3626453"/>
          <a:ext cx="899002" cy="1246610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rPr>
            <a:t>occupation</a:t>
          </a:r>
        </a:p>
      </dsp:txBody>
      <dsp:txXfrm rot="10800000">
        <a:off x="4530383" y="3780141"/>
        <a:ext cx="449501" cy="1089285"/>
      </dsp:txXfrm>
    </dsp:sp>
    <dsp:sp modelId="{F3165CF2-400A-4F50-8141-D7ACC675A1B5}">
      <dsp:nvSpPr>
        <dsp:cNvPr id="0" name=""/>
        <dsp:cNvSpPr/>
      </dsp:nvSpPr>
      <dsp:spPr>
        <a:xfrm rot="13745455">
          <a:off x="3359421" y="3083103"/>
          <a:ext cx="899002" cy="1246610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rPr>
            <a:t>CHILDREN</a:t>
          </a:r>
        </a:p>
      </dsp:txBody>
      <dsp:txXfrm rot="5400000">
        <a:off x="3204830" y="3533170"/>
        <a:ext cx="1089285" cy="449501"/>
      </dsp:txXfrm>
    </dsp:sp>
    <dsp:sp modelId="{4548543F-6F5F-40B9-92A1-F121095062C6}">
      <dsp:nvSpPr>
        <dsp:cNvPr id="0" name=""/>
        <dsp:cNvSpPr/>
      </dsp:nvSpPr>
      <dsp:spPr>
        <a:xfrm rot="15709091">
          <a:off x="2889486" y="2020442"/>
          <a:ext cx="899002" cy="1246610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rPr>
            <a:t>Family medical history</a:t>
          </a:r>
        </a:p>
      </dsp:txBody>
      <dsp:txXfrm rot="5400000">
        <a:off x="2716483" y="2430191"/>
        <a:ext cx="1089285" cy="449501"/>
      </dsp:txXfrm>
    </dsp:sp>
    <dsp:sp modelId="{632377EF-B024-4C24-B594-497C807E7902}">
      <dsp:nvSpPr>
        <dsp:cNvPr id="0" name=""/>
        <dsp:cNvSpPr/>
      </dsp:nvSpPr>
      <dsp:spPr>
        <a:xfrm rot="17672727">
          <a:off x="3082959" y="967808"/>
          <a:ext cx="899002" cy="1227372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rPr>
            <a:t>SMOKER</a:t>
          </a:r>
        </a:p>
      </dsp:txBody>
      <dsp:txXfrm rot="5400000">
        <a:off x="2925883" y="1324065"/>
        <a:ext cx="1070047" cy="449501"/>
      </dsp:txXfrm>
    </dsp:sp>
    <dsp:sp modelId="{3EDB6390-C096-4A46-83A3-D477505E6529}">
      <dsp:nvSpPr>
        <dsp:cNvPr id="0" name=""/>
        <dsp:cNvSpPr/>
      </dsp:nvSpPr>
      <dsp:spPr>
        <a:xfrm rot="19636364">
          <a:off x="3805726" y="93003"/>
          <a:ext cx="899002" cy="1227372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rPr>
            <a:t>AGE</a:t>
          </a:r>
        </a:p>
      </dsp:txBody>
      <dsp:txXfrm>
        <a:off x="3987949" y="105490"/>
        <a:ext cx="449501" cy="10700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C5E63-074E-423D-B88A-A9055DAAD4C3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CAA93-2162-4FB0-AFAD-B8EA684B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93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ACF2-94AD-4836-A1E9-47B16A2D298E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1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6A62-0ACB-4119-9129-67E1F5BCC0D9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7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18B5-B2B2-41D0-AD88-802466DC4C9C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0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045A-C55A-4595-956E-41A8106C81CE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1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400E039-86BE-4471-913D-2AF0562605FA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9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40A3-B887-4003-956C-4DB05A6B7632}" type="datetime1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3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75DD-E340-4AEF-A572-A5FC968EB017}" type="datetime1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4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75AF-77F7-4182-87A5-547CCD3810EB}" type="datetime1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2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D5D1-9318-443C-99A2-D1A5B05249F2}" type="datetime1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4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661D-3A62-437B-A0DE-2D6D0381E868}" type="datetime1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5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6EBE-C33C-4CFB-9D8F-4A075187DDF0}" type="datetime1">
              <a:rPr lang="en-US" smtClean="0"/>
              <a:t>12/11/2023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4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0D52CC7-F745-4154-BA43-EB36BE615709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7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datasets/sridharstreaks/insurance-data-for-machine-learning/data" TargetMode="External"/><Relationship Id="rId3" Type="http://schemas.microsoft.com/office/2007/relationships/hdphoto" Target="../media/hdphoto1.wdp"/><Relationship Id="rId7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jp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85E0883-9001-4D4E-9C91-E8D165DAF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4AEEF45-F5C8-4322-9C98-33BB7A5A2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85E4386-A445-455A-91C4-16DE5DA9F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3331A9-7321-2DB8-9A43-1E31B2BF0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925" y="443706"/>
            <a:ext cx="10201275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800" dirty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Predicting Health Insurance Premiums in the US</a:t>
            </a:r>
            <a:br>
              <a:rPr lang="en-US" sz="3800" b="0" dirty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</a:rPr>
            </a:br>
            <a:endParaRPr lang="en-US" sz="3800" dirty="0">
              <a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436110-A18F-4051-A35C-BC7FA676B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4431215"/>
            <a:ext cx="10058400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Placeholder 7" descr="Medical equipment with a stethoscope">
            <a:extLst>
              <a:ext uri="{FF2B5EF4-FFF2-40B4-BE49-F238E27FC236}">
                <a16:creationId xmlns:a16="http://schemas.microsoft.com/office/drawing/2014/main" id="{9A9810CA-C944-4F7B-0B14-D247A255A80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3925" y="1485901"/>
            <a:ext cx="10204450" cy="272147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65DA01C-8469-8741-32C6-45E32EEB69AC}"/>
              </a:ext>
            </a:extLst>
          </p:cNvPr>
          <p:cNvSpPr>
            <a:spLocks/>
          </p:cNvSpPr>
          <p:nvPr/>
        </p:nvSpPr>
        <p:spPr>
          <a:xfrm>
            <a:off x="1216051" y="4735742"/>
            <a:ext cx="7773492" cy="373735"/>
          </a:xfrm>
          <a:prstGeom prst="rect">
            <a:avLst/>
          </a:prstGeom>
        </p:spPr>
        <p:txBody>
          <a:bodyPr/>
          <a:lstStyle/>
          <a:p>
            <a:pPr defTabSz="448056">
              <a:spcAft>
                <a:spcPts val="600"/>
              </a:spcAft>
            </a:pPr>
            <a:r>
              <a:rPr lang="en-US" sz="176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DATAS6103 – Data Mining Project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8362A4-1A68-50EA-4BC3-A6651741055C}"/>
              </a:ext>
            </a:extLst>
          </p:cNvPr>
          <p:cNvSpPr txBox="1"/>
          <p:nvPr/>
        </p:nvSpPr>
        <p:spPr>
          <a:xfrm>
            <a:off x="1149376" y="5149709"/>
            <a:ext cx="6151729" cy="333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48056">
              <a:spcAft>
                <a:spcPts val="600"/>
              </a:spcAft>
            </a:pPr>
            <a:r>
              <a:rPr lang="en-US" sz="156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Keerthana Aravindhan | </a:t>
            </a:r>
            <a:r>
              <a:rPr lang="en-US" sz="156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Vamsidhar</a:t>
            </a:r>
            <a:r>
              <a:rPr lang="en-US" sz="156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6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Boddu</a:t>
            </a:r>
            <a:r>
              <a:rPr lang="en-US" sz="156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 Amit Sopan </a:t>
            </a:r>
            <a:r>
              <a:rPr lang="en-US" sz="156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Shendge</a:t>
            </a: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" name="Google Shape;77;p15">
            <a:extLst>
              <a:ext uri="{FF2B5EF4-FFF2-40B4-BE49-F238E27FC236}">
                <a16:creationId xmlns:a16="http://schemas.microsoft.com/office/drawing/2014/main" id="{59C8F5CA-4DB6-3C5F-1CA0-BBB757FD8335}"/>
              </a:ext>
            </a:extLst>
          </p:cNvPr>
          <p:cNvSpPr txBox="1"/>
          <p:nvPr/>
        </p:nvSpPr>
        <p:spPr>
          <a:xfrm>
            <a:off x="1197001" y="5578751"/>
            <a:ext cx="845571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Rockwell"/>
                <a:ea typeface="Rockwell"/>
                <a:cs typeface="Rockwell"/>
                <a:sym typeface="Rockwell"/>
              </a:rPr>
              <a:t>Source: </a:t>
            </a:r>
            <a:r>
              <a:rPr lang="en-US" sz="1400" u="sng" dirty="0">
                <a:latin typeface="Rockwell"/>
                <a:ea typeface="Rockwell"/>
                <a:cs typeface="Rockwell"/>
                <a:sym typeface="Rockwell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https://www.kaggle.com/datasets/sridharstreaks/insurance-data-for-machine-learning/data</a:t>
            </a:r>
            <a:endParaRPr sz="1400" dirty="0"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Rockwell"/>
              <a:ea typeface="Rockwell"/>
              <a:cs typeface="Rockwell"/>
              <a:sym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1063985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FD21D-35F8-6D57-4B52-77BBA767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B67B382-C0D7-E849-8D16-432A4E99B600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C01C18-46F8-CBD4-4778-A548BB968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analyzing gender on charges</a:t>
            </a:r>
            <a:endParaRPr lang="en-US" sz="3800" dirty="0"/>
          </a:p>
        </p:txBody>
      </p:sp>
      <p:sp>
        <p:nvSpPr>
          <p:cNvPr id="2" name="Google Shape;233;p29">
            <a:extLst>
              <a:ext uri="{FF2B5EF4-FFF2-40B4-BE49-F238E27FC236}">
                <a16:creationId xmlns:a16="http://schemas.microsoft.com/office/drawing/2014/main" id="{9127AC67-AF63-9606-5F9F-D8E70D27F043}"/>
              </a:ext>
            </a:extLst>
          </p:cNvPr>
          <p:cNvSpPr txBox="1">
            <a:spLocks/>
          </p:cNvSpPr>
          <p:nvPr/>
        </p:nvSpPr>
        <p:spPr>
          <a:xfrm>
            <a:off x="6119028" y="2567769"/>
            <a:ext cx="5192100" cy="1920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Aft>
                <a:spcPts val="1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Times New Roman"/>
              </a:rPr>
              <a:t>On average, males tend to give higher charges than females. </a:t>
            </a:r>
          </a:p>
          <a:p>
            <a:pPr algn="just">
              <a:spcAft>
                <a:spcPts val="1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Times New Roman"/>
              </a:rPr>
              <a:t>This states that in general there is gender-based disparities.</a:t>
            </a:r>
          </a:p>
        </p:txBody>
      </p:sp>
      <p:sp>
        <p:nvSpPr>
          <p:cNvPr id="3" name="Google Shape;236;p29">
            <a:extLst>
              <a:ext uri="{FF2B5EF4-FFF2-40B4-BE49-F238E27FC236}">
                <a16:creationId xmlns:a16="http://schemas.microsoft.com/office/drawing/2014/main" id="{C570CD5D-67CC-0942-6D4E-2C9B5E3D0D7D}"/>
              </a:ext>
            </a:extLst>
          </p:cNvPr>
          <p:cNvSpPr txBox="1"/>
          <p:nvPr/>
        </p:nvSpPr>
        <p:spPr>
          <a:xfrm>
            <a:off x="6119028" y="4391224"/>
            <a:ext cx="5192100" cy="1374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82880" marR="0" lvl="0" indent="-182880" algn="just" defTabSz="914400">
              <a:spcBef>
                <a:spcPts val="1200"/>
              </a:spcBef>
              <a:spcAft>
                <a:spcPts val="1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Times New Roman"/>
              </a:rPr>
              <a:t>Also, from the t-test we could find that there is significant difference in charges between gender.</a:t>
            </a:r>
            <a:endParaRPr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4" name="Google Shape;237;p29">
            <a:extLst>
              <a:ext uri="{FF2B5EF4-FFF2-40B4-BE49-F238E27FC236}">
                <a16:creationId xmlns:a16="http://schemas.microsoft.com/office/drawing/2014/main" id="{CE31A128-B619-7A93-CCF7-E62250E20399}"/>
              </a:ext>
            </a:extLst>
          </p:cNvPr>
          <p:cNvSpPr txBox="1"/>
          <p:nvPr/>
        </p:nvSpPr>
        <p:spPr>
          <a:xfrm>
            <a:off x="1488227" y="5624518"/>
            <a:ext cx="2492475" cy="1043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Times New Roman"/>
              </a:rPr>
              <a:t>From T- Test:</a:t>
            </a:r>
            <a:endParaRPr sz="2000" b="1" dirty="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Times New Roman"/>
              </a:rPr>
              <a:t>T-statistic: -114.264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Times New Roman"/>
              </a:rPr>
              <a:t>p-value: 0.0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11" name="Google Shape;234;p29">
            <a:extLst>
              <a:ext uri="{FF2B5EF4-FFF2-40B4-BE49-F238E27FC236}">
                <a16:creationId xmlns:a16="http://schemas.microsoft.com/office/drawing/2014/main" id="{31200A35-9DD3-FE3B-9A00-3D6CB1DDCCE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09675" y="2356835"/>
            <a:ext cx="4481322" cy="32757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3470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FD21D-35F8-6D57-4B52-77BBA767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B67B382-C0D7-E849-8D16-432A4E99B600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C01C18-46F8-CBD4-4778-A548BB968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analyzing medical history on charges</a:t>
            </a:r>
            <a:endParaRPr lang="en-US" sz="3800" dirty="0"/>
          </a:p>
        </p:txBody>
      </p:sp>
      <p:sp>
        <p:nvSpPr>
          <p:cNvPr id="6" name="Google Shape;246;p30">
            <a:extLst>
              <a:ext uri="{FF2B5EF4-FFF2-40B4-BE49-F238E27FC236}">
                <a16:creationId xmlns:a16="http://schemas.microsoft.com/office/drawing/2014/main" id="{327C49BB-56AE-1ADE-33CF-6DAF89C7B878}"/>
              </a:ext>
            </a:extLst>
          </p:cNvPr>
          <p:cNvSpPr txBox="1">
            <a:spLocks/>
          </p:cNvSpPr>
          <p:nvPr/>
        </p:nvSpPr>
        <p:spPr>
          <a:xfrm>
            <a:off x="991793" y="2442816"/>
            <a:ext cx="47733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Aft>
                <a:spcPts val="1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Times New Roman"/>
              </a:rPr>
              <a:t>The average charges are notably higher for individuals with heart disease, followed by those with diabetes.</a:t>
            </a:r>
          </a:p>
        </p:txBody>
      </p:sp>
      <p:pic>
        <p:nvPicPr>
          <p:cNvPr id="8" name="Google Shape;247;p30">
            <a:extLst>
              <a:ext uri="{FF2B5EF4-FFF2-40B4-BE49-F238E27FC236}">
                <a16:creationId xmlns:a16="http://schemas.microsoft.com/office/drawing/2014/main" id="{5E9565FC-A28D-F2BD-45D7-B4FAA3FABBC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14975" y="2537970"/>
            <a:ext cx="5285232" cy="347005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49;p30">
            <a:extLst>
              <a:ext uri="{FF2B5EF4-FFF2-40B4-BE49-F238E27FC236}">
                <a16:creationId xmlns:a16="http://schemas.microsoft.com/office/drawing/2014/main" id="{3DDBD434-2B52-C29C-456F-6AC61181C338}"/>
              </a:ext>
            </a:extLst>
          </p:cNvPr>
          <p:cNvSpPr txBox="1"/>
          <p:nvPr/>
        </p:nvSpPr>
        <p:spPr>
          <a:xfrm>
            <a:off x="1141809" y="3849341"/>
            <a:ext cx="52851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Times New Roman"/>
              </a:rPr>
              <a:t>ANOVA:</a:t>
            </a:r>
            <a:endParaRPr sz="1800" b="1" dirty="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Times New Roman"/>
              </a:rPr>
              <a:t>F-statistic: 73302.91023395509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Times New Roman"/>
              </a:rPr>
              <a:t>P-value: 0.0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0" name="Google Shape;250;p30">
            <a:extLst>
              <a:ext uri="{FF2B5EF4-FFF2-40B4-BE49-F238E27FC236}">
                <a16:creationId xmlns:a16="http://schemas.microsoft.com/office/drawing/2014/main" id="{AB0CF8D8-8B06-4D71-4F9D-008AF3D7B729}"/>
              </a:ext>
            </a:extLst>
          </p:cNvPr>
          <p:cNvSpPr txBox="1"/>
          <p:nvPr/>
        </p:nvSpPr>
        <p:spPr>
          <a:xfrm>
            <a:off x="984504" y="4966979"/>
            <a:ext cx="4773300" cy="177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880" lvl="0" indent="-182880" algn="just" defTabSz="914400">
              <a:spcBef>
                <a:spcPts val="1200"/>
              </a:spcBef>
              <a:spcAft>
                <a:spcPts val="1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Times New Roman"/>
              </a:rPr>
              <a:t>These results suggest that there are statistically significant differences in insurance charges among the different levels of "Medical History."</a:t>
            </a:r>
            <a:endParaRPr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9135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FD21D-35F8-6D57-4B52-77BBA767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B67B382-C0D7-E849-8D16-432A4E99B600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C01C18-46F8-CBD4-4778-A548BB968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ANOVA TEST BETWEEN MEDICAL HISTORY AND CHARGES</a:t>
            </a:r>
            <a:endParaRPr lang="en-US" sz="3800" dirty="0"/>
          </a:p>
        </p:txBody>
      </p:sp>
      <p:pic>
        <p:nvPicPr>
          <p:cNvPr id="2" name="Google Shape;261;p31" descr="A diagram of a box plot&#10;&#10;Description automatically generated">
            <a:extLst>
              <a:ext uri="{FF2B5EF4-FFF2-40B4-BE49-F238E27FC236}">
                <a16:creationId xmlns:a16="http://schemas.microsoft.com/office/drawing/2014/main" id="{D597D907-86D3-0105-8B91-0E16229AD70F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71983" y="2539959"/>
            <a:ext cx="4836015" cy="348807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59;p31">
            <a:extLst>
              <a:ext uri="{FF2B5EF4-FFF2-40B4-BE49-F238E27FC236}">
                <a16:creationId xmlns:a16="http://schemas.microsoft.com/office/drawing/2014/main" id="{C4C6AA22-ED99-05B6-6936-148A21D5DB92}"/>
              </a:ext>
            </a:extLst>
          </p:cNvPr>
          <p:cNvSpPr txBox="1">
            <a:spLocks/>
          </p:cNvSpPr>
          <p:nvPr/>
        </p:nvSpPr>
        <p:spPr>
          <a:xfrm>
            <a:off x="1022222" y="4245388"/>
            <a:ext cx="4890649" cy="175250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Aft>
                <a:spcPts val="1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There is significant difference among the means of medical history groups of charges</a:t>
            </a:r>
          </a:p>
          <a:p>
            <a:pPr algn="just">
              <a:lnSpc>
                <a:spcPct val="100000"/>
              </a:lnSpc>
              <a:spcAft>
                <a:spcPts val="1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The Tukey HSD test further confirms that all pairwise differences are statistically significant.</a:t>
            </a:r>
          </a:p>
        </p:txBody>
      </p:sp>
      <p:pic>
        <p:nvPicPr>
          <p:cNvPr id="4" name="Google Shape;262;p31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4228C03E-8CF9-1E73-B935-1D044A9B255D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72750" y="2697001"/>
            <a:ext cx="4890649" cy="1398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9102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C5EC292-991E-4C8F-9F55-D72971A4B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B7573-D2CD-4589-B099-E8254726A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2">
              <a:alphaModFix amt="5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26A041F-C32D-4E9C-AD9A-6F8F9710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1" y="480059"/>
            <a:ext cx="11237976" cy="589788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5F25A-72C6-15A5-0037-65696CFCE316}"/>
              </a:ext>
            </a:extLst>
          </p:cNvPr>
          <p:cNvSpPr>
            <a:spLocks/>
          </p:cNvSpPr>
          <p:nvPr/>
        </p:nvSpPr>
        <p:spPr>
          <a:xfrm>
            <a:off x="11000779" y="5890366"/>
            <a:ext cx="553548" cy="315764"/>
          </a:xfrm>
          <a:prstGeom prst="rect">
            <a:avLst/>
          </a:prstGeom>
        </p:spPr>
        <p:txBody>
          <a:bodyPr/>
          <a:lstStyle/>
          <a:p>
            <a:pPr defTabSz="393192">
              <a:spcAft>
                <a:spcPts val="600"/>
              </a:spcAft>
            </a:pPr>
            <a:fld id="{BB67B382-C0D7-E849-8D16-432A4E99B600}" type="slidenum"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393192">
                <a:spcAft>
                  <a:spcPts val="600"/>
                </a:spcAft>
              </a:pPr>
              <a:t>13</a:t>
            </a:fld>
            <a:endParaRPr lang="en-US" dirty="0"/>
          </a:p>
        </p:txBody>
      </p:sp>
      <p:sp>
        <p:nvSpPr>
          <p:cNvPr id="6" name="Google Shape;269;p32">
            <a:extLst>
              <a:ext uri="{FF2B5EF4-FFF2-40B4-BE49-F238E27FC236}">
                <a16:creationId xmlns:a16="http://schemas.microsoft.com/office/drawing/2014/main" id="{E975345E-763A-CA98-4AD3-DC0701271764}"/>
              </a:ext>
            </a:extLst>
          </p:cNvPr>
          <p:cNvSpPr txBox="1"/>
          <p:nvPr/>
        </p:nvSpPr>
        <p:spPr>
          <a:xfrm>
            <a:off x="1375924" y="825074"/>
            <a:ext cx="4487071" cy="1383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393192">
              <a:spcAft>
                <a:spcPts val="600"/>
              </a:spcAft>
            </a:pPr>
            <a:r>
              <a:rPr lang="en-US" sz="3096" kern="1200" cap="all" dirty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Chi-square test for independence between gender and medical history:</a:t>
            </a:r>
            <a:endParaRPr sz="3600" cap="all" dirty="0">
              <a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pic>
        <p:nvPicPr>
          <p:cNvPr id="7" name="Google Shape;270;p32">
            <a:extLst>
              <a:ext uri="{FF2B5EF4-FFF2-40B4-BE49-F238E27FC236}">
                <a16:creationId xmlns:a16="http://schemas.microsoft.com/office/drawing/2014/main" id="{A40897E2-504F-FBCF-A695-51E3B998F4F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30337" r="54145"/>
          <a:stretch/>
        </p:blipFill>
        <p:spPr>
          <a:xfrm>
            <a:off x="1524251" y="2811070"/>
            <a:ext cx="3326091" cy="81726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71;p32">
            <a:extLst>
              <a:ext uri="{FF2B5EF4-FFF2-40B4-BE49-F238E27FC236}">
                <a16:creationId xmlns:a16="http://schemas.microsoft.com/office/drawing/2014/main" id="{2DB9544F-C751-E2DF-EA3E-67AAACC08596}"/>
              </a:ext>
            </a:extLst>
          </p:cNvPr>
          <p:cNvSpPr txBox="1"/>
          <p:nvPr/>
        </p:nvSpPr>
        <p:spPr>
          <a:xfrm>
            <a:off x="1524251" y="4138415"/>
            <a:ext cx="3849619" cy="1034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7277" indent="-157277" algn="just" defTabSz="786384">
              <a:spcBef>
                <a:spcPts val="1032"/>
              </a:spcBef>
              <a:spcAft>
                <a:spcPts val="1376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There's no significant association between gender and medical history of an individual</a:t>
            </a:r>
            <a:endParaRPr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272;p32">
            <a:extLst>
              <a:ext uri="{FF2B5EF4-FFF2-40B4-BE49-F238E27FC236}">
                <a16:creationId xmlns:a16="http://schemas.microsoft.com/office/drawing/2014/main" id="{4DAC4EBA-AFCD-040B-BB92-0E320A5F1830}"/>
              </a:ext>
            </a:extLst>
          </p:cNvPr>
          <p:cNvSpPr txBox="1"/>
          <p:nvPr/>
        </p:nvSpPr>
        <p:spPr>
          <a:xfrm>
            <a:off x="6378768" y="825073"/>
            <a:ext cx="4487071" cy="1383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393192">
              <a:spcAft>
                <a:spcPts val="600"/>
              </a:spcAft>
            </a:pPr>
            <a:r>
              <a:rPr lang="en-US" sz="3096" kern="1200" cap="all" dirty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Chi-square test for independence between smoker and medical history:</a:t>
            </a:r>
            <a:endParaRPr sz="3600" cap="all" dirty="0">
              <a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10" name="Google Shape;273;p32">
            <a:extLst>
              <a:ext uri="{FF2B5EF4-FFF2-40B4-BE49-F238E27FC236}">
                <a16:creationId xmlns:a16="http://schemas.microsoft.com/office/drawing/2014/main" id="{B3102097-CCE4-7DEE-B6C9-E180D90F8982}"/>
              </a:ext>
            </a:extLst>
          </p:cNvPr>
          <p:cNvSpPr txBox="1"/>
          <p:nvPr/>
        </p:nvSpPr>
        <p:spPr>
          <a:xfrm>
            <a:off x="6619619" y="4138415"/>
            <a:ext cx="3849619" cy="1034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7277" indent="-157277" algn="just" defTabSz="786384">
              <a:spcBef>
                <a:spcPts val="1032"/>
              </a:spcBef>
              <a:spcAft>
                <a:spcPts val="1376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There's no significant association between smoker and medical history of an individual</a:t>
            </a:r>
            <a:endParaRPr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Google Shape;274;p32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55E2F633-1367-9C48-3012-3101F182AE13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19619" y="2811069"/>
            <a:ext cx="3522050" cy="8172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9307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FD21D-35F8-6D57-4B52-77BBA767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B67B382-C0D7-E849-8D16-432A4E99B600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C01C18-46F8-CBD4-4778-A548BB968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analyzing CHARGES VS FAMILY MEDICAL HISTORY</a:t>
            </a:r>
            <a:endParaRPr lang="en-US" sz="3800" dirty="0"/>
          </a:p>
        </p:txBody>
      </p:sp>
      <p:sp>
        <p:nvSpPr>
          <p:cNvPr id="2" name="Google Shape;283;p33">
            <a:extLst>
              <a:ext uri="{FF2B5EF4-FFF2-40B4-BE49-F238E27FC236}">
                <a16:creationId xmlns:a16="http://schemas.microsoft.com/office/drawing/2014/main" id="{D40D1520-7C62-F32D-C7D9-7E3470959D9F}"/>
              </a:ext>
            </a:extLst>
          </p:cNvPr>
          <p:cNvSpPr txBox="1">
            <a:spLocks/>
          </p:cNvSpPr>
          <p:nvPr/>
        </p:nvSpPr>
        <p:spPr>
          <a:xfrm>
            <a:off x="1092327" y="2575157"/>
            <a:ext cx="4619400" cy="38187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Aft>
                <a:spcPts val="1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The average charges are notably higher for individuals with heart disease, followed by those with diabetes in 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family_medical_history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 also.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  <a:p>
            <a:pPr algn="just">
              <a:lnSpc>
                <a:spcPct val="100000"/>
              </a:lnSpc>
              <a:spcAft>
                <a:spcPts val="1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From One-way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Anova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 test, there is significant difference among the means of family medical history  groups of charges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Google Shape;284;p33">
            <a:extLst>
              <a:ext uri="{FF2B5EF4-FFF2-40B4-BE49-F238E27FC236}">
                <a16:creationId xmlns:a16="http://schemas.microsoft.com/office/drawing/2014/main" id="{BAB3BF6B-4C2B-8EBB-9BF5-C72135D25F20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73496" y="2497612"/>
            <a:ext cx="5285233" cy="349748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49;p30">
            <a:extLst>
              <a:ext uri="{FF2B5EF4-FFF2-40B4-BE49-F238E27FC236}">
                <a16:creationId xmlns:a16="http://schemas.microsoft.com/office/drawing/2014/main" id="{7CD555DF-67FB-27FF-269E-8292B66F6C16}"/>
              </a:ext>
            </a:extLst>
          </p:cNvPr>
          <p:cNvSpPr txBox="1"/>
          <p:nvPr/>
        </p:nvSpPr>
        <p:spPr>
          <a:xfrm>
            <a:off x="1318111" y="3980853"/>
            <a:ext cx="3237275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Times New Roman"/>
              </a:rPr>
              <a:t>ANOVA:</a:t>
            </a:r>
            <a:endParaRPr b="1" dirty="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Times New Roman"/>
              </a:rPr>
              <a:t>F-statistic: 73302.91023395509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Times New Roman"/>
              </a:rPr>
              <a:t>P-value: 0.0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0059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FD21D-35F8-6D57-4B52-77BBA767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B67B382-C0D7-E849-8D16-432A4E99B600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C01C18-46F8-CBD4-4778-A548BB968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analyzing CHARGES VS OCCUPATION</a:t>
            </a:r>
            <a:endParaRPr lang="en-US" sz="3800" dirty="0"/>
          </a:p>
        </p:txBody>
      </p:sp>
      <p:sp>
        <p:nvSpPr>
          <p:cNvPr id="6" name="Google Shape;294;p34">
            <a:extLst>
              <a:ext uri="{FF2B5EF4-FFF2-40B4-BE49-F238E27FC236}">
                <a16:creationId xmlns:a16="http://schemas.microsoft.com/office/drawing/2014/main" id="{64389A16-0145-6C9C-EDC3-B70CD2F3268E}"/>
              </a:ext>
            </a:extLst>
          </p:cNvPr>
          <p:cNvSpPr txBox="1">
            <a:spLocks/>
          </p:cNvSpPr>
          <p:nvPr/>
        </p:nvSpPr>
        <p:spPr>
          <a:xfrm>
            <a:off x="1258464" y="5429962"/>
            <a:ext cx="9296358" cy="12706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The average charges are notably higher for white collar occupation, followed by those in blue collar and student.</a:t>
            </a:r>
          </a:p>
          <a:p>
            <a:pPr algn="just">
              <a:lnSpc>
                <a:spcPct val="100000"/>
              </a:lnSpc>
              <a:spcAft>
                <a:spcPts val="16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Unemployed pay less charges. Also, according to dataset, Unemployed are in more count.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Google Shape;295;p34">
            <a:extLst>
              <a:ext uri="{FF2B5EF4-FFF2-40B4-BE49-F238E27FC236}">
                <a16:creationId xmlns:a16="http://schemas.microsoft.com/office/drawing/2014/main" id="{F6651D30-B2F3-58D7-BF66-FBA74A20FEB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53743" y="2277500"/>
            <a:ext cx="4773151" cy="31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97;p34">
            <a:extLst>
              <a:ext uri="{FF2B5EF4-FFF2-40B4-BE49-F238E27FC236}">
                <a16:creationId xmlns:a16="http://schemas.microsoft.com/office/drawing/2014/main" id="{9728DD15-AABB-E1D1-63B0-F765416E4BF3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138049" y="2277496"/>
            <a:ext cx="5069447" cy="31397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4452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FD21D-35F8-6D57-4B52-77BBA767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B67B382-C0D7-E849-8D16-432A4E99B600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C01C18-46F8-CBD4-4778-A548BB968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ANOVA TEST BETWEEN OCCUPATION AND CHARGES</a:t>
            </a:r>
            <a:endParaRPr lang="en-US" sz="3800" dirty="0"/>
          </a:p>
        </p:txBody>
      </p:sp>
      <p:sp>
        <p:nvSpPr>
          <p:cNvPr id="3" name="Google Shape;259;p31">
            <a:extLst>
              <a:ext uri="{FF2B5EF4-FFF2-40B4-BE49-F238E27FC236}">
                <a16:creationId xmlns:a16="http://schemas.microsoft.com/office/drawing/2014/main" id="{C4C6AA22-ED99-05B6-6936-148A21D5DB92}"/>
              </a:ext>
            </a:extLst>
          </p:cNvPr>
          <p:cNvSpPr txBox="1">
            <a:spLocks/>
          </p:cNvSpPr>
          <p:nvPr/>
        </p:nvSpPr>
        <p:spPr>
          <a:xfrm>
            <a:off x="1022222" y="4113875"/>
            <a:ext cx="4890649" cy="175250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00000"/>
              </a:lnSpc>
              <a:spcAft>
                <a:spcPts val="1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There is significant difference among the means of occupation groups of charges</a:t>
            </a:r>
          </a:p>
          <a:p>
            <a:pPr algn="just">
              <a:lnSpc>
                <a:spcPct val="100000"/>
              </a:lnSpc>
              <a:spcAft>
                <a:spcPts val="1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The Tukey HSD test further confirms that all pairwise differences are statistically significant.</a:t>
            </a:r>
          </a:p>
        </p:txBody>
      </p:sp>
      <p:pic>
        <p:nvPicPr>
          <p:cNvPr id="9" name="Google Shape;308;p3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016378EC-5A3B-2DE4-F7ED-1E449F598AC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69848" y="2876828"/>
            <a:ext cx="4722420" cy="986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309;p35" descr="A diagram of a box plot&#10;&#10;Description automatically generated">
            <a:extLst>
              <a:ext uri="{FF2B5EF4-FFF2-40B4-BE49-F238E27FC236}">
                <a16:creationId xmlns:a16="http://schemas.microsoft.com/office/drawing/2014/main" id="{CC4B6DE5-811D-121E-08F7-159D64570DCB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34345" y="2423749"/>
            <a:ext cx="4435433" cy="33802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1665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FD21D-35F8-6D57-4B52-77BBA767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B67B382-C0D7-E849-8D16-432A4E99B600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C01C18-46F8-CBD4-4778-A548BB968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CHARGES ACCORDING TO MEDICAL HISTORY AND EXERCISE FREQ</a:t>
            </a:r>
            <a:endParaRPr lang="en-US" sz="3800" dirty="0"/>
          </a:p>
        </p:txBody>
      </p:sp>
      <p:sp>
        <p:nvSpPr>
          <p:cNvPr id="6" name="Google Shape;318;p36">
            <a:extLst>
              <a:ext uri="{FF2B5EF4-FFF2-40B4-BE49-F238E27FC236}">
                <a16:creationId xmlns:a16="http://schemas.microsoft.com/office/drawing/2014/main" id="{584AD799-E485-51F1-D606-E9237C5D7B19}"/>
              </a:ext>
            </a:extLst>
          </p:cNvPr>
          <p:cNvSpPr txBox="1">
            <a:spLocks/>
          </p:cNvSpPr>
          <p:nvPr/>
        </p:nvSpPr>
        <p:spPr>
          <a:xfrm>
            <a:off x="984504" y="2453669"/>
            <a:ext cx="5061300" cy="334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Aft>
                <a:spcPts val="1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Individuals who engage in frequent exercise and have a history of heart disease tend to incur higher charges. Following this, those who exercise occasionally and have a history of heart disease exhibit the high charges.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 Conversely, the lowest charges are observed among individuals with no exercise regimen and no reported medical history.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Google Shape;319;p36">
            <a:extLst>
              <a:ext uri="{FF2B5EF4-FFF2-40B4-BE49-F238E27FC236}">
                <a16:creationId xmlns:a16="http://schemas.microsoft.com/office/drawing/2014/main" id="{095C6F2D-CF94-F1A7-FA03-487CFB1205E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04629" y="2348081"/>
            <a:ext cx="4628249" cy="33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321;p36">
            <a:extLst>
              <a:ext uri="{FF2B5EF4-FFF2-40B4-BE49-F238E27FC236}">
                <a16:creationId xmlns:a16="http://schemas.microsoft.com/office/drawing/2014/main" id="{5D27D71C-49F8-9C84-BE4D-B21E933C14EE}"/>
              </a:ext>
            </a:extLst>
          </p:cNvPr>
          <p:cNvSpPr txBox="1"/>
          <p:nvPr/>
        </p:nvSpPr>
        <p:spPr>
          <a:xfrm>
            <a:off x="6607548" y="5850168"/>
            <a:ext cx="4520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Diabetes- 0               Heart disease- 1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High blood pressure- 2    None- 3</a:t>
            </a:r>
            <a:endParaRPr sz="1400" b="0" dirty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96077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FD21D-35F8-6D57-4B52-77BBA767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B67B382-C0D7-E849-8D16-432A4E99B600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C01C18-46F8-CBD4-4778-A548BB968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CHARGES ACCORDING TO SMOKING AND EXERCISE FREQ</a:t>
            </a:r>
          </a:p>
        </p:txBody>
      </p:sp>
      <p:sp>
        <p:nvSpPr>
          <p:cNvPr id="6" name="Google Shape;318;p36">
            <a:extLst>
              <a:ext uri="{FF2B5EF4-FFF2-40B4-BE49-F238E27FC236}">
                <a16:creationId xmlns:a16="http://schemas.microsoft.com/office/drawing/2014/main" id="{584AD799-E485-51F1-D606-E9237C5D7B19}"/>
              </a:ext>
            </a:extLst>
          </p:cNvPr>
          <p:cNvSpPr txBox="1">
            <a:spLocks/>
          </p:cNvSpPr>
          <p:nvPr/>
        </p:nvSpPr>
        <p:spPr>
          <a:xfrm>
            <a:off x="984504" y="2453669"/>
            <a:ext cx="5061300" cy="334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Aft>
                <a:spcPts val="1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Individuals who engage in frequent exercise and have a smoking habit tend to incur higher charges. Following this, those who exercise occasionally and rarely and have smoking habit exhibit the highest charges.</a:t>
            </a:r>
          </a:p>
          <a:p>
            <a:pPr algn="just">
              <a:lnSpc>
                <a:spcPct val="100000"/>
              </a:lnSpc>
              <a:spcAft>
                <a:spcPts val="1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 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Conversely, the lowest charges are observed among individuals with no exercise regimen and no smoking habit.</a:t>
            </a:r>
            <a:endPara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957F29-D2CD-7D25-0C60-99852AD76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113" y="2533239"/>
            <a:ext cx="4257675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496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AC31FA-AE35-153B-E091-E31B4610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19</a:t>
            </a:fld>
            <a:endParaRPr lang="en-US"/>
          </a:p>
        </p:txBody>
      </p:sp>
      <p:sp>
        <p:nvSpPr>
          <p:cNvPr id="3" name="Google Shape;202;p26">
            <a:extLst>
              <a:ext uri="{FF2B5EF4-FFF2-40B4-BE49-F238E27FC236}">
                <a16:creationId xmlns:a16="http://schemas.microsoft.com/office/drawing/2014/main" id="{02FEBF99-0383-DD09-0CA1-605BEBFA6FCF}"/>
              </a:ext>
            </a:extLst>
          </p:cNvPr>
          <p:cNvSpPr txBox="1"/>
          <p:nvPr/>
        </p:nvSpPr>
        <p:spPr>
          <a:xfrm>
            <a:off x="833049" y="423650"/>
            <a:ext cx="8964093" cy="6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Charges ~ exercise </a:t>
            </a:r>
            <a:r>
              <a:rPr lang="en-US" sz="3900" cap="all" dirty="0" err="1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freq</a:t>
            </a:r>
            <a:r>
              <a:rPr lang="en-US" sz="39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 : smoker</a:t>
            </a:r>
            <a:endParaRPr sz="3900" cap="all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pic>
        <p:nvPicPr>
          <p:cNvPr id="5" name="Google Shape;341;p38">
            <a:extLst>
              <a:ext uri="{FF2B5EF4-FFF2-40B4-BE49-F238E27FC236}">
                <a16:creationId xmlns:a16="http://schemas.microsoft.com/office/drawing/2014/main" id="{84D42C46-9A68-3B11-1050-A36510D7F1A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600" y="1252200"/>
            <a:ext cx="6521250" cy="50638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42;p38">
            <a:extLst>
              <a:ext uri="{FF2B5EF4-FFF2-40B4-BE49-F238E27FC236}">
                <a16:creationId xmlns:a16="http://schemas.microsoft.com/office/drawing/2014/main" id="{8A7DAF43-0503-22AE-E144-7C6CE02279C1}"/>
              </a:ext>
            </a:extLst>
          </p:cNvPr>
          <p:cNvSpPr txBox="1"/>
          <p:nvPr/>
        </p:nvSpPr>
        <p:spPr>
          <a:xfrm>
            <a:off x="8153400" y="1553950"/>
            <a:ext cx="226889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E9178"/>
                </a:solidFill>
                <a:latin typeface="Arial" panose="020B0604020202020204" pitchFamily="34" charset="0"/>
                <a:cs typeface="Arial" panose="020B0604020202020204" pitchFamily="34" charset="0"/>
                <a:sym typeface="Consolas"/>
              </a:rPr>
              <a:t>occasionally </a:t>
            </a:r>
            <a:r>
              <a:rPr lang="en-US" dirty="0">
                <a:solidFill>
                  <a:srgbClr val="CE9178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-</a:t>
            </a:r>
            <a:r>
              <a:rPr lang="en-US" sz="1400" b="0" dirty="0">
                <a:solidFill>
                  <a:srgbClr val="CE9178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 0 </a:t>
            </a:r>
            <a:r>
              <a:rPr lang="en-US" dirty="0">
                <a:solidFill>
                  <a:srgbClr val="CE9178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never </a:t>
            </a:r>
            <a:r>
              <a:rPr lang="en-US" sz="1400" b="0" dirty="0">
                <a:solidFill>
                  <a:srgbClr val="CE9178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- 1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E9178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f</a:t>
            </a:r>
            <a:r>
              <a:rPr lang="en-US" sz="1800" dirty="0">
                <a:solidFill>
                  <a:srgbClr val="CE9178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requently -</a:t>
            </a:r>
            <a:r>
              <a:rPr lang="en-US" sz="1400" b="0" dirty="0">
                <a:solidFill>
                  <a:srgbClr val="CE9178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E9178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rarely</a:t>
            </a:r>
            <a:r>
              <a:rPr lang="en-US" sz="1400" b="0" dirty="0">
                <a:solidFill>
                  <a:srgbClr val="CE9178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- 3</a:t>
            </a:r>
            <a:endParaRPr sz="1400" b="0" dirty="0">
              <a:solidFill>
                <a:srgbClr val="CCCCCC"/>
              </a:solidFill>
              <a:latin typeface="Arial" panose="020B0604020202020204" pitchFamily="34" charset="0"/>
              <a:ea typeface="Consolas"/>
              <a:cs typeface="Arial" panose="020B0604020202020204" pitchFamily="34" charset="0"/>
              <a:sym typeface="Consolas"/>
            </a:endParaRPr>
          </a:p>
        </p:txBody>
      </p:sp>
      <p:pic>
        <p:nvPicPr>
          <p:cNvPr id="7" name="Google Shape;343;p38">
            <a:extLst>
              <a:ext uri="{FF2B5EF4-FFF2-40B4-BE49-F238E27FC236}">
                <a16:creationId xmlns:a16="http://schemas.microsoft.com/office/drawing/2014/main" id="{D75B7F98-82D9-EE7E-04BA-4135E0A9218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2800" y="3208000"/>
            <a:ext cx="4007200" cy="2650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9451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62E11DD-B54B-4751-9C17-39DAF9EF4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94;p17">
            <a:extLst>
              <a:ext uri="{FF2B5EF4-FFF2-40B4-BE49-F238E27FC236}">
                <a16:creationId xmlns:a16="http://schemas.microsoft.com/office/drawing/2014/main" id="{ED91DE21-6E81-089F-C952-168666D27841}"/>
              </a:ext>
            </a:extLst>
          </p:cNvPr>
          <p:cNvSpPr txBox="1">
            <a:spLocks/>
          </p:cNvSpPr>
          <p:nvPr/>
        </p:nvSpPr>
        <p:spPr>
          <a:xfrm>
            <a:off x="382280" y="484632"/>
            <a:ext cx="6743844" cy="16093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/>
              <a:t>Health Insurance:</a:t>
            </a:r>
          </a:p>
        </p:txBody>
      </p:sp>
      <p:sp>
        <p:nvSpPr>
          <p:cNvPr id="4" name="Google Shape;95;p17">
            <a:extLst>
              <a:ext uri="{FF2B5EF4-FFF2-40B4-BE49-F238E27FC236}">
                <a16:creationId xmlns:a16="http://schemas.microsoft.com/office/drawing/2014/main" id="{F36CFC5E-7093-3009-5134-A74109BA6A36}"/>
              </a:ext>
            </a:extLst>
          </p:cNvPr>
          <p:cNvSpPr txBox="1">
            <a:spLocks/>
          </p:cNvSpPr>
          <p:nvPr/>
        </p:nvSpPr>
        <p:spPr>
          <a:xfrm>
            <a:off x="382279" y="2121408"/>
            <a:ext cx="6743845" cy="405079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algn="just">
              <a:spcBef>
                <a:spcPts val="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Health insurance is a type of coverage that helps individuals manage and mitigate the financial risks associated with medical expenses.​</a:t>
            </a:r>
          </a:p>
          <a:p>
            <a:pPr marL="457200" algn="just">
              <a:spcBef>
                <a:spcPts val="0"/>
              </a:spcBef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457200" algn="just">
              <a:spcBef>
                <a:spcPts val="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In 2022, the U.S. health insurance industry was valued at $1.6 trillion, with an expected  CAGR of 6.08% projected annually.​</a:t>
            </a:r>
          </a:p>
          <a:p>
            <a:pPr marL="457200" algn="just">
              <a:spcBef>
                <a:spcPts val="0"/>
              </a:spcBef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457200" algn="just">
              <a:spcBef>
                <a:spcPts val="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Americans allocate 11.6% of their annual income toward health insurance expenses.​</a:t>
            </a:r>
          </a:p>
          <a:p>
            <a:pPr marL="457200" algn="just">
              <a:spcBef>
                <a:spcPts val="0"/>
              </a:spcBef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457200" algn="just">
              <a:spcBef>
                <a:spcPts val="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Yet approximately 8.4% or 27.6 million adults in the United States lacked healthcare coverage at some point in 2022.​</a:t>
            </a:r>
          </a:p>
          <a:p>
            <a:pPr marL="0" algn="just">
              <a:spcBef>
                <a:spcPts val="0"/>
              </a:spcBef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457200" algn="just">
              <a:spcBef>
                <a:spcPts val="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The South had the highest proportion of working-age adults without health insurance, representing 7.7%, followed by the West at 4.2%.​</a:t>
            </a:r>
          </a:p>
          <a:p>
            <a:pPr marL="0" algn="just">
              <a:spcBef>
                <a:spcPts val="0"/>
              </a:spcBef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457200" algn="just">
              <a:spcBef>
                <a:spcPts val="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Reasons behind not having an insurance is high cost of coverage (70%), ineligibility for insurance (26%), lack of necessity or desire for health insurance (24%), difficulty or confusion in the sign-up process (20%), inability to find a suitable plan (18%)</a:t>
            </a:r>
          </a:p>
          <a:p>
            <a:pPr marL="0" algn="just">
              <a:spcBef>
                <a:spcPts val="0"/>
              </a:spcBef>
              <a:spcAft>
                <a:spcPts val="1600"/>
              </a:spcAft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24" name="Picture 23" descr="Graph on document with pen">
            <a:extLst>
              <a:ext uri="{FF2B5EF4-FFF2-40B4-BE49-F238E27FC236}">
                <a16:creationId xmlns:a16="http://schemas.microsoft.com/office/drawing/2014/main" id="{79DF44CB-BB65-5B48-17A3-4795FC620ED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4247" r="20525" b="-1"/>
          <a:stretch/>
        </p:blipFill>
        <p:spPr>
          <a:xfrm>
            <a:off x="7545274" y="10"/>
            <a:ext cx="4646726" cy="685799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B55DE4E1-F219-45A4-96D9-9A86D0E4D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601C3FF-4A5D-437C-B3DB-A53B99D30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1B1BDC9-B583-4F65-8FE9-E2CBE71D9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1A7AE9-4684-D0FF-F082-70B36B6D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B67B382-C0D7-E849-8D16-432A4E99B60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77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C5EC292-991E-4C8F-9F55-D72971A4B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B7573-D2CD-4589-B099-E8254726A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2">
              <a:alphaModFix amt="5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26A041F-C32D-4E9C-AD9A-6F8F9710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1" y="480059"/>
            <a:ext cx="11237976" cy="589788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5F25A-72C6-15A5-0037-65696CFCE316}"/>
              </a:ext>
            </a:extLst>
          </p:cNvPr>
          <p:cNvSpPr>
            <a:spLocks/>
          </p:cNvSpPr>
          <p:nvPr/>
        </p:nvSpPr>
        <p:spPr>
          <a:xfrm>
            <a:off x="11000779" y="5890366"/>
            <a:ext cx="553548" cy="315764"/>
          </a:xfrm>
          <a:prstGeom prst="rect">
            <a:avLst/>
          </a:prstGeom>
        </p:spPr>
        <p:txBody>
          <a:bodyPr/>
          <a:lstStyle/>
          <a:p>
            <a:pPr defTabSz="393192">
              <a:spcAft>
                <a:spcPts val="600"/>
              </a:spcAft>
            </a:pPr>
            <a:fld id="{BB67B382-C0D7-E849-8D16-432A4E99B600}" type="slidenum"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393192">
                <a:spcAft>
                  <a:spcPts val="600"/>
                </a:spcAft>
              </a:pPr>
              <a:t>20</a:t>
            </a:fld>
            <a:endParaRPr lang="en-US" dirty="0"/>
          </a:p>
        </p:txBody>
      </p:sp>
      <p:sp>
        <p:nvSpPr>
          <p:cNvPr id="2" name="Google Shape;363;p40">
            <a:extLst>
              <a:ext uri="{FF2B5EF4-FFF2-40B4-BE49-F238E27FC236}">
                <a16:creationId xmlns:a16="http://schemas.microsoft.com/office/drawing/2014/main" id="{73018C09-BDAF-F0F7-C48D-88507CB479E5}"/>
              </a:ext>
            </a:extLst>
          </p:cNvPr>
          <p:cNvSpPr txBox="1"/>
          <p:nvPr/>
        </p:nvSpPr>
        <p:spPr>
          <a:xfrm>
            <a:off x="1226925" y="908525"/>
            <a:ext cx="9488700" cy="13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96" cap="all" dirty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Chi-square test for independence between smoker and exercise frequency:</a:t>
            </a:r>
            <a:endParaRPr sz="3096" cap="all" dirty="0">
              <a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3" name="Google Shape;364;p40">
            <a:extLst>
              <a:ext uri="{FF2B5EF4-FFF2-40B4-BE49-F238E27FC236}">
                <a16:creationId xmlns:a16="http://schemas.microsoft.com/office/drawing/2014/main" id="{2369F348-301D-F055-ABF1-AD93F7B5478B}"/>
              </a:ext>
            </a:extLst>
          </p:cNvPr>
          <p:cNvSpPr txBox="1"/>
          <p:nvPr/>
        </p:nvSpPr>
        <p:spPr>
          <a:xfrm>
            <a:off x="1226924" y="4435984"/>
            <a:ext cx="9488699" cy="1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182880" algn="just" defTabSz="914400"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There's Significant association between smoker and exercise frequency in an individual</a:t>
            </a:r>
            <a:endParaRPr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365;p40">
            <a:extLst>
              <a:ext uri="{FF2B5EF4-FFF2-40B4-BE49-F238E27FC236}">
                <a16:creationId xmlns:a16="http://schemas.microsoft.com/office/drawing/2014/main" id="{FC2DA0FC-C7CE-C770-7035-76725DAAB53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5137" y="2661600"/>
            <a:ext cx="6772275" cy="1294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0389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FD21D-35F8-6D57-4B52-77BBA767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B67B382-C0D7-E849-8D16-432A4E99B600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C01C18-46F8-CBD4-4778-A548BB968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CHARGES ACCORDING TO SMOKING AND MEDICAL HISTORY</a:t>
            </a:r>
          </a:p>
        </p:txBody>
      </p:sp>
      <p:sp>
        <p:nvSpPr>
          <p:cNvPr id="4" name="Google Shape;352;p39">
            <a:extLst>
              <a:ext uri="{FF2B5EF4-FFF2-40B4-BE49-F238E27FC236}">
                <a16:creationId xmlns:a16="http://schemas.microsoft.com/office/drawing/2014/main" id="{EB2CA0B3-2B58-D88E-151C-D8413EA74DD9}"/>
              </a:ext>
            </a:extLst>
          </p:cNvPr>
          <p:cNvSpPr txBox="1">
            <a:spLocks/>
          </p:cNvSpPr>
          <p:nvPr/>
        </p:nvSpPr>
        <p:spPr>
          <a:xfrm>
            <a:off x="890279" y="2201542"/>
            <a:ext cx="4773300" cy="2390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Individuals who have heart disease and have a smoking habit tend to incur higher charges. 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 Conversely, the lowest charges are observed among individuals with no medical history and no smoking habit.</a:t>
            </a:r>
          </a:p>
        </p:txBody>
      </p:sp>
      <p:pic>
        <p:nvPicPr>
          <p:cNvPr id="10" name="Google Shape;356;p39">
            <a:extLst>
              <a:ext uri="{FF2B5EF4-FFF2-40B4-BE49-F238E27FC236}">
                <a16:creationId xmlns:a16="http://schemas.microsoft.com/office/drawing/2014/main" id="{0BB22E75-0F08-CF97-81EA-F718DF978E8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r="51860"/>
          <a:stretch/>
        </p:blipFill>
        <p:spPr>
          <a:xfrm>
            <a:off x="1063753" y="4533203"/>
            <a:ext cx="4060291" cy="1922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7D6DF72-36BA-1FCE-6C0B-7DF0F77BB7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9347" y="2443674"/>
            <a:ext cx="5339235" cy="349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10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FD21D-35F8-6D57-4B52-77BBA767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B67B382-C0D7-E849-8D16-432A4E99B600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C01C18-46F8-CBD4-4778-A548BB968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CHARGES BY COVERAGE LEVEL</a:t>
            </a:r>
          </a:p>
        </p:txBody>
      </p:sp>
      <p:sp>
        <p:nvSpPr>
          <p:cNvPr id="2" name="Google Shape;374;p41">
            <a:extLst>
              <a:ext uri="{FF2B5EF4-FFF2-40B4-BE49-F238E27FC236}">
                <a16:creationId xmlns:a16="http://schemas.microsoft.com/office/drawing/2014/main" id="{2F9F9B59-418E-7C6A-B511-B46A6A45E2D8}"/>
              </a:ext>
            </a:extLst>
          </p:cNvPr>
          <p:cNvSpPr txBox="1">
            <a:spLocks/>
          </p:cNvSpPr>
          <p:nvPr/>
        </p:nvSpPr>
        <p:spPr>
          <a:xfrm>
            <a:off x="1570283" y="5948558"/>
            <a:ext cx="9051434" cy="677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The analysis exactly reveals that Premium customers incur the highest charges, trailed by Standard and Basic customers in descending order.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Google Shape;375;p41">
            <a:extLst>
              <a:ext uri="{FF2B5EF4-FFF2-40B4-BE49-F238E27FC236}">
                <a16:creationId xmlns:a16="http://schemas.microsoft.com/office/drawing/2014/main" id="{B6158DBF-4665-05EB-07C2-78D4AA105819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73616" y="2331271"/>
            <a:ext cx="4328626" cy="3405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77;p41">
            <a:extLst>
              <a:ext uri="{FF2B5EF4-FFF2-40B4-BE49-F238E27FC236}">
                <a16:creationId xmlns:a16="http://schemas.microsoft.com/office/drawing/2014/main" id="{6465C3C6-8C1A-7D31-2C4F-698ACBE2CCB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84504" y="2305911"/>
            <a:ext cx="4328631" cy="34053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54;p39">
            <a:extLst>
              <a:ext uri="{FF2B5EF4-FFF2-40B4-BE49-F238E27FC236}">
                <a16:creationId xmlns:a16="http://schemas.microsoft.com/office/drawing/2014/main" id="{47348EDA-FA3E-22A1-65AA-DD5A1FC38CEA}"/>
              </a:ext>
            </a:extLst>
          </p:cNvPr>
          <p:cNvSpPr txBox="1"/>
          <p:nvPr/>
        </p:nvSpPr>
        <p:spPr>
          <a:xfrm>
            <a:off x="10222578" y="3487145"/>
            <a:ext cx="1466442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0 – basic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1 – premium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2 - standard</a:t>
            </a:r>
            <a:endParaRPr sz="1400" b="0" dirty="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64185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FD21D-35F8-6D57-4B52-77BBA767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B67B382-C0D7-E849-8D16-432A4E99B600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C01C18-46F8-CBD4-4778-A548BB968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FEATURE SELECTION</a:t>
            </a:r>
          </a:p>
        </p:txBody>
      </p:sp>
      <p:pic>
        <p:nvPicPr>
          <p:cNvPr id="4" name="Google Shape;384;p42" descr="A bar graph with text and numbers&#10;&#10;Description automatically generated">
            <a:extLst>
              <a:ext uri="{FF2B5EF4-FFF2-40B4-BE49-F238E27FC236}">
                <a16:creationId xmlns:a16="http://schemas.microsoft.com/office/drawing/2014/main" id="{11FDF9C4-92A5-EF7B-957C-5ED4ED99FFE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61333" y="2620577"/>
            <a:ext cx="5157850" cy="322817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85;p42">
            <a:extLst>
              <a:ext uri="{FF2B5EF4-FFF2-40B4-BE49-F238E27FC236}">
                <a16:creationId xmlns:a16="http://schemas.microsoft.com/office/drawing/2014/main" id="{3F67930C-10ED-6978-2C92-26D7E2B14FCB}"/>
              </a:ext>
            </a:extLst>
          </p:cNvPr>
          <p:cNvSpPr txBox="1"/>
          <p:nvPr/>
        </p:nvSpPr>
        <p:spPr>
          <a:xfrm>
            <a:off x="7312355" y="2777464"/>
            <a:ext cx="36120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mutual_info_regression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feature selection :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Top features influencing charges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285750" marR="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Smoker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285750" marR="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coverage_level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285750" marR="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medical_history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285750" marR="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family_medical_history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5838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FD21D-35F8-6D57-4B52-77BBA767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B67B382-C0D7-E849-8D16-432A4E99B600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C01C18-46F8-CBD4-4778-A548BB968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Assumptions of </a:t>
            </a:r>
            <a:r>
              <a:rPr lang="en-US" sz="4800" dirty="0" err="1"/>
              <a:t>lr</a:t>
            </a:r>
            <a:endParaRPr lang="en-US" sz="4800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598AEF2F-A892-B689-158C-A12B1326145A}"/>
              </a:ext>
            </a:extLst>
          </p:cNvPr>
          <p:cNvSpPr txBox="1">
            <a:spLocks/>
          </p:cNvSpPr>
          <p:nvPr/>
        </p:nvSpPr>
        <p:spPr>
          <a:xfrm>
            <a:off x="1069848" y="5835618"/>
            <a:ext cx="10137648" cy="788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 exhibits a notable absence of outliers, and the distribution of charges aligns closely with a normal distribution.</a:t>
            </a:r>
          </a:p>
        </p:txBody>
      </p:sp>
      <p:pic>
        <p:nvPicPr>
          <p:cNvPr id="6" name="Google Shape;391;p43">
            <a:extLst>
              <a:ext uri="{FF2B5EF4-FFF2-40B4-BE49-F238E27FC236}">
                <a16:creationId xmlns:a16="http://schemas.microsoft.com/office/drawing/2014/main" id="{3BD4AE21-9F5F-AA7D-0484-E050695679E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r="6173" b="1"/>
          <a:stretch/>
        </p:blipFill>
        <p:spPr>
          <a:xfrm>
            <a:off x="6361113" y="2455053"/>
            <a:ext cx="3546889" cy="2992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393;p43">
            <a:extLst>
              <a:ext uri="{FF2B5EF4-FFF2-40B4-BE49-F238E27FC236}">
                <a16:creationId xmlns:a16="http://schemas.microsoft.com/office/drawing/2014/main" id="{A99E240E-D7DE-DACE-02F1-A54142A5BA1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07119" y="2427441"/>
            <a:ext cx="3546875" cy="2940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9676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FD21D-35F8-6D57-4B52-77BBA767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B67B382-C0D7-E849-8D16-432A4E99B600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C01C18-46F8-CBD4-4778-A548BB968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LINEAR REGRESSION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1202D4-3776-6B8A-91CD-88AF24673CF6}"/>
              </a:ext>
            </a:extLst>
          </p:cNvPr>
          <p:cNvSpPr txBox="1"/>
          <p:nvPr/>
        </p:nvSpPr>
        <p:spPr>
          <a:xfrm>
            <a:off x="1069848" y="3124465"/>
            <a:ext cx="4692777" cy="1148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1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Results: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lvl="0" indent="-182880" defTabSz="9144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Mean squared error: 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839240.23</a:t>
            </a:r>
          </a:p>
          <a:p>
            <a:pPr marL="182880" lvl="0" indent="-182880" defTabSz="9144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MAPE : 4.85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481250-0912-986D-DC5E-C2446BE76358}"/>
              </a:ext>
            </a:extLst>
          </p:cNvPr>
          <p:cNvSpPr txBox="1"/>
          <p:nvPr/>
        </p:nvSpPr>
        <p:spPr>
          <a:xfrm>
            <a:off x="984504" y="4451654"/>
            <a:ext cx="3305175" cy="1425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Accuracy: 95.15 %.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Train R2 score:  0.9568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Test R2 score:  0.9568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EF80200-8230-1576-A019-C9A54E1D2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579" y="2574355"/>
            <a:ext cx="6567488" cy="339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548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FD21D-35F8-6D57-4B52-77BBA767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B67B382-C0D7-E849-8D16-432A4E99B600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C01C18-46F8-CBD4-4778-A548BB968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Support Vector Regressor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1202D4-3776-6B8A-91CD-88AF24673CF6}"/>
              </a:ext>
            </a:extLst>
          </p:cNvPr>
          <p:cNvSpPr txBox="1"/>
          <p:nvPr/>
        </p:nvSpPr>
        <p:spPr>
          <a:xfrm>
            <a:off x="1208487" y="2697562"/>
            <a:ext cx="3463671" cy="214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kernel: linear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 (regularization parameter): 3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gamma: scale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endParaRPr lang="en-US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1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Results: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Mean squared error: </a:t>
            </a:r>
            <a:r>
              <a:rPr lang="en-US" sz="1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85577.88 </a:t>
            </a:r>
          </a:p>
          <a:p>
            <a:pPr marL="182880" lvl="0" indent="-182880" defTabSz="9144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MAPE : </a:t>
            </a:r>
            <a:r>
              <a:rPr lang="en-US" sz="1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1.63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481250-0912-986D-DC5E-C2446BE76358}"/>
              </a:ext>
            </a:extLst>
          </p:cNvPr>
          <p:cNvSpPr txBox="1"/>
          <p:nvPr/>
        </p:nvSpPr>
        <p:spPr>
          <a:xfrm>
            <a:off x="1194054" y="5016501"/>
            <a:ext cx="3305175" cy="1425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Accuracy: 98.36 %.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Train R2 score:  0.9955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Test R2 score:  0.9948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Google Shape;427;p47">
            <a:extLst>
              <a:ext uri="{FF2B5EF4-FFF2-40B4-BE49-F238E27FC236}">
                <a16:creationId xmlns:a16="http://schemas.microsoft.com/office/drawing/2014/main" id="{86C8CFD4-D790-2F0E-1E76-779E811612B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4294" y="2337082"/>
            <a:ext cx="5215570" cy="37107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2955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FD21D-35F8-6D57-4B52-77BBA767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B67B382-C0D7-E849-8D16-432A4E99B600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C01C18-46F8-CBD4-4778-A548BB968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Random forest regressor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1202D4-3776-6B8A-91CD-88AF24673CF6}"/>
              </a:ext>
            </a:extLst>
          </p:cNvPr>
          <p:cNvSpPr txBox="1"/>
          <p:nvPr/>
        </p:nvSpPr>
        <p:spPr>
          <a:xfrm>
            <a:off x="1352272" y="5072062"/>
            <a:ext cx="4692777" cy="1148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1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Results: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lvl="0" indent="-182880" defTabSz="9144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Mean squared error: </a:t>
            </a:r>
            <a:r>
              <a:rPr lang="en-US" sz="1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130913.70 </a:t>
            </a:r>
          </a:p>
          <a:p>
            <a:pPr marL="182880" lvl="0" indent="-182880" defTabSz="9144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MAPE : </a:t>
            </a:r>
            <a:r>
              <a:rPr lang="en-US" sz="1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1.92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481250-0912-986D-DC5E-C2446BE76358}"/>
              </a:ext>
            </a:extLst>
          </p:cNvPr>
          <p:cNvSpPr txBox="1"/>
          <p:nvPr/>
        </p:nvSpPr>
        <p:spPr>
          <a:xfrm>
            <a:off x="6886566" y="5261876"/>
            <a:ext cx="3305175" cy="1425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Accuracy: 98.08 %.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Train R2 score:  0.9989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Test R2 score:  0.9932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Google Shape;417;p46">
            <a:extLst>
              <a:ext uri="{FF2B5EF4-FFF2-40B4-BE49-F238E27FC236}">
                <a16:creationId xmlns:a16="http://schemas.microsoft.com/office/drawing/2014/main" id="{AC5A9015-50BC-B4FB-6C06-F5C6F6CDF81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86116" y="2324100"/>
            <a:ext cx="4499609" cy="25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418;p46">
            <a:extLst>
              <a:ext uri="{FF2B5EF4-FFF2-40B4-BE49-F238E27FC236}">
                <a16:creationId xmlns:a16="http://schemas.microsoft.com/office/drawing/2014/main" id="{AA16D8E8-11BA-310F-BA12-B5633E0382E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52272" y="2324100"/>
            <a:ext cx="4692777" cy="25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214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FD21D-35F8-6D57-4B52-77BBA767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B67B382-C0D7-E849-8D16-432A4E99B600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C01C18-46F8-CBD4-4778-A548BB968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Gradient Boosting Regression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8205F0-7F6A-8035-8AC4-7DB49CCED05D}"/>
              </a:ext>
            </a:extLst>
          </p:cNvPr>
          <p:cNvSpPr txBox="1"/>
          <p:nvPr/>
        </p:nvSpPr>
        <p:spPr>
          <a:xfrm>
            <a:off x="1199089" y="3680271"/>
            <a:ext cx="4988027" cy="2385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Results: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Mean squared error:  126511.28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MAPE : 1.89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Accuracy: 98.10 %.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 R2 score:  0.9941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 R2 score:  0.9935</a:t>
            </a:r>
          </a:p>
        </p:txBody>
      </p:sp>
      <p:pic>
        <p:nvPicPr>
          <p:cNvPr id="2" name="Picture 1" descr="A graph with red bars&#10;&#10;Description automatically generated">
            <a:extLst>
              <a:ext uri="{FF2B5EF4-FFF2-40B4-BE49-F238E27FC236}">
                <a16:creationId xmlns:a16="http://schemas.microsoft.com/office/drawing/2014/main" id="{01D5DE96-4172-2561-4C14-0DE8263964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4877" y="2443787"/>
            <a:ext cx="4609883" cy="34325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47D0CC-F300-A7A3-2C3D-ED349413E541}"/>
              </a:ext>
            </a:extLst>
          </p:cNvPr>
          <p:cNvSpPr txBox="1"/>
          <p:nvPr/>
        </p:nvSpPr>
        <p:spPr>
          <a:xfrm>
            <a:off x="1199088" y="2333195"/>
            <a:ext cx="4436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hyper tuning : </a:t>
            </a: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GradientBoostingRegressor(n_estimators=25, learning_rate=0.8, subsample= 0.9, max_depth=9, random_state=1)</a:t>
            </a:r>
          </a:p>
        </p:txBody>
      </p:sp>
    </p:spTree>
    <p:extLst>
      <p:ext uri="{BB962C8B-B14F-4D97-AF65-F5344CB8AC3E}">
        <p14:creationId xmlns:p14="http://schemas.microsoft.com/office/powerpoint/2010/main" val="3825149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FD21D-35F8-6D57-4B52-77BBA767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B67B382-C0D7-E849-8D16-432A4E99B600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C01C18-46F8-CBD4-4778-A548BB968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XG Boost Regression model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0B93AE4D-AB5A-9945-9A8A-709419065722}"/>
              </a:ext>
            </a:extLst>
          </p:cNvPr>
          <p:cNvSpPr txBox="1">
            <a:spLocks/>
          </p:cNvSpPr>
          <p:nvPr/>
        </p:nvSpPr>
        <p:spPr>
          <a:xfrm>
            <a:off x="1485069" y="3926800"/>
            <a:ext cx="3484740" cy="252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Results:</a:t>
            </a: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Mean squared error:  85635.95</a:t>
            </a: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MAPE: 1.63</a:t>
            </a: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Accuracy: 98.37 %.</a:t>
            </a: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 R2 score:  0.9958</a:t>
            </a: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 R2 score:  0.9956</a:t>
            </a:r>
          </a:p>
        </p:txBody>
      </p:sp>
      <p:pic>
        <p:nvPicPr>
          <p:cNvPr id="4" name="Picture 3" descr="A graph with red bars&#10;&#10;Description automatically generated">
            <a:extLst>
              <a:ext uri="{FF2B5EF4-FFF2-40B4-BE49-F238E27FC236}">
                <a16:creationId xmlns:a16="http://schemas.microsoft.com/office/drawing/2014/main" id="{6D288901-AAB7-BC21-B4CE-36792C3E78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4877" y="2443787"/>
            <a:ext cx="4609883" cy="34325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E344FA-6371-C89D-8C36-FB0C80FB551A}"/>
              </a:ext>
            </a:extLst>
          </p:cNvPr>
          <p:cNvSpPr txBox="1"/>
          <p:nvPr/>
        </p:nvSpPr>
        <p:spPr>
          <a:xfrm>
            <a:off x="1283067" y="2695714"/>
            <a:ext cx="4436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hyper tuning : </a:t>
            </a: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XGBRegressor(n_estimators=200, gamma=0.3, max_depth=4, random_state=1)</a:t>
            </a:r>
          </a:p>
        </p:txBody>
      </p:sp>
    </p:spTree>
    <p:extLst>
      <p:ext uri="{BB962C8B-B14F-4D97-AF65-F5344CB8AC3E}">
        <p14:creationId xmlns:p14="http://schemas.microsoft.com/office/powerpoint/2010/main" val="1946670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A87CCF-ADA3-D458-E6D1-7B68FCB0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3</a:t>
            </a:fld>
            <a:endParaRPr lang="en-US"/>
          </a:p>
        </p:txBody>
      </p:sp>
      <p:sp>
        <p:nvSpPr>
          <p:cNvPr id="3" name="Google Shape;94;p17">
            <a:extLst>
              <a:ext uri="{FF2B5EF4-FFF2-40B4-BE49-F238E27FC236}">
                <a16:creationId xmlns:a16="http://schemas.microsoft.com/office/drawing/2014/main" id="{C287BFB4-E566-B011-641A-353E32AC2655}"/>
              </a:ext>
            </a:extLst>
          </p:cNvPr>
          <p:cNvSpPr txBox="1">
            <a:spLocks/>
          </p:cNvSpPr>
          <p:nvPr/>
        </p:nvSpPr>
        <p:spPr>
          <a:xfrm>
            <a:off x="720400" y="440975"/>
            <a:ext cx="10576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4800" dirty="0">
                <a:sym typeface="Times New Roman"/>
              </a:rPr>
              <a:t>Variables in Dataset :</a:t>
            </a:r>
          </a:p>
        </p:txBody>
      </p:sp>
      <p:graphicFrame>
        <p:nvGraphicFramePr>
          <p:cNvPr id="6" name="Google Shape;95;p17">
            <a:extLst>
              <a:ext uri="{FF2B5EF4-FFF2-40B4-BE49-F238E27FC236}">
                <a16:creationId xmlns:a16="http://schemas.microsoft.com/office/drawing/2014/main" id="{F7C720C6-7A8F-C1AC-00F1-EFA554C975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7885770"/>
              </p:ext>
            </p:extLst>
          </p:nvPr>
        </p:nvGraphicFramePr>
        <p:xfrm>
          <a:off x="656575" y="1685925"/>
          <a:ext cx="10767000" cy="4731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22030B4-713F-6935-84E5-A50BF8212D7A}"/>
              </a:ext>
            </a:extLst>
          </p:cNvPr>
          <p:cNvSpPr txBox="1"/>
          <p:nvPr/>
        </p:nvSpPr>
        <p:spPr>
          <a:xfrm>
            <a:off x="5133975" y="3543300"/>
            <a:ext cx="1924050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Charges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4200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739549-DA12-5C75-674B-3F41CFAD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147F7D-CFE9-49F4-3E00-4EB83960BFA5}"/>
              </a:ext>
            </a:extLst>
          </p:cNvPr>
          <p:cNvSpPr txBox="1"/>
          <p:nvPr/>
        </p:nvSpPr>
        <p:spPr>
          <a:xfrm>
            <a:off x="1411234" y="1466851"/>
            <a:ext cx="424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scaling and one hot encoding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F210B-5C55-6F56-7092-3FA06863973C}"/>
              </a:ext>
            </a:extLst>
          </p:cNvPr>
          <p:cNvSpPr txBox="1"/>
          <p:nvPr/>
        </p:nvSpPr>
        <p:spPr>
          <a:xfrm>
            <a:off x="7311292" y="1466851"/>
            <a:ext cx="424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scaling and one hot encoding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5C5A5A60-83FF-004B-08FD-EA5F8DFB71A8}"/>
              </a:ext>
            </a:extLst>
          </p:cNvPr>
          <p:cNvSpPr txBox="1">
            <a:spLocks/>
          </p:cNvSpPr>
          <p:nvPr/>
        </p:nvSpPr>
        <p:spPr>
          <a:xfrm>
            <a:off x="1066800" y="400657"/>
            <a:ext cx="10058400" cy="71901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Results 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CC8369-4C10-80A3-10BF-E0E696F5E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719" y="2202025"/>
            <a:ext cx="4959780" cy="32843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225678-23D5-261F-E9CA-7739C8306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402" y="2202025"/>
            <a:ext cx="4877671" cy="32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578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FD21D-35F8-6D57-4B52-77BBA767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B67B382-C0D7-E849-8D16-432A4E99B600}" type="slidenum">
              <a:rPr lang="en-US" smtClean="0"/>
              <a:pPr>
                <a:spcAft>
                  <a:spcPts val="600"/>
                </a:spcAft>
              </a:pPr>
              <a:t>31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C01C18-46F8-CBD4-4778-A548BB968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Using prediction of health insurance premiums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5909EFF8-A099-3A66-2E09-FEBD41E958A6}"/>
              </a:ext>
            </a:extLst>
          </p:cNvPr>
          <p:cNvSpPr txBox="1">
            <a:spLocks/>
          </p:cNvSpPr>
          <p:nvPr/>
        </p:nvSpPr>
        <p:spPr>
          <a:xfrm>
            <a:off x="1063752" y="2476982"/>
            <a:ext cx="10247376" cy="37468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 machine learning models using historical data to predict insurance premiums.</a:t>
            </a:r>
          </a:p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Utilize features such as age, gender, health conditions and other relevant factors and implement below applications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Web Application.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Mobile App integration.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For online policy application.</a:t>
            </a:r>
          </a:p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These applications provide real-time predictions for users with the feature values provided.</a:t>
            </a:r>
          </a:p>
        </p:txBody>
      </p:sp>
    </p:spTree>
    <p:extLst>
      <p:ext uri="{BB962C8B-B14F-4D97-AF65-F5344CB8AC3E}">
        <p14:creationId xmlns:p14="http://schemas.microsoft.com/office/powerpoint/2010/main" val="13731494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7AF3071-BA25-308F-C872-9DD9A62043FB}"/>
              </a:ext>
            </a:extLst>
          </p:cNvPr>
          <p:cNvSpPr txBox="1"/>
          <p:nvPr/>
        </p:nvSpPr>
        <p:spPr>
          <a:xfrm>
            <a:off x="1717507" y="1316890"/>
            <a:ext cx="4606394" cy="422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3F2C18-4E4F-5360-D21E-E7110CA25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003" y="6215530"/>
            <a:ext cx="713983" cy="4796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fld id="{BB67B382-C0D7-E849-8D16-432A4E99B600}" type="slidenum">
              <a:rPr lang="en-US" sz="2800" b="1" kern="120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 algn="l">
                <a:lnSpc>
                  <a:spcPct val="90000"/>
                </a:lnSpc>
                <a:spcAft>
                  <a:spcPts val="600"/>
                </a:spcAft>
              </a:pPr>
              <a:t>32</a:t>
            </a:fld>
            <a:endParaRPr lang="en-US" sz="2800" b="1" kern="120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5718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601440-7C34-A4CF-4FDD-216B0567E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Scatterplot of age vs charges:</a:t>
            </a:r>
          </a:p>
        </p:txBody>
      </p:sp>
      <p:pic>
        <p:nvPicPr>
          <p:cNvPr id="4" name="Picture 3" descr="A graph with blue dots&#10;&#10;Description automatically generated">
            <a:extLst>
              <a:ext uri="{FF2B5EF4-FFF2-40B4-BE49-F238E27FC236}">
                <a16:creationId xmlns:a16="http://schemas.microsoft.com/office/drawing/2014/main" id="{528DAEA9-E43E-573E-B961-1F47BB67A7C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86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835F60-CCDF-100A-AB23-F9E9AA78B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6216" y="2320412"/>
            <a:ext cx="4632031" cy="38517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charges for each age.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Charges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increases with increase in age.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FD21D-35F8-6D57-4B52-77BBA767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B67B382-C0D7-E849-8D16-432A4E99B600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94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FD21D-35F8-6D57-4B52-77BBA767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B67B382-C0D7-E849-8D16-432A4E99B600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C01C18-46F8-CBD4-4778-A548BB968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>
                <a:sym typeface="Times New Roman"/>
              </a:rPr>
              <a:t>Distribution</a:t>
            </a:r>
            <a:r>
              <a:rPr lang="en-US" sz="3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800" dirty="0">
                <a:sym typeface="Times New Roman"/>
              </a:rPr>
              <a:t>of Body Mass Index (BMI) by Occupation:</a:t>
            </a:r>
            <a:endParaRPr lang="en-US" sz="3800" dirty="0"/>
          </a:p>
        </p:txBody>
      </p:sp>
      <p:sp>
        <p:nvSpPr>
          <p:cNvPr id="10" name="Google Shape;160;p22">
            <a:extLst>
              <a:ext uri="{FF2B5EF4-FFF2-40B4-BE49-F238E27FC236}">
                <a16:creationId xmlns:a16="http://schemas.microsoft.com/office/drawing/2014/main" id="{98C83ADE-8886-0B4A-AC48-B637FC1DF6D2}"/>
              </a:ext>
            </a:extLst>
          </p:cNvPr>
          <p:cNvSpPr txBox="1"/>
          <p:nvPr/>
        </p:nvSpPr>
        <p:spPr>
          <a:xfrm>
            <a:off x="6096000" y="4813631"/>
            <a:ext cx="4700779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182880" algn="just" defTabSz="9144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Times New Roman"/>
              </a:rPr>
              <a:t>These results suggest that there are statistically significant differences in insurance charges among the various occupation groups.</a:t>
            </a:r>
            <a:endParaRPr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11" name="Google Shape;161;p22">
            <a:extLst>
              <a:ext uri="{FF2B5EF4-FFF2-40B4-BE49-F238E27FC236}">
                <a16:creationId xmlns:a16="http://schemas.microsoft.com/office/drawing/2014/main" id="{98EABF26-211F-C7B3-1FDE-2B55674BF921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4425" y="2261275"/>
            <a:ext cx="4785052" cy="329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62;p22">
            <a:extLst>
              <a:ext uri="{FF2B5EF4-FFF2-40B4-BE49-F238E27FC236}">
                <a16:creationId xmlns:a16="http://schemas.microsoft.com/office/drawing/2014/main" id="{830031F3-9409-A5AE-F440-CED164F2CB06}"/>
              </a:ext>
            </a:extLst>
          </p:cNvPr>
          <p:cNvSpPr txBox="1"/>
          <p:nvPr/>
        </p:nvSpPr>
        <p:spPr>
          <a:xfrm>
            <a:off x="6096000" y="2318889"/>
            <a:ext cx="4786503" cy="144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880" lvl="0" indent="-182880" algn="just" defTabSz="9144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Times New Roman"/>
              </a:rPr>
              <a:t>The visualizations clearly indicate that a significant portion of individuals, regardless of their occupation, is predominantly categorized as obese.</a:t>
            </a:r>
            <a:endParaRPr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3" name="Google Shape;163;p22">
            <a:extLst>
              <a:ext uri="{FF2B5EF4-FFF2-40B4-BE49-F238E27FC236}">
                <a16:creationId xmlns:a16="http://schemas.microsoft.com/office/drawing/2014/main" id="{48C239A5-3171-75F2-4246-A552EE524248}"/>
              </a:ext>
            </a:extLst>
          </p:cNvPr>
          <p:cNvSpPr txBox="1"/>
          <p:nvPr/>
        </p:nvSpPr>
        <p:spPr>
          <a:xfrm>
            <a:off x="1177663" y="5490725"/>
            <a:ext cx="4518287" cy="1173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Times New Roman"/>
              </a:rPr>
              <a:t>ANOVA 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Times New Roman"/>
              </a:rPr>
              <a:t>test on Occupation and Charges: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Times New Roman"/>
              </a:rPr>
              <a:t>F-statistic: 10960.740716743454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Times New Roman"/>
              </a:rPr>
              <a:t>P-value: 0.0</a:t>
            </a:r>
            <a:endParaRPr dirty="0">
              <a:solidFill>
                <a:schemeClr val="lt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740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FD21D-35F8-6D57-4B52-77BBA767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B67B382-C0D7-E849-8D16-432A4E99B600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C01C18-46F8-CBD4-4778-A548BB968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ym typeface="Times New Roman"/>
              </a:rPr>
              <a:t>distribution</a:t>
            </a:r>
            <a: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>
                <a:sym typeface="Times New Roman"/>
              </a:rPr>
              <a:t>of Region on Charges</a:t>
            </a:r>
            <a:endParaRPr lang="en-US" sz="3800" dirty="0"/>
          </a:p>
        </p:txBody>
      </p:sp>
      <p:pic>
        <p:nvPicPr>
          <p:cNvPr id="2" name="Google Shape;194;p25" descr="A screen shot of a computer&#10;&#10;Description automatically generated">
            <a:extLst>
              <a:ext uri="{FF2B5EF4-FFF2-40B4-BE49-F238E27FC236}">
                <a16:creationId xmlns:a16="http://schemas.microsoft.com/office/drawing/2014/main" id="{6A7129DB-1F9D-EEDC-AE68-EA97E8C9BE09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41698" y="2349025"/>
            <a:ext cx="4724400" cy="278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95;p25" descr="A graph of blue rectangular objects&#10;&#10;Description automatically generated with medium confidence">
            <a:extLst>
              <a:ext uri="{FF2B5EF4-FFF2-40B4-BE49-F238E27FC236}">
                <a16:creationId xmlns:a16="http://schemas.microsoft.com/office/drawing/2014/main" id="{D5123E97-0016-8619-208C-8938E893713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69848" y="2310925"/>
            <a:ext cx="4724400" cy="282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92;p25">
            <a:extLst>
              <a:ext uri="{FF2B5EF4-FFF2-40B4-BE49-F238E27FC236}">
                <a16:creationId xmlns:a16="http://schemas.microsoft.com/office/drawing/2014/main" id="{412C97E0-F372-C1D8-923F-37688250E7D0}"/>
              </a:ext>
            </a:extLst>
          </p:cNvPr>
          <p:cNvSpPr txBox="1">
            <a:spLocks/>
          </p:cNvSpPr>
          <p:nvPr/>
        </p:nvSpPr>
        <p:spPr>
          <a:xfrm>
            <a:off x="1069848" y="5255341"/>
            <a:ext cx="9744075" cy="896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Times New Roman"/>
              </a:rPr>
              <a:t>The ANOVA test revealed significantly different mean insurance charges among four regions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Times New Roman"/>
              </a:rPr>
              <a:t>Subsequent Tukey HSD analysis indicated specific pairwise differences in mean charges.</a:t>
            </a:r>
          </a:p>
        </p:txBody>
      </p:sp>
    </p:spTree>
    <p:extLst>
      <p:ext uri="{BB962C8B-B14F-4D97-AF65-F5344CB8AC3E}">
        <p14:creationId xmlns:p14="http://schemas.microsoft.com/office/powerpoint/2010/main" val="4269622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AC31FA-AE35-153B-E091-E31B4610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7</a:t>
            </a:fld>
            <a:endParaRPr lang="en-US"/>
          </a:p>
        </p:txBody>
      </p:sp>
      <p:sp>
        <p:nvSpPr>
          <p:cNvPr id="3" name="Google Shape;202;p26">
            <a:extLst>
              <a:ext uri="{FF2B5EF4-FFF2-40B4-BE49-F238E27FC236}">
                <a16:creationId xmlns:a16="http://schemas.microsoft.com/office/drawing/2014/main" id="{02FEBF99-0383-DD09-0CA1-605BEBFA6FCF}"/>
              </a:ext>
            </a:extLst>
          </p:cNvPr>
          <p:cNvSpPr txBox="1"/>
          <p:nvPr/>
        </p:nvSpPr>
        <p:spPr>
          <a:xfrm>
            <a:off x="833050" y="423650"/>
            <a:ext cx="8824134" cy="6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charges ~ age : region</a:t>
            </a:r>
            <a:endParaRPr sz="3900" cap="all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pic>
        <p:nvPicPr>
          <p:cNvPr id="4" name="Google Shape;203;p26">
            <a:extLst>
              <a:ext uri="{FF2B5EF4-FFF2-40B4-BE49-F238E27FC236}">
                <a16:creationId xmlns:a16="http://schemas.microsoft.com/office/drawing/2014/main" id="{A803D176-CF98-6680-3D65-F0DC4B20BF9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650" y="1376175"/>
            <a:ext cx="7553675" cy="48414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5352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FD21D-35F8-6D57-4B52-77BBA767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B67B382-C0D7-E849-8D16-432A4E99B600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C01C18-46F8-CBD4-4778-A548BB968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analyzing CHARGES VS SMOKERS</a:t>
            </a:r>
            <a:endParaRPr lang="en-US" sz="3800" dirty="0"/>
          </a:p>
        </p:txBody>
      </p:sp>
      <p:sp>
        <p:nvSpPr>
          <p:cNvPr id="6" name="Google Shape;212;p27">
            <a:extLst>
              <a:ext uri="{FF2B5EF4-FFF2-40B4-BE49-F238E27FC236}">
                <a16:creationId xmlns:a16="http://schemas.microsoft.com/office/drawing/2014/main" id="{ABE5CD61-80B9-95D8-DE91-322A7BC909EB}"/>
              </a:ext>
            </a:extLst>
          </p:cNvPr>
          <p:cNvSpPr txBox="1">
            <a:spLocks/>
          </p:cNvSpPr>
          <p:nvPr/>
        </p:nvSpPr>
        <p:spPr>
          <a:xfrm>
            <a:off x="1086950" y="2542050"/>
            <a:ext cx="4773300" cy="1609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1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The plot clearly illustrates that more of Smokers tend to incur higher charges compared to non-smokers.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Google Shape;213;p27">
            <a:extLst>
              <a:ext uri="{FF2B5EF4-FFF2-40B4-BE49-F238E27FC236}">
                <a16:creationId xmlns:a16="http://schemas.microsoft.com/office/drawing/2014/main" id="{E7D8DDCF-4DF0-B35B-28FA-E6580C6C5DF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55080" y="2362200"/>
            <a:ext cx="4749970" cy="375806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15;p27">
            <a:extLst>
              <a:ext uri="{FF2B5EF4-FFF2-40B4-BE49-F238E27FC236}">
                <a16:creationId xmlns:a16="http://schemas.microsoft.com/office/drawing/2014/main" id="{AA793CE5-C165-634B-4F0B-E420B282EF70}"/>
              </a:ext>
            </a:extLst>
          </p:cNvPr>
          <p:cNvSpPr txBox="1"/>
          <p:nvPr/>
        </p:nvSpPr>
        <p:spPr>
          <a:xfrm>
            <a:off x="1069848" y="5140091"/>
            <a:ext cx="4502700" cy="128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82880" marR="0" lvl="0" indent="-182880" algn="just" defTabSz="914400">
              <a:lnSpc>
                <a:spcPct val="90000"/>
              </a:lnSpc>
              <a:spcBef>
                <a:spcPts val="1200"/>
              </a:spcBef>
              <a:spcAft>
                <a:spcPts val="1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Also, from the t-test we could find that there is significant difference in charges between smoker.</a:t>
            </a:r>
            <a:endParaRPr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216;p27">
            <a:extLst>
              <a:ext uri="{FF2B5EF4-FFF2-40B4-BE49-F238E27FC236}">
                <a16:creationId xmlns:a16="http://schemas.microsoft.com/office/drawing/2014/main" id="{0B15F7E9-3C34-A108-1ECF-46F346124595}"/>
              </a:ext>
            </a:extLst>
          </p:cNvPr>
          <p:cNvSpPr txBox="1"/>
          <p:nvPr/>
        </p:nvSpPr>
        <p:spPr>
          <a:xfrm>
            <a:off x="1069848" y="3749060"/>
            <a:ext cx="2566085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From T- Test: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T-statistic: 686.935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p-value: 0.0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4539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AC31FA-AE35-153B-E091-E31B4610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9</a:t>
            </a:fld>
            <a:endParaRPr lang="en-US"/>
          </a:p>
        </p:txBody>
      </p:sp>
      <p:sp>
        <p:nvSpPr>
          <p:cNvPr id="3" name="Google Shape;202;p26">
            <a:extLst>
              <a:ext uri="{FF2B5EF4-FFF2-40B4-BE49-F238E27FC236}">
                <a16:creationId xmlns:a16="http://schemas.microsoft.com/office/drawing/2014/main" id="{02FEBF99-0383-DD09-0CA1-605BEBFA6FCF}"/>
              </a:ext>
            </a:extLst>
          </p:cNvPr>
          <p:cNvSpPr txBox="1"/>
          <p:nvPr/>
        </p:nvSpPr>
        <p:spPr>
          <a:xfrm>
            <a:off x="833050" y="423650"/>
            <a:ext cx="5856300" cy="6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Charges ~ smoker</a:t>
            </a:r>
            <a:endParaRPr sz="3900" cap="all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pic>
        <p:nvPicPr>
          <p:cNvPr id="5" name="Google Shape;223;p28">
            <a:extLst>
              <a:ext uri="{FF2B5EF4-FFF2-40B4-BE49-F238E27FC236}">
                <a16:creationId xmlns:a16="http://schemas.microsoft.com/office/drawing/2014/main" id="{C284C83F-4A44-EFEB-C89D-ECF08EE33ED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100" y="1516525"/>
            <a:ext cx="7195250" cy="4358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3343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1198</TotalTime>
  <Words>1338</Words>
  <Application>Microsoft Office PowerPoint</Application>
  <PresentationFormat>Widescreen</PresentationFormat>
  <Paragraphs>200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Consolas</vt:lpstr>
      <vt:lpstr>Rockwell</vt:lpstr>
      <vt:lpstr>Rockwell Condensed</vt:lpstr>
      <vt:lpstr>Rockwell Extra Bold</vt:lpstr>
      <vt:lpstr>Times New Roman</vt:lpstr>
      <vt:lpstr>Wingdings</vt:lpstr>
      <vt:lpstr>Wood Type</vt:lpstr>
      <vt:lpstr>Predicting Health Insurance Premiums in the US </vt:lpstr>
      <vt:lpstr>PowerPoint Presentation</vt:lpstr>
      <vt:lpstr>PowerPoint Presentation</vt:lpstr>
      <vt:lpstr>Scatterplot of age vs charges:</vt:lpstr>
      <vt:lpstr>Distribution of Body Mass Index (BMI) by Occupation:</vt:lpstr>
      <vt:lpstr>distribution of Region on Charges</vt:lpstr>
      <vt:lpstr>PowerPoint Presentation</vt:lpstr>
      <vt:lpstr>analyzing CHARGES VS SMOKERS</vt:lpstr>
      <vt:lpstr>PowerPoint Presentation</vt:lpstr>
      <vt:lpstr>analyzing gender on charges</vt:lpstr>
      <vt:lpstr>analyzing medical history on charges</vt:lpstr>
      <vt:lpstr>ANOVA TEST BETWEEN MEDICAL HISTORY AND CHARGES</vt:lpstr>
      <vt:lpstr>PowerPoint Presentation</vt:lpstr>
      <vt:lpstr>analyzing CHARGES VS FAMILY MEDICAL HISTORY</vt:lpstr>
      <vt:lpstr>analyzing CHARGES VS OCCUPATION</vt:lpstr>
      <vt:lpstr>ANOVA TEST BETWEEN OCCUPATION AND CHARGES</vt:lpstr>
      <vt:lpstr>CHARGES ACCORDING TO MEDICAL HISTORY AND EXERCISE FREQ</vt:lpstr>
      <vt:lpstr>CHARGES ACCORDING TO SMOKING AND EXERCISE FREQ</vt:lpstr>
      <vt:lpstr>PowerPoint Presentation</vt:lpstr>
      <vt:lpstr>PowerPoint Presentation</vt:lpstr>
      <vt:lpstr>CHARGES ACCORDING TO SMOKING AND MEDICAL HISTORY</vt:lpstr>
      <vt:lpstr>CHARGES BY COVERAGE LEVEL</vt:lpstr>
      <vt:lpstr>FEATURE SELECTION</vt:lpstr>
      <vt:lpstr>Assumptions of lr</vt:lpstr>
      <vt:lpstr>LINEAR REGRESSION model</vt:lpstr>
      <vt:lpstr>Support Vector Regressor model</vt:lpstr>
      <vt:lpstr>Random forest regressor model</vt:lpstr>
      <vt:lpstr>Gradient Boosting Regression model</vt:lpstr>
      <vt:lpstr>XG Boost Regression model</vt:lpstr>
      <vt:lpstr>PowerPoint Presentation</vt:lpstr>
      <vt:lpstr>Using prediction of health insurance premiums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Exploratory Data Analysis on Food Desert in the USA</dc:title>
  <dc:creator>Mohan Dass, Mowzli Sre</dc:creator>
  <cp:lastModifiedBy>keerthana aravindhan</cp:lastModifiedBy>
  <cp:revision>138</cp:revision>
  <dcterms:created xsi:type="dcterms:W3CDTF">2023-10-18T23:49:42Z</dcterms:created>
  <dcterms:modified xsi:type="dcterms:W3CDTF">2023-12-11T21:36:01Z</dcterms:modified>
</cp:coreProperties>
</file>