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vinok\Downloads\SALES%20DATA%20FOR%20III%20B.COM%20CS%20-%20A%20&amp;%20B%20(8).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0B9-46D3-B61E-2AD8A45DAA6F}"/>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0B9-46D3-B61E-2AD8A45DAA6F}"/>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0B9-46D3-B61E-2AD8A45DAA6F}"/>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0B9-46D3-B61E-2AD8A45DAA6F}"/>
              </c:ext>
            </c:extLst>
          </c:dPt>
          <c:dPt>
            <c:idx val="4"/>
            <c:bubble3D val="0"/>
            <c:spPr>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0B9-46D3-B61E-2AD8A45DAA6F}"/>
              </c:ext>
            </c:extLst>
          </c:dPt>
          <c:cat>
            <c:multiLvlStrRef>
              <c:f>Sheet3!$A$1:$D$5</c:f>
              <c:multiLvlStrCache>
                <c:ptCount val="5"/>
                <c:lvl>
                  <c:pt idx="0">
                    <c:v>Fully Meets</c:v>
                  </c:pt>
                  <c:pt idx="1">
                    <c:v>Fully Meets</c:v>
                  </c:pt>
                  <c:pt idx="2">
                    <c:v>Fully Meets</c:v>
                  </c:pt>
                  <c:pt idx="3">
                    <c:v>Fully Meets</c:v>
                  </c:pt>
                  <c:pt idx="4">
                    <c:v>Fully Meets</c:v>
                  </c:pt>
                </c:lvl>
                <c:lvl>
                  <c:pt idx="0">
                    <c:v>Sales</c:v>
                  </c:pt>
                  <c:pt idx="1">
                    <c:v>Sales</c:v>
                  </c:pt>
                  <c:pt idx="2">
                    <c:v>Sales</c:v>
                  </c:pt>
                  <c:pt idx="3">
                    <c:v>Sales</c:v>
                  </c:pt>
                  <c:pt idx="4">
                    <c:v>Sales</c:v>
                  </c:pt>
                </c:lvl>
                <c:lvl>
                  <c:pt idx="0">
                    <c:v>Kaeden</c:v>
                  </c:pt>
                  <c:pt idx="1">
                    <c:v>Gabriel</c:v>
                  </c:pt>
                  <c:pt idx="2">
                    <c:v>Madyson</c:v>
                  </c:pt>
                  <c:pt idx="3">
                    <c:v>Kellen</c:v>
                  </c:pt>
                  <c:pt idx="4">
                    <c:v>Samir</c:v>
                  </c:pt>
                </c:lvl>
                <c:lvl>
                  <c:pt idx="0">
                    <c:v>2738</c:v>
                  </c:pt>
                  <c:pt idx="1">
                    <c:v>2739</c:v>
                  </c:pt>
                  <c:pt idx="2">
                    <c:v>2740</c:v>
                  </c:pt>
                  <c:pt idx="3">
                    <c:v>2741</c:v>
                  </c:pt>
                  <c:pt idx="4">
                    <c:v>2742</c:v>
                  </c:pt>
                </c:lvl>
              </c:multiLvlStrCache>
            </c:multiLvlStrRef>
          </c:cat>
          <c:val>
            <c:numRef>
              <c:f>Sheet3!$E$1:$E$5</c:f>
              <c:numCache>
                <c:formatCode>General</c:formatCode>
                <c:ptCount val="5"/>
                <c:pt idx="0">
                  <c:v>5</c:v>
                </c:pt>
                <c:pt idx="1">
                  <c:v>4</c:v>
                </c:pt>
                <c:pt idx="2">
                  <c:v>1</c:v>
                </c:pt>
                <c:pt idx="3">
                  <c:v>4</c:v>
                </c:pt>
                <c:pt idx="4">
                  <c:v>2</c:v>
                </c:pt>
              </c:numCache>
            </c:numRef>
          </c:val>
          <c:extLst>
            <c:ext xmlns:c16="http://schemas.microsoft.com/office/drawing/2014/chart" uri="{C3380CC4-5D6E-409C-BE32-E72D297353CC}">
              <c16:uniqueId val="{0000000A-50B9-46D3-B61E-2AD8A45DAA6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23-10-2024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N.Keerthana</a:t>
            </a:r>
            <a:endParaRPr lang="en-US" sz="2400" dirty="0"/>
          </a:p>
          <a:p>
            <a:r>
              <a:rPr lang="en-US" sz="2400" dirty="0"/>
              <a:t>REGISTER NO: 122202717</a:t>
            </a:r>
          </a:p>
          <a:p>
            <a:r>
              <a:rPr lang="en-US" sz="2400" dirty="0"/>
              <a:t>DEPARTMENT: B.com (</a:t>
            </a:r>
            <a:r>
              <a:rPr lang="en-US" sz="2400" dirty="0" err="1"/>
              <a:t>Coporate</a:t>
            </a:r>
            <a:r>
              <a:rPr lang="en-US" sz="2400" dirty="0"/>
              <a:t> Secretaryship)</a:t>
            </a:r>
          </a:p>
          <a:p>
            <a:r>
              <a:rPr lang="en-US" sz="2400" dirty="0"/>
              <a:t>COLLEGE: </a:t>
            </a:r>
            <a:r>
              <a:rPr lang="en-US" sz="2400" dirty="0" err="1"/>
              <a:t>Thiruthangal</a:t>
            </a:r>
            <a:r>
              <a:rPr lang="en-US" sz="2400" dirty="0"/>
              <a:t> Nadar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B8B4F8D7-DB11-6049-B38B-5BDA4E93A14E}"/>
              </a:ext>
            </a:extLst>
          </p:cNvPr>
          <p:cNvSpPr txBox="1"/>
          <p:nvPr/>
        </p:nvSpPr>
        <p:spPr>
          <a:xfrm>
            <a:off x="1188840" y="1610172"/>
            <a:ext cx="8164710" cy="3970318"/>
          </a:xfrm>
          <a:prstGeom prst="rect">
            <a:avLst/>
          </a:prstGeom>
          <a:noFill/>
        </p:spPr>
        <p:txBody>
          <a:bodyPr wrap="square">
            <a:spAutoFit/>
          </a:bodyPr>
          <a:lstStyle/>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Table 1">
            <a:extLst>
              <a:ext uri="{FF2B5EF4-FFF2-40B4-BE49-F238E27FC236}">
                <a16:creationId xmlns:a16="http://schemas.microsoft.com/office/drawing/2014/main" id="{003A11D6-03E2-817F-C176-AE8A74174034}"/>
              </a:ext>
            </a:extLst>
          </p:cNvPr>
          <p:cNvGraphicFramePr>
            <a:graphicFrameLocks noGrp="1"/>
          </p:cNvGraphicFramePr>
          <p:nvPr>
            <p:extLst>
              <p:ext uri="{D42A27DB-BD31-4B8C-83A1-F6EECF244321}">
                <p14:modId xmlns:p14="http://schemas.microsoft.com/office/powerpoint/2010/main" val="1392740789"/>
              </p:ext>
            </p:extLst>
          </p:nvPr>
        </p:nvGraphicFramePr>
        <p:xfrm>
          <a:off x="304800" y="1524000"/>
          <a:ext cx="4800600" cy="2895600"/>
        </p:xfrm>
        <a:graphic>
          <a:graphicData uri="http://schemas.openxmlformats.org/drawingml/2006/table">
            <a:tbl>
              <a:tblPr>
                <a:tableStyleId>{775DCB02-9BB8-47FD-8907-85C794F793BA}</a:tableStyleId>
              </a:tblPr>
              <a:tblGrid>
                <a:gridCol w="500621">
                  <a:extLst>
                    <a:ext uri="{9D8B030D-6E8A-4147-A177-3AD203B41FA5}">
                      <a16:colId xmlns:a16="http://schemas.microsoft.com/office/drawing/2014/main" val="4022186087"/>
                    </a:ext>
                  </a:extLst>
                </a:gridCol>
                <a:gridCol w="718991">
                  <a:extLst>
                    <a:ext uri="{9D8B030D-6E8A-4147-A177-3AD203B41FA5}">
                      <a16:colId xmlns:a16="http://schemas.microsoft.com/office/drawing/2014/main" val="1650534414"/>
                    </a:ext>
                  </a:extLst>
                </a:gridCol>
                <a:gridCol w="986069">
                  <a:extLst>
                    <a:ext uri="{9D8B030D-6E8A-4147-A177-3AD203B41FA5}">
                      <a16:colId xmlns:a16="http://schemas.microsoft.com/office/drawing/2014/main" val="2954903376"/>
                    </a:ext>
                  </a:extLst>
                </a:gridCol>
                <a:gridCol w="1167714">
                  <a:extLst>
                    <a:ext uri="{9D8B030D-6E8A-4147-A177-3AD203B41FA5}">
                      <a16:colId xmlns:a16="http://schemas.microsoft.com/office/drawing/2014/main" val="3287277198"/>
                    </a:ext>
                  </a:extLst>
                </a:gridCol>
                <a:gridCol w="1427205">
                  <a:extLst>
                    <a:ext uri="{9D8B030D-6E8A-4147-A177-3AD203B41FA5}">
                      <a16:colId xmlns:a16="http://schemas.microsoft.com/office/drawing/2014/main" val="1609925896"/>
                    </a:ext>
                  </a:extLst>
                </a:gridCol>
              </a:tblGrid>
              <a:tr h="579120">
                <a:tc>
                  <a:txBody>
                    <a:bodyPr/>
                    <a:lstStyle/>
                    <a:p>
                      <a:pPr algn="r" fontAlgn="b"/>
                      <a:r>
                        <a:rPr lang="en-IN" sz="1100" b="0" u="none" strike="noStrike">
                          <a:effectLst/>
                        </a:rPr>
                        <a:t>2738</a:t>
                      </a:r>
                      <a:endParaRPr lang="en-IN" sz="1100" b="0" i="0" u="none" strike="noStrike">
                        <a:effectLst/>
                        <a:latin typeface="Calibri" panose="020F0502020204030204" pitchFamily="34" charset="0"/>
                      </a:endParaRPr>
                    </a:p>
                  </a:txBody>
                  <a:tcPr marL="7620" marR="7620" marT="7620" marB="0" anchor="b"/>
                </a:tc>
                <a:tc>
                  <a:txBody>
                    <a:bodyPr/>
                    <a:lstStyle/>
                    <a:p>
                      <a:pPr algn="l" fontAlgn="b"/>
                      <a:r>
                        <a:rPr lang="en-IN" sz="1100" b="0" u="none" strike="noStrike">
                          <a:effectLst/>
                        </a:rPr>
                        <a:t>Kaeden</a:t>
                      </a:r>
                      <a:endParaRPr lang="en-IN" sz="1100" b="0" i="0" u="none" strike="noStrike">
                        <a:effectLst/>
                        <a:latin typeface="Calibri" panose="020F0502020204030204" pitchFamily="34" charset="0"/>
                      </a:endParaRPr>
                    </a:p>
                  </a:txBody>
                  <a:tcPr marL="7620" marR="7620" marT="7620" marB="0" anchor="b"/>
                </a:tc>
                <a:tc>
                  <a:txBody>
                    <a:bodyPr/>
                    <a:lstStyle/>
                    <a:p>
                      <a:pPr algn="l" fontAlgn="b"/>
                      <a:r>
                        <a:rPr lang="en-IN" sz="1100" b="0" u="none" strike="noStrike">
                          <a:effectLst/>
                        </a:rPr>
                        <a:t>Sales</a:t>
                      </a:r>
                      <a:endParaRPr lang="en-IN" sz="1100" b="0" i="0" u="none" strike="noStrike">
                        <a:effectLst/>
                        <a:latin typeface="Calibri" panose="020F0502020204030204" pitchFamily="34" charset="0"/>
                      </a:endParaRPr>
                    </a:p>
                  </a:txBody>
                  <a:tcPr marL="7620" marR="7620" marT="7620" marB="0" anchor="b"/>
                </a:tc>
                <a:tc>
                  <a:txBody>
                    <a:bodyPr/>
                    <a:lstStyle/>
                    <a:p>
                      <a:pPr algn="l" fontAlgn="b"/>
                      <a:r>
                        <a:rPr lang="en-IN" sz="1100" b="0" u="none" strike="noStrike">
                          <a:effectLst/>
                        </a:rPr>
                        <a:t>Fully Meets</a:t>
                      </a:r>
                      <a:endParaRPr lang="en-IN" sz="1100" b="0" i="0" u="none" strike="noStrike">
                        <a:effectLst/>
                        <a:latin typeface="Calibri" panose="020F0502020204030204" pitchFamily="34" charset="0"/>
                      </a:endParaRPr>
                    </a:p>
                  </a:txBody>
                  <a:tcPr marL="7620" marR="7620" marT="7620" marB="0" anchor="b"/>
                </a:tc>
                <a:tc>
                  <a:txBody>
                    <a:bodyPr/>
                    <a:lstStyle/>
                    <a:p>
                      <a:pPr algn="r" fontAlgn="b"/>
                      <a:r>
                        <a:rPr lang="en-IN" sz="1100" b="0" u="none" strike="noStrike">
                          <a:effectLst/>
                        </a:rPr>
                        <a:t>5</a:t>
                      </a:r>
                      <a:endParaRPr lang="en-IN" sz="1100" b="0" i="0" u="none" strike="noStrike">
                        <a:effectLst/>
                        <a:latin typeface="Calibri" panose="020F0502020204030204" pitchFamily="34" charset="0"/>
                      </a:endParaRPr>
                    </a:p>
                  </a:txBody>
                  <a:tcPr marL="7620" marR="7620" marT="7620" marB="0" anchor="b"/>
                </a:tc>
                <a:extLst>
                  <a:ext uri="{0D108BD9-81ED-4DB2-BD59-A6C34878D82A}">
                    <a16:rowId xmlns:a16="http://schemas.microsoft.com/office/drawing/2014/main" val="620721885"/>
                  </a:ext>
                </a:extLst>
              </a:tr>
              <a:tr h="579120">
                <a:tc>
                  <a:txBody>
                    <a:bodyPr/>
                    <a:lstStyle/>
                    <a:p>
                      <a:pPr algn="r" fontAlgn="b"/>
                      <a:r>
                        <a:rPr lang="en-IN" sz="1100" b="0" u="none" strike="noStrike">
                          <a:effectLst/>
                        </a:rPr>
                        <a:t>2739</a:t>
                      </a:r>
                      <a:endParaRPr lang="en-IN" sz="1100" b="0" i="0" u="none" strike="noStrike">
                        <a:effectLst/>
                        <a:latin typeface="Calibri" panose="020F0502020204030204" pitchFamily="34" charset="0"/>
                      </a:endParaRPr>
                    </a:p>
                  </a:txBody>
                  <a:tcPr marL="7620" marR="7620" marT="7620" marB="0" anchor="b"/>
                </a:tc>
                <a:tc>
                  <a:txBody>
                    <a:bodyPr/>
                    <a:lstStyle/>
                    <a:p>
                      <a:pPr algn="l" fontAlgn="b"/>
                      <a:r>
                        <a:rPr lang="en-IN" sz="1100" b="0" u="none" strike="noStrike">
                          <a:effectLst/>
                        </a:rPr>
                        <a:t>Gabriel</a:t>
                      </a:r>
                      <a:endParaRPr lang="en-IN" sz="1100" b="0" i="0" u="none" strike="noStrike">
                        <a:effectLst/>
                        <a:latin typeface="Calibri" panose="020F0502020204030204" pitchFamily="34" charset="0"/>
                      </a:endParaRPr>
                    </a:p>
                  </a:txBody>
                  <a:tcPr marL="7620" marR="7620" marT="7620" marB="0" anchor="b"/>
                </a:tc>
                <a:tc>
                  <a:txBody>
                    <a:bodyPr/>
                    <a:lstStyle/>
                    <a:p>
                      <a:pPr algn="l" fontAlgn="b"/>
                      <a:r>
                        <a:rPr lang="en-IN" sz="1100" b="0" u="none" strike="noStrike">
                          <a:effectLst/>
                        </a:rPr>
                        <a:t>Sales</a:t>
                      </a:r>
                      <a:endParaRPr lang="en-IN" sz="1100" b="0" i="0" u="none" strike="noStrike">
                        <a:effectLst/>
                        <a:latin typeface="Calibri" panose="020F0502020204030204" pitchFamily="34" charset="0"/>
                      </a:endParaRPr>
                    </a:p>
                  </a:txBody>
                  <a:tcPr marL="7620" marR="7620" marT="7620" marB="0" anchor="b"/>
                </a:tc>
                <a:tc>
                  <a:txBody>
                    <a:bodyPr/>
                    <a:lstStyle/>
                    <a:p>
                      <a:pPr algn="l" fontAlgn="b"/>
                      <a:r>
                        <a:rPr lang="en-IN" sz="1100" b="0" u="none" strike="noStrike">
                          <a:effectLst/>
                        </a:rPr>
                        <a:t>Fully Meets</a:t>
                      </a:r>
                      <a:endParaRPr lang="en-IN" sz="1100" b="0" i="0" u="none" strike="noStrike">
                        <a:effectLst/>
                        <a:latin typeface="Calibri" panose="020F0502020204030204" pitchFamily="34" charset="0"/>
                      </a:endParaRPr>
                    </a:p>
                  </a:txBody>
                  <a:tcPr marL="7620" marR="7620" marT="7620" marB="0" anchor="b"/>
                </a:tc>
                <a:tc>
                  <a:txBody>
                    <a:bodyPr/>
                    <a:lstStyle/>
                    <a:p>
                      <a:pPr algn="r" fontAlgn="b"/>
                      <a:r>
                        <a:rPr lang="en-IN" sz="1100" b="0" u="none" strike="noStrike">
                          <a:effectLst/>
                        </a:rPr>
                        <a:t>4</a:t>
                      </a:r>
                      <a:endParaRPr lang="en-IN" sz="1100" b="0" i="0" u="none" strike="noStrike">
                        <a:effectLst/>
                        <a:latin typeface="Calibri" panose="020F0502020204030204" pitchFamily="34" charset="0"/>
                      </a:endParaRPr>
                    </a:p>
                  </a:txBody>
                  <a:tcPr marL="7620" marR="7620" marT="7620" marB="0" anchor="b"/>
                </a:tc>
                <a:extLst>
                  <a:ext uri="{0D108BD9-81ED-4DB2-BD59-A6C34878D82A}">
                    <a16:rowId xmlns:a16="http://schemas.microsoft.com/office/drawing/2014/main" val="55948213"/>
                  </a:ext>
                </a:extLst>
              </a:tr>
              <a:tr h="579120">
                <a:tc>
                  <a:txBody>
                    <a:bodyPr/>
                    <a:lstStyle/>
                    <a:p>
                      <a:pPr algn="r" fontAlgn="b"/>
                      <a:r>
                        <a:rPr lang="en-IN" sz="1100" b="0" u="none" strike="noStrike">
                          <a:effectLst/>
                        </a:rPr>
                        <a:t>2740</a:t>
                      </a:r>
                      <a:endParaRPr lang="en-IN" sz="1100" b="0" i="0" u="none" strike="noStrike">
                        <a:effectLst/>
                        <a:latin typeface="Calibri" panose="020F0502020204030204" pitchFamily="34" charset="0"/>
                      </a:endParaRPr>
                    </a:p>
                  </a:txBody>
                  <a:tcPr marL="7620" marR="7620" marT="7620" marB="0" anchor="b"/>
                </a:tc>
                <a:tc>
                  <a:txBody>
                    <a:bodyPr/>
                    <a:lstStyle/>
                    <a:p>
                      <a:pPr algn="l" fontAlgn="b"/>
                      <a:r>
                        <a:rPr lang="en-IN" sz="1100" b="0" u="none" strike="noStrike">
                          <a:effectLst/>
                        </a:rPr>
                        <a:t>Madyson</a:t>
                      </a:r>
                      <a:endParaRPr lang="en-IN" sz="1100" b="0" i="0" u="none" strike="noStrike">
                        <a:effectLst/>
                        <a:latin typeface="Calibri" panose="020F0502020204030204" pitchFamily="34" charset="0"/>
                      </a:endParaRPr>
                    </a:p>
                  </a:txBody>
                  <a:tcPr marL="7620" marR="7620" marT="7620" marB="0" anchor="b"/>
                </a:tc>
                <a:tc>
                  <a:txBody>
                    <a:bodyPr/>
                    <a:lstStyle/>
                    <a:p>
                      <a:pPr algn="l" fontAlgn="b"/>
                      <a:r>
                        <a:rPr lang="en-IN" sz="1100" b="0" u="none" strike="noStrike">
                          <a:effectLst/>
                        </a:rPr>
                        <a:t>Sales</a:t>
                      </a:r>
                      <a:endParaRPr lang="en-IN" sz="1100" b="0" i="0" u="none" strike="noStrike">
                        <a:effectLst/>
                        <a:latin typeface="Calibri" panose="020F0502020204030204" pitchFamily="34" charset="0"/>
                      </a:endParaRPr>
                    </a:p>
                  </a:txBody>
                  <a:tcPr marL="7620" marR="7620" marT="7620" marB="0" anchor="b"/>
                </a:tc>
                <a:tc>
                  <a:txBody>
                    <a:bodyPr/>
                    <a:lstStyle/>
                    <a:p>
                      <a:pPr algn="l" fontAlgn="b"/>
                      <a:r>
                        <a:rPr lang="en-IN" sz="1100" b="0" u="none" strike="noStrike">
                          <a:effectLst/>
                        </a:rPr>
                        <a:t>Fully Meets</a:t>
                      </a:r>
                      <a:endParaRPr lang="en-IN" sz="1100" b="0" i="0" u="none" strike="noStrike">
                        <a:effectLst/>
                        <a:latin typeface="Calibri" panose="020F0502020204030204" pitchFamily="34" charset="0"/>
                      </a:endParaRPr>
                    </a:p>
                  </a:txBody>
                  <a:tcPr marL="7620" marR="7620" marT="7620" marB="0" anchor="b"/>
                </a:tc>
                <a:tc>
                  <a:txBody>
                    <a:bodyPr/>
                    <a:lstStyle/>
                    <a:p>
                      <a:pPr algn="r" fontAlgn="b"/>
                      <a:r>
                        <a:rPr lang="en-IN" sz="1100" b="0" u="none" strike="noStrike">
                          <a:effectLst/>
                        </a:rPr>
                        <a:t>1</a:t>
                      </a:r>
                      <a:endParaRPr lang="en-IN" sz="1100" b="0" i="0" u="none" strike="noStrike">
                        <a:effectLst/>
                        <a:latin typeface="Calibri" panose="020F0502020204030204" pitchFamily="34" charset="0"/>
                      </a:endParaRPr>
                    </a:p>
                  </a:txBody>
                  <a:tcPr marL="7620" marR="7620" marT="7620" marB="0" anchor="b"/>
                </a:tc>
                <a:extLst>
                  <a:ext uri="{0D108BD9-81ED-4DB2-BD59-A6C34878D82A}">
                    <a16:rowId xmlns:a16="http://schemas.microsoft.com/office/drawing/2014/main" val="3744440241"/>
                  </a:ext>
                </a:extLst>
              </a:tr>
              <a:tr h="579120">
                <a:tc>
                  <a:txBody>
                    <a:bodyPr/>
                    <a:lstStyle/>
                    <a:p>
                      <a:pPr algn="r" fontAlgn="b"/>
                      <a:r>
                        <a:rPr lang="en-IN" sz="1100" b="0" u="none" strike="noStrike">
                          <a:effectLst/>
                        </a:rPr>
                        <a:t>2741</a:t>
                      </a:r>
                      <a:endParaRPr lang="en-IN" sz="1100" b="0" i="0" u="none" strike="noStrike">
                        <a:effectLst/>
                        <a:latin typeface="Calibri" panose="020F0502020204030204" pitchFamily="34" charset="0"/>
                      </a:endParaRPr>
                    </a:p>
                  </a:txBody>
                  <a:tcPr marL="7620" marR="7620" marT="7620" marB="0" anchor="b"/>
                </a:tc>
                <a:tc>
                  <a:txBody>
                    <a:bodyPr/>
                    <a:lstStyle/>
                    <a:p>
                      <a:pPr algn="l" fontAlgn="b"/>
                      <a:r>
                        <a:rPr lang="en-IN" sz="1100" b="0" u="none" strike="noStrike">
                          <a:effectLst/>
                        </a:rPr>
                        <a:t>Kellen</a:t>
                      </a:r>
                      <a:endParaRPr lang="en-IN" sz="1100" b="0" i="0" u="none" strike="noStrike">
                        <a:effectLst/>
                        <a:latin typeface="Calibri" panose="020F0502020204030204" pitchFamily="34" charset="0"/>
                      </a:endParaRPr>
                    </a:p>
                  </a:txBody>
                  <a:tcPr marL="7620" marR="7620" marT="7620" marB="0" anchor="b"/>
                </a:tc>
                <a:tc>
                  <a:txBody>
                    <a:bodyPr/>
                    <a:lstStyle/>
                    <a:p>
                      <a:pPr algn="l" fontAlgn="b"/>
                      <a:r>
                        <a:rPr lang="en-IN" sz="1100" b="0" u="none" strike="noStrike">
                          <a:effectLst/>
                        </a:rPr>
                        <a:t>Sales</a:t>
                      </a:r>
                      <a:endParaRPr lang="en-IN" sz="1100" b="0" i="0" u="none" strike="noStrike">
                        <a:effectLst/>
                        <a:latin typeface="Calibri" panose="020F0502020204030204" pitchFamily="34" charset="0"/>
                      </a:endParaRPr>
                    </a:p>
                  </a:txBody>
                  <a:tcPr marL="7620" marR="7620" marT="7620" marB="0" anchor="b"/>
                </a:tc>
                <a:tc>
                  <a:txBody>
                    <a:bodyPr/>
                    <a:lstStyle/>
                    <a:p>
                      <a:pPr algn="l" fontAlgn="b"/>
                      <a:r>
                        <a:rPr lang="en-IN" sz="1100" b="0" u="none" strike="noStrike">
                          <a:effectLst/>
                        </a:rPr>
                        <a:t>Fully Meets</a:t>
                      </a:r>
                      <a:endParaRPr lang="en-IN" sz="1100" b="0" i="0" u="none" strike="noStrike">
                        <a:effectLst/>
                        <a:latin typeface="Calibri" panose="020F0502020204030204" pitchFamily="34" charset="0"/>
                      </a:endParaRPr>
                    </a:p>
                  </a:txBody>
                  <a:tcPr marL="7620" marR="7620" marT="7620" marB="0" anchor="b"/>
                </a:tc>
                <a:tc>
                  <a:txBody>
                    <a:bodyPr/>
                    <a:lstStyle/>
                    <a:p>
                      <a:pPr algn="r" fontAlgn="b"/>
                      <a:r>
                        <a:rPr lang="en-IN" sz="1100" b="0" u="none" strike="noStrike">
                          <a:effectLst/>
                        </a:rPr>
                        <a:t>4</a:t>
                      </a:r>
                      <a:endParaRPr lang="en-IN" sz="1100" b="0" i="0" u="none" strike="noStrike">
                        <a:effectLst/>
                        <a:latin typeface="Calibri" panose="020F0502020204030204" pitchFamily="34" charset="0"/>
                      </a:endParaRPr>
                    </a:p>
                  </a:txBody>
                  <a:tcPr marL="7620" marR="7620" marT="7620" marB="0" anchor="b"/>
                </a:tc>
                <a:extLst>
                  <a:ext uri="{0D108BD9-81ED-4DB2-BD59-A6C34878D82A}">
                    <a16:rowId xmlns:a16="http://schemas.microsoft.com/office/drawing/2014/main" val="965295637"/>
                  </a:ext>
                </a:extLst>
              </a:tr>
              <a:tr h="579120">
                <a:tc>
                  <a:txBody>
                    <a:bodyPr/>
                    <a:lstStyle/>
                    <a:p>
                      <a:pPr algn="r" fontAlgn="b"/>
                      <a:r>
                        <a:rPr lang="en-IN" sz="1100" b="0" u="none" strike="noStrike">
                          <a:effectLst/>
                        </a:rPr>
                        <a:t>2742</a:t>
                      </a:r>
                      <a:endParaRPr lang="en-IN" sz="1100" b="0" i="0" u="none" strike="noStrike">
                        <a:effectLst/>
                        <a:latin typeface="Calibri" panose="020F0502020204030204" pitchFamily="34" charset="0"/>
                      </a:endParaRPr>
                    </a:p>
                  </a:txBody>
                  <a:tcPr marL="7620" marR="7620" marT="7620" marB="0" anchor="b"/>
                </a:tc>
                <a:tc>
                  <a:txBody>
                    <a:bodyPr/>
                    <a:lstStyle/>
                    <a:p>
                      <a:pPr algn="l" fontAlgn="b"/>
                      <a:r>
                        <a:rPr lang="en-IN" sz="1100" b="0" u="none" strike="noStrike">
                          <a:effectLst/>
                        </a:rPr>
                        <a:t>Samir</a:t>
                      </a:r>
                      <a:endParaRPr lang="en-IN" sz="1100" b="0" i="0" u="none" strike="noStrike">
                        <a:effectLst/>
                        <a:latin typeface="Calibri" panose="020F0502020204030204" pitchFamily="34" charset="0"/>
                      </a:endParaRPr>
                    </a:p>
                  </a:txBody>
                  <a:tcPr marL="7620" marR="7620" marT="7620" marB="0" anchor="b"/>
                </a:tc>
                <a:tc>
                  <a:txBody>
                    <a:bodyPr/>
                    <a:lstStyle/>
                    <a:p>
                      <a:pPr algn="l" fontAlgn="b"/>
                      <a:r>
                        <a:rPr lang="en-IN" sz="1100" b="0" u="none" strike="noStrike">
                          <a:effectLst/>
                        </a:rPr>
                        <a:t>Sales</a:t>
                      </a:r>
                      <a:endParaRPr lang="en-IN" sz="1100" b="0" i="0" u="none" strike="noStrike">
                        <a:effectLst/>
                        <a:latin typeface="Calibri" panose="020F0502020204030204" pitchFamily="34" charset="0"/>
                      </a:endParaRPr>
                    </a:p>
                  </a:txBody>
                  <a:tcPr marL="7620" marR="7620" marT="7620" marB="0" anchor="b"/>
                </a:tc>
                <a:tc>
                  <a:txBody>
                    <a:bodyPr/>
                    <a:lstStyle/>
                    <a:p>
                      <a:pPr algn="l" fontAlgn="b"/>
                      <a:r>
                        <a:rPr lang="en-IN" sz="1100" b="0" u="none" strike="noStrike">
                          <a:effectLst/>
                        </a:rPr>
                        <a:t>Fully Meets</a:t>
                      </a:r>
                      <a:endParaRPr lang="en-IN" sz="1100" b="0" i="0" u="none" strike="noStrike">
                        <a:effectLst/>
                        <a:latin typeface="Calibri" panose="020F0502020204030204" pitchFamily="34" charset="0"/>
                      </a:endParaRPr>
                    </a:p>
                  </a:txBody>
                  <a:tcPr marL="7620" marR="7620" marT="7620" marB="0" anchor="b"/>
                </a:tc>
                <a:tc>
                  <a:txBody>
                    <a:bodyPr/>
                    <a:lstStyle/>
                    <a:p>
                      <a:pPr algn="r" fontAlgn="b"/>
                      <a:r>
                        <a:rPr lang="en-IN" sz="1100" b="0" u="none" strike="noStrike" dirty="0">
                          <a:effectLst/>
                        </a:rPr>
                        <a:t>2</a:t>
                      </a:r>
                      <a:endParaRPr lang="en-IN" sz="1100" b="0" i="0" u="none" strike="noStrike" dirty="0">
                        <a:effectLst/>
                        <a:latin typeface="Calibri" panose="020F0502020204030204" pitchFamily="34" charset="0"/>
                      </a:endParaRPr>
                    </a:p>
                  </a:txBody>
                  <a:tcPr marL="7620" marR="7620" marT="7620" marB="0" anchor="b"/>
                </a:tc>
                <a:extLst>
                  <a:ext uri="{0D108BD9-81ED-4DB2-BD59-A6C34878D82A}">
                    <a16:rowId xmlns:a16="http://schemas.microsoft.com/office/drawing/2014/main" val="2744550939"/>
                  </a:ext>
                </a:extLst>
              </a:tr>
            </a:tbl>
          </a:graphicData>
        </a:graphic>
      </p:graphicFrame>
      <p:graphicFrame>
        <p:nvGraphicFramePr>
          <p:cNvPr id="8" name="Chart 7">
            <a:extLst>
              <a:ext uri="{FF2B5EF4-FFF2-40B4-BE49-F238E27FC236}">
                <a16:creationId xmlns:a16="http://schemas.microsoft.com/office/drawing/2014/main" id="{23117176-225E-367F-8161-211066DD8ABE}"/>
              </a:ext>
            </a:extLst>
          </p:cNvPr>
          <p:cNvGraphicFramePr>
            <a:graphicFrameLocks/>
          </p:cNvGraphicFramePr>
          <p:nvPr>
            <p:extLst>
              <p:ext uri="{D42A27DB-BD31-4B8C-83A1-F6EECF244321}">
                <p14:modId xmlns:p14="http://schemas.microsoft.com/office/powerpoint/2010/main" val="2582699748"/>
              </p:ext>
            </p:extLst>
          </p:nvPr>
        </p:nvGraphicFramePr>
        <p:xfrm>
          <a:off x="5638800" y="1524000"/>
          <a:ext cx="3895724" cy="327660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DC68E70A-93E9-60C3-400C-7520558829E9}"/>
              </a:ext>
            </a:extLst>
          </p:cNvPr>
          <p:cNvSpPr txBox="1"/>
          <p:nvPr/>
        </p:nvSpPr>
        <p:spPr>
          <a:xfrm>
            <a:off x="457200" y="5410856"/>
            <a:ext cx="9077324" cy="923330"/>
          </a:xfrm>
          <a:prstGeom prst="rect">
            <a:avLst/>
          </a:prstGeom>
          <a:noFill/>
        </p:spPr>
        <p:txBody>
          <a:bodyPr wrap="square" rtlCol="0">
            <a:spAutoFit/>
          </a:bodyPr>
          <a:lstStyle/>
          <a:p>
            <a:r>
              <a:rPr lang="en-IN" b="1" dirty="0"/>
              <a:t>Interpretation:</a:t>
            </a:r>
          </a:p>
          <a:p>
            <a:r>
              <a:rPr lang="en-IN" b="1" dirty="0"/>
              <a:t>      For the employees I’D Compare with Fully Meets 2738 Increase other than will all are decrease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C08172-00B9-4C45-AE1B-F0C3F88E4043}"/>
              </a:ext>
            </a:extLst>
          </p:cNvPr>
          <p:cNvSpPr txBox="1"/>
          <p:nvPr/>
        </p:nvSpPr>
        <p:spPr>
          <a:xfrm>
            <a:off x="631031" y="1726793"/>
            <a:ext cx="8521898" cy="2585323"/>
          </a:xfrm>
          <a:prstGeom prst="rect">
            <a:avLst/>
          </a:prstGeom>
          <a:noFill/>
        </p:spPr>
        <p:txBody>
          <a:bodyPr wrap="square">
            <a:spAutoFit/>
          </a:bodyPr>
          <a:lstStyle/>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D45A21D-6278-AD4C-A825-D40995E32BF2}"/>
              </a:ext>
            </a:extLst>
          </p:cNvPr>
          <p:cNvSpPr txBox="1"/>
          <p:nvPr/>
        </p:nvSpPr>
        <p:spPr>
          <a:xfrm>
            <a:off x="1526977" y="2274838"/>
            <a:ext cx="6101952" cy="2308324"/>
          </a:xfrm>
          <a:prstGeom prst="rect">
            <a:avLst/>
          </a:prstGeom>
          <a:noFill/>
        </p:spPr>
        <p:txBody>
          <a:bodyPr wrap="square">
            <a:spAutoFit/>
          </a:bodyPr>
          <a:lstStyle/>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274094" y="3269397"/>
            <a:ext cx="6641305"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6BE436C-65A9-744D-AC54-B141BCD9A97D}"/>
              </a:ext>
            </a:extLst>
          </p:cNvPr>
          <p:cNvSpPr txBox="1"/>
          <p:nvPr/>
        </p:nvSpPr>
        <p:spPr>
          <a:xfrm>
            <a:off x="892969" y="2047756"/>
            <a:ext cx="7608094" cy="2862322"/>
          </a:xfrm>
          <a:prstGeom prst="rect">
            <a:avLst/>
          </a:prstGeom>
          <a:noFill/>
        </p:spPr>
        <p:txBody>
          <a:bodyPr wrap="square">
            <a:spAutoFit/>
          </a:bodyPr>
          <a:lstStyle/>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B885065-2A66-314D-9751-D5E62230051A}"/>
              </a:ext>
            </a:extLst>
          </p:cNvPr>
          <p:cNvSpPr txBox="1"/>
          <p:nvPr/>
        </p:nvSpPr>
        <p:spPr>
          <a:xfrm>
            <a:off x="1571625" y="2238375"/>
            <a:ext cx="7581304" cy="1200329"/>
          </a:xfrm>
          <a:prstGeom prst="rect">
            <a:avLst/>
          </a:prstGeom>
          <a:noFill/>
        </p:spPr>
        <p:txBody>
          <a:bodyPr wrap="square">
            <a:spAutoFit/>
          </a:bodyPr>
          <a:lstStyle/>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E9ACAD5-32A4-EF4B-9103-B4AD9DFAE5FD}"/>
              </a:ext>
            </a:extLst>
          </p:cNvPr>
          <p:cNvSpPr txBox="1"/>
          <p:nvPr/>
        </p:nvSpPr>
        <p:spPr>
          <a:xfrm>
            <a:off x="3050976" y="1726793"/>
            <a:ext cx="6581179" cy="3139321"/>
          </a:xfrm>
          <a:prstGeom prst="rect">
            <a:avLst/>
          </a:prstGeom>
          <a:noFill/>
        </p:spPr>
        <p:txBody>
          <a:bodyPr wrap="square">
            <a:spAutoFit/>
          </a:bodyPr>
          <a:lstStyle/>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13F721-B1D3-1F4F-A716-FBD972889A4F}"/>
              </a:ext>
            </a:extLst>
          </p:cNvPr>
          <p:cNvSpPr txBox="1"/>
          <p:nvPr/>
        </p:nvSpPr>
        <p:spPr>
          <a:xfrm>
            <a:off x="755332" y="1311295"/>
            <a:ext cx="9067324" cy="2862322"/>
          </a:xfrm>
          <a:prstGeom prst="rect">
            <a:avLst/>
          </a:prstGeom>
          <a:noFill/>
        </p:spPr>
        <p:txBody>
          <a:bodyPr wrap="square">
            <a:spAutoFit/>
          </a:bodyPr>
          <a:lstStyle/>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1"/>
            <a:ext cx="9239250" cy="4832092"/>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189</TotalTime>
  <Words>973</Words>
  <Application>Microsoft Office PowerPoint</Application>
  <PresentationFormat>Widescreen</PresentationFormat>
  <Paragraphs>87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22bcomcs069@gmail.com</cp:lastModifiedBy>
  <cp:revision>16</cp:revision>
  <dcterms:created xsi:type="dcterms:W3CDTF">2024-03-29T15:07:22Z</dcterms:created>
  <dcterms:modified xsi:type="dcterms:W3CDTF">2024-10-23T13:40:56Z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