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2" r:id="rId8"/>
    <p:sldId id="260" r:id="rId9"/>
    <p:sldId id="261" r:id="rId10"/>
    <p:sldId id="262" r:id="rId11"/>
    <p:sldId id="269" r:id="rId12"/>
    <p:sldId id="263" r:id="rId13"/>
    <p:sldId id="264" r:id="rId14"/>
    <p:sldId id="270" r:id="rId15"/>
    <p:sldId id="265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WC-BCA-SYS147\Downloads\keerthan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[keerthana (1).xlsx]Sheet2!PivotTable1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'[keerthana (1).xlsx]Sheet2'!$B$3:$B$4</c:f>
              <c:strCache>
                <c:ptCount val="1"/>
                <c:pt idx="0">
                  <c:v>Admin Offices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108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'[keerthana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'[keerthana (1).xlsx]Sheet2'!$B$5:$B$15</c:f>
              <c:numCache>
                <c:formatCode>General</c:formatCode>
                <c:ptCount val="10"/>
                <c:pt idx="0">
                  <c:v>6</c:v>
                </c:pt>
                <c:pt idx="1">
                  <c:v>3</c:v>
                </c:pt>
                <c:pt idx="2">
                  <c:v>8</c:v>
                </c:pt>
                <c:pt idx="3">
                  <c:v>7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6</c:v>
                </c:pt>
                <c:pt idx="8">
                  <c:v>6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'[keerthana (1).xlsx]Sheet2'!$C$3:$C$4</c:f>
              <c:strCache>
                <c:ptCount val="1"/>
                <c:pt idx="0">
                  <c:v>Executive Office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108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'[keerthana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'[keerthana (1).xlsx]Sheet2'!$C$5:$C$15</c:f>
              <c:numCache>
                <c:formatCode>General</c:formatCode>
                <c:ptCount val="10"/>
                <c:pt idx="1">
                  <c:v>1</c:v>
                </c:pt>
                <c:pt idx="3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ser>
          <c:idx val="2"/>
          <c:order val="2"/>
          <c:tx>
            <c:strRef>
              <c:f>'[keerthana (1).xlsx]Sheet2'!$D$3:$D$4</c:f>
              <c:strCache>
                <c:ptCount val="1"/>
                <c:pt idx="0">
                  <c:v>IT/IS</c:v>
                </c:pt>
              </c:strCache>
            </c:strRef>
          </c:tx>
          <c:spPr>
            <a:gradFill>
              <a:gsLst>
                <a:gs pos="100000">
                  <a:schemeClr val="accent5"/>
                </a:gs>
                <a:gs pos="0">
                  <a:schemeClr val="accent5">
                    <a:hueOff val="-1670000"/>
                  </a:schemeClr>
                </a:gs>
              </a:gsLst>
              <a:lin ang="10800000" scaled="0"/>
            </a:gradFill>
            <a:ln>
              <a:gradFill>
                <a:gsLst>
                  <a:gs pos="100000">
                    <a:schemeClr val="accent5">
                      <a:lumMod val="75000"/>
                    </a:schemeClr>
                  </a:gs>
                  <a:gs pos="0">
                    <a:schemeClr val="accent5">
                      <a:lumMod val="75000"/>
                      <a:hueOff val="-1670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'[keerthana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'[keerthana (1).xlsx]Sheet2'!$D$5:$D$15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20</c:v>
                </c:pt>
                <c:pt idx="3">
                  <c:v>20</c:v>
                </c:pt>
                <c:pt idx="4">
                  <c:v>26</c:v>
                </c:pt>
                <c:pt idx="5">
                  <c:v>25</c:v>
                </c:pt>
                <c:pt idx="6">
                  <c:v>26</c:v>
                </c:pt>
                <c:pt idx="7">
                  <c:v>22</c:v>
                </c:pt>
                <c:pt idx="8">
                  <c:v>16</c:v>
                </c:pt>
                <c:pt idx="9">
                  <c:v>26</c:v>
                </c:pt>
              </c:numCache>
            </c:numRef>
          </c:val>
        </c:ser>
        <c:ser>
          <c:idx val="3"/>
          <c:order val="3"/>
          <c:tx>
            <c:strRef>
              <c:f>'[keerthana (1).xlsx]Sheet2'!$E$3:$E$4</c:f>
              <c:strCache>
                <c:ptCount val="1"/>
                <c:pt idx="0">
                  <c:v>Production       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60000"/>
                  </a:schemeClr>
                </a:gs>
                <a:gs pos="0">
                  <a:schemeClr val="accent1">
                    <a:lumMod val="60000"/>
                    <a:hueOff val="-1670000"/>
                  </a:schemeClr>
                </a:gs>
              </a:gsLst>
              <a:lin ang="10800000" scaled="0"/>
            </a:gradFill>
            <a:ln>
              <a:gradFill>
                <a:gsLst>
                  <a:gs pos="100000">
                    <a:schemeClr val="accent1">
                      <a:lumMod val="60000"/>
                      <a:lumMod val="75000"/>
                    </a:schemeClr>
                  </a:gs>
                  <a:gs pos="0">
                    <a:schemeClr val="accent1">
                      <a:lumMod val="60000"/>
                      <a:lumMod val="75000"/>
                      <a:hueOff val="-1670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'[keerthana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'[keerthana (1).xlsx]Sheet2'!$E$5:$E$15</c:f>
              <c:numCache>
                <c:formatCode>General</c:formatCode>
                <c:ptCount val="10"/>
                <c:pt idx="0">
                  <c:v>101</c:v>
                </c:pt>
                <c:pt idx="1">
                  <c:v>92</c:v>
                </c:pt>
                <c:pt idx="2">
                  <c:v>106</c:v>
                </c:pt>
                <c:pt idx="3">
                  <c:v>103</c:v>
                </c:pt>
                <c:pt idx="4">
                  <c:v>102</c:v>
                </c:pt>
                <c:pt idx="5">
                  <c:v>95</c:v>
                </c:pt>
                <c:pt idx="6">
                  <c:v>103</c:v>
                </c:pt>
                <c:pt idx="7">
                  <c:v>115</c:v>
                </c:pt>
                <c:pt idx="8">
                  <c:v>100</c:v>
                </c:pt>
                <c:pt idx="9">
                  <c:v>97</c:v>
                </c:pt>
              </c:numCache>
            </c:numRef>
          </c:val>
        </c:ser>
        <c:ser>
          <c:idx val="4"/>
          <c:order val="4"/>
          <c:tx>
            <c:strRef>
              <c:f>'[keerthana (1).xlsx]Sheet2'!$F$3:$F$4</c:f>
              <c:strCache>
                <c:ptCount val="1"/>
                <c:pt idx="0">
                  <c:v>Sales</c:v>
                </c:pt>
              </c:strCache>
            </c:strRef>
          </c:tx>
          <c:spPr>
            <a:gradFill>
              <a:gsLst>
                <a:gs pos="100000">
                  <a:schemeClr val="accent3">
                    <a:lumMod val="60000"/>
                  </a:schemeClr>
                </a:gs>
                <a:gs pos="0">
                  <a:schemeClr val="accent3">
                    <a:lumMod val="60000"/>
                    <a:hueOff val="-1670000"/>
                  </a:schemeClr>
                </a:gs>
              </a:gsLst>
              <a:lin ang="10800000" scaled="0"/>
            </a:gradFill>
            <a:ln>
              <a:gradFill>
                <a:gsLst>
                  <a:gs pos="100000">
                    <a:schemeClr val="accent3">
                      <a:lumMod val="60000"/>
                      <a:lumMod val="75000"/>
                    </a:schemeClr>
                  </a:gs>
                  <a:gs pos="0">
                    <a:schemeClr val="accent3">
                      <a:lumMod val="60000"/>
                      <a:lumMod val="75000"/>
                      <a:hueOff val="-1670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'[keerthana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'[keerthana (1).xlsx]Sheet2'!$F$5:$F$15</c:f>
              <c:numCache>
                <c:formatCode>General</c:formatCode>
                <c:ptCount val="10"/>
                <c:pt idx="0">
                  <c:v>15</c:v>
                </c:pt>
                <c:pt idx="1">
                  <c:v>26</c:v>
                </c:pt>
                <c:pt idx="2">
                  <c:v>14</c:v>
                </c:pt>
                <c:pt idx="3">
                  <c:v>16</c:v>
                </c:pt>
                <c:pt idx="4">
                  <c:v>15</c:v>
                </c:pt>
                <c:pt idx="5">
                  <c:v>12</c:v>
                </c:pt>
                <c:pt idx="6">
                  <c:v>18</c:v>
                </c:pt>
                <c:pt idx="7">
                  <c:v>16</c:v>
                </c:pt>
                <c:pt idx="8">
                  <c:v>18</c:v>
                </c:pt>
                <c:pt idx="9">
                  <c:v>14</c:v>
                </c:pt>
              </c:numCache>
            </c:numRef>
          </c:val>
        </c:ser>
        <c:ser>
          <c:idx val="5"/>
          <c:order val="5"/>
          <c:tx>
            <c:strRef>
              <c:f>'[keerthana (1).xlsx]Sheet2'!$G$3:$G$4</c:f>
              <c:strCache>
                <c:ptCount val="1"/>
                <c:pt idx="0">
                  <c:v>Software Engineering</c:v>
                </c:pt>
              </c:strCache>
            </c:strRef>
          </c:tx>
          <c:spPr>
            <a:gradFill>
              <a:gsLst>
                <a:gs pos="100000">
                  <a:schemeClr val="accent5">
                    <a:lumMod val="60000"/>
                  </a:schemeClr>
                </a:gs>
                <a:gs pos="0">
                  <a:schemeClr val="accent5">
                    <a:lumMod val="60000"/>
                    <a:hueOff val="-1670000"/>
                  </a:schemeClr>
                </a:gs>
              </a:gsLst>
              <a:lin ang="10800000" scaled="0"/>
            </a:gradFill>
            <a:ln>
              <a:gradFill>
                <a:gsLst>
                  <a:gs pos="100000">
                    <a:schemeClr val="accent5">
                      <a:lumMod val="60000"/>
                      <a:lumMod val="75000"/>
                    </a:schemeClr>
                  </a:gs>
                  <a:gs pos="0">
                    <a:schemeClr val="accent5">
                      <a:lumMod val="60000"/>
                      <a:lumMod val="75000"/>
                      <a:hueOff val="-1670000"/>
                    </a:schemeClr>
                  </a:gs>
                </a:gsLst>
                <a:lin ang="1080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'[keerthana (1).xlsx]Sheet2'!$A$5:$A$15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'[keerthana (1).xlsx]Sheet2'!$G$5:$G$15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9</c:v>
                </c:pt>
                <c:pt idx="4">
                  <c:v>10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108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1080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M.KEERTHANA</a:t>
            </a:r>
            <a:endParaRPr lang="en-US" sz="2400" dirty="0" smtClean="0"/>
          </a:p>
          <a:p>
            <a:r>
              <a:rPr lang="en-US" sz="2400" dirty="0" smtClean="0"/>
              <a:t>REGISTER NO: </a:t>
            </a:r>
            <a:r>
              <a:rPr lang="en-US" sz="2400" smtClean="0"/>
              <a:t>312212891(asunm14512022g33)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  <a:endParaRPr lang="en-US" sz="2400" b="1" dirty="0"/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  <a:endParaRPr lang="en-US" sz="2400" dirty="0"/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  <a:endParaRPr lang="en-US" sz="2400" dirty="0"/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  <a:endParaRPr lang="en-US" sz="2400" dirty="0"/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  <a:endParaRPr lang="en-US" sz="2400" dirty="0"/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  <a:endParaRPr lang="en-US" sz="2400" dirty="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  <a:endParaRPr lang="en-US" dirty="0"/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  <a:endParaRPr lang="en-US" dirty="0"/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  <a:endParaRPr lang="en-US" dirty="0"/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  <a:endParaRPr lang="en-US" dirty="0"/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  <a:endParaRPr lang="en-US" dirty="0"/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  <a:endParaRPr lang="en-US" dirty="0"/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  <a:endParaRPr lang="en-US" dirty="0"/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dirty="0"/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  <a:endParaRPr lang="en-US" dirty="0"/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  <a:endParaRPr lang="en-US" dirty="0"/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  <a:endParaRPr lang="en-US" dirty="0"/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3816350" y="1981200"/>
          <a:ext cx="45593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Uneven resource distribution.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Project-oriented focus.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Administrative and support functions.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resource utilization.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Overburdened departments.</a:t>
            </a:r>
            <a:endParaRPr lang="en-US" dirty="0"/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resource allocation strategies.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balanced resource distribution.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strategic planning.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efficiency and productivity.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overburdened departments.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  <a:endParaRPr lang="en-US" sz="2000" b="1" dirty="0"/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  <a:endParaRPr lang="en-US" sz="2000" dirty="0"/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comprehensive understanding of the employee type distribution within the organization.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Identification of potential imbalances or disparities in employee type allocation.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improving employee type distribution and departmental efficiency.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 report, including key metrics and findings.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Comparative analysis of employee type distributions across departments.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Assessment of employee type balance and identification of areas for improvement.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optimizing employee type allocation and improving departmental efficiency.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  <a:endParaRPr lang="en-US" sz="2000" dirty="0"/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Identify imbalances in employee type distribution.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Assess the balance of employee types within departments.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Develop recommendations for optimizing employee type allocation.</a:t>
            </a:r>
            <a:endParaRPr lang="en-US" sz="2000" dirty="0"/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Data analysis of departmental information, employee type counts, and total results.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Comparative analysis across departments.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Assessment of employee type balance.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Recommendations for optimization.</a:t>
            </a:r>
            <a:endParaRPr lang="en-US" sz="2000" dirty="0"/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Data collection and analysis.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Departmental comparison.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Balance assessment.</a:t>
            </a:r>
            <a:endParaRPr lang="en-US" sz="2000" dirty="0"/>
          </a:p>
          <a:p>
            <a:pPr>
              <a:buFont typeface="Arial" panose="020B0604020202020204"/>
              <a:buChar char="•"/>
            </a:pPr>
            <a:r>
              <a:rPr lang="en-US" sz="2000" dirty="0"/>
              <a:t>Recommendation development.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 affected by resource allocation decisions.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be impacted by changes resulting from the project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Employees working within the various departments of the organization.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  <a:endParaRPr lang="en-US" sz="2400" dirty="0"/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6483</Words>
  <Application>WPS Presentation</Application>
  <PresentationFormat>Custom</PresentationFormat>
  <Paragraphs>167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PowerPoint 演示文稿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CHELLACHI NACHIYAR</cp:lastModifiedBy>
  <cp:revision>29</cp:revision>
  <dcterms:created xsi:type="dcterms:W3CDTF">2024-03-29T15:07:00Z</dcterms:created>
  <dcterms:modified xsi:type="dcterms:W3CDTF">2024-08-29T07:11:03Z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282AD07C7486456A9174080D338CC904_13</vt:lpwstr>
  </property>
  <property fmtid="{D5CDD505-2E9C-101B-9397-08002B2CF9AE}" pid="5" name="KSOProductBuildVer">
    <vt:lpwstr>1033-12.2.0.18165</vt:lpwstr>
  </property>
</Properties>
</file>