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4" r:id="rId8"/>
    <p:sldId id="266" r:id="rId9"/>
    <p:sldId id="267" r:id="rId10"/>
    <p:sldId id="268" r:id="rId11"/>
    <p:sldId id="265" r:id="rId12"/>
    <p:sldId id="262" r:id="rId13"/>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9601" y="50172"/>
            <a:ext cx="9163201" cy="51480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292629"/>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pPr algn="ctr"/>
            <a:r>
              <a:rPr lang="en-IN" sz="3600" b="0" i="0" dirty="0">
                <a:solidFill>
                  <a:srgbClr val="222222"/>
                </a:solidFill>
                <a:effectLst/>
                <a:latin typeface="Arial" panose="020B0604020202020204" pitchFamily="34" charset="0"/>
              </a:rPr>
              <a:t>Stage I – Case study</a:t>
            </a:r>
            <a:endParaRPr lang="en-US" sz="3600" dirty="0"/>
          </a:p>
        </p:txBody>
      </p:sp>
      <p:sp>
        <p:nvSpPr>
          <p:cNvPr id="111" name="Shape 56"/>
          <p:cNvSpPr/>
          <p:nvPr/>
        </p:nvSpPr>
        <p:spPr>
          <a:xfrm>
            <a:off x="537900" y="3315475"/>
            <a:ext cx="5550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endParaRPr dirty="0"/>
          </a:p>
        </p:txBody>
      </p:sp>
      <p:sp>
        <p:nvSpPr>
          <p:cNvPr id="113" name="Shape 58"/>
          <p:cNvSpPr/>
          <p:nvPr/>
        </p:nvSpPr>
        <p:spPr>
          <a:xfrm>
            <a:off x="537900" y="3666599"/>
            <a:ext cx="6249600" cy="3693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b="1" dirty="0"/>
              <a:t>Keerthana S - </a:t>
            </a:r>
            <a:endParaRPr b="1"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7">
            <a:extLst>
              <a:ext uri="{FF2B5EF4-FFF2-40B4-BE49-F238E27FC236}">
                <a16:creationId xmlns:a16="http://schemas.microsoft.com/office/drawing/2014/main" id="{E506ADF6-041D-4347-A5F5-551CEACD1D6F}"/>
              </a:ext>
            </a:extLst>
          </p:cNvPr>
          <p:cNvSpPr>
            <a:spLocks noGrp="1"/>
          </p:cNvSpPr>
          <p:nvPr>
            <p:ph type="title"/>
          </p:nvPr>
        </p:nvSpPr>
        <p:spPr>
          <a:xfrm>
            <a:off x="-1" y="0"/>
            <a:ext cx="9144001" cy="831874"/>
          </a:xfrm>
          <a:prstGeom prst="rect">
            <a:avLst/>
          </a:prstGeom>
          <a:gradFill>
            <a:gsLst>
              <a:gs pos="0">
                <a:srgbClr val="1077D2"/>
              </a:gs>
              <a:gs pos="100000">
                <a:srgbClr val="093153"/>
              </a:gs>
            </a:gsLst>
            <a:lin ang="12000143"/>
          </a:gradFill>
          <a:ln w="12700">
            <a:miter lim="400000"/>
          </a:ln>
        </p:spPr>
        <p:txBody>
          <a:bodyPr lIns="45719" rIns="45719" anchor="ctr">
            <a:normAutofit/>
          </a:bodyPr>
          <a:lstStyle/>
          <a:p>
            <a:r>
              <a:rPr lang="en-US" sz="2000" b="1" dirty="0">
                <a:solidFill>
                  <a:schemeClr val="bg1"/>
                </a:solidFill>
              </a:rPr>
              <a:t>Solutions</a:t>
            </a:r>
            <a:endParaRPr lang="en-IN" sz="2000" b="1" dirty="0">
              <a:solidFill>
                <a:schemeClr val="bg1"/>
              </a:solidFill>
            </a:endParaRPr>
          </a:p>
        </p:txBody>
      </p:sp>
      <p:sp>
        <p:nvSpPr>
          <p:cNvPr id="6" name="Shape 100">
            <a:extLst>
              <a:ext uri="{FF2B5EF4-FFF2-40B4-BE49-F238E27FC236}">
                <a16:creationId xmlns:a16="http://schemas.microsoft.com/office/drawing/2014/main" id="{CE818270-EE08-457E-B860-B133A363448A}"/>
              </a:ext>
            </a:extLst>
          </p:cNvPr>
          <p:cNvSpPr/>
          <p:nvPr/>
        </p:nvSpPr>
        <p:spPr>
          <a:xfrm>
            <a:off x="-63795" y="1476097"/>
            <a:ext cx="3785190" cy="363346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From the table, we can observe the temperatures in 2013, 2014, 2015, 2016, 2017.</a:t>
            </a:r>
          </a:p>
          <a:p>
            <a:pPr marL="285750" indent="-285750">
              <a:buFont typeface="Wingdings" panose="05000000000000000000" pitchFamily="2" charset="2"/>
              <a:buChar char="q"/>
            </a:pPr>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As we can see, agency_13, and </a:t>
            </a:r>
            <a:r>
              <a:rPr lang="en-IN" sz="1400" dirty="0">
                <a:latin typeface="Times New Roman" panose="02020603050405020304" pitchFamily="18" charset="0"/>
                <a:cs typeface="Times New Roman" panose="02020603050405020304" pitchFamily="18" charset="0"/>
              </a:rPr>
              <a:t>some of them</a:t>
            </a:r>
            <a:r>
              <a:rPr lang="en-US" sz="1400" dirty="0">
                <a:latin typeface="Times New Roman" panose="02020603050405020304" pitchFamily="18" charset="0"/>
                <a:cs typeface="Times New Roman" panose="02020603050405020304" pitchFamily="18" charset="0"/>
              </a:rPr>
              <a:t>. So far the temperature is very low. Thus, avoid giving a lot of SKUs to this agency in advance. Therefore there is a possibility of any damage caused by the weather.</a:t>
            </a:r>
          </a:p>
          <a:p>
            <a:pPr marL="285750" indent="-285750">
              <a:buFont typeface="Wingdings" panose="05000000000000000000" pitchFamily="2" charset="2"/>
              <a:buChar char="q"/>
            </a:pPr>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Agency_09, and </a:t>
            </a:r>
            <a:r>
              <a:rPr lang="en-IN" sz="1400" dirty="0">
                <a:latin typeface="Times New Roman" panose="02020603050405020304" pitchFamily="18" charset="0"/>
                <a:cs typeface="Times New Roman" panose="02020603050405020304" pitchFamily="18" charset="0"/>
              </a:rPr>
              <a:t>some of them.</a:t>
            </a:r>
            <a:r>
              <a:rPr lang="en-US" sz="1400" dirty="0">
                <a:latin typeface="Times New Roman" panose="02020603050405020304" pitchFamily="18" charset="0"/>
                <a:cs typeface="Times New Roman" panose="02020603050405020304" pitchFamily="18" charset="0"/>
              </a:rPr>
              <a:t> So far the temperature is good. Hence giving SKU in advance to this agency will not cause any impact due to weather.</a:t>
            </a:r>
          </a:p>
        </p:txBody>
      </p:sp>
      <p:pic>
        <p:nvPicPr>
          <p:cNvPr id="10" name="slide2" descr="Sheet 1">
            <a:extLst>
              <a:ext uri="{FF2B5EF4-FFF2-40B4-BE49-F238E27FC236}">
                <a16:creationId xmlns:a16="http://schemas.microsoft.com/office/drawing/2014/main" id="{960885DD-790F-4004-B779-6A5C9C7D9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4678" y="831874"/>
            <a:ext cx="5124893" cy="4277686"/>
          </a:xfrm>
          <a:prstGeom prst="rect">
            <a:avLst/>
          </a:prstGeom>
        </p:spPr>
      </p:pic>
      <p:sp>
        <p:nvSpPr>
          <p:cNvPr id="11" name="TextBox 10">
            <a:extLst>
              <a:ext uri="{FF2B5EF4-FFF2-40B4-BE49-F238E27FC236}">
                <a16:creationId xmlns:a16="http://schemas.microsoft.com/office/drawing/2014/main" id="{90C3ABC2-DAFF-4A2E-AD70-13C0F79362E9}"/>
              </a:ext>
            </a:extLst>
          </p:cNvPr>
          <p:cNvSpPr txBox="1"/>
          <p:nvPr/>
        </p:nvSpPr>
        <p:spPr>
          <a:xfrm>
            <a:off x="-63795" y="831874"/>
            <a:ext cx="4635794"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114300" indent="0">
              <a:buNone/>
            </a:pPr>
            <a:r>
              <a:rPr lang="en-US" sz="1800" b="1" dirty="0">
                <a:solidFill>
                  <a:srgbClr val="002060"/>
                </a:solidFill>
                <a:latin typeface="Times New Roman" panose="02020603050405020304" pitchFamily="18" charset="0"/>
                <a:cs typeface="Times New Roman" panose="02020603050405020304" pitchFamily="18" charset="0"/>
              </a:rPr>
              <a:t>Visual representations based on the </a:t>
            </a:r>
          </a:p>
          <a:p>
            <a:pPr marL="114300" indent="0">
              <a:buNone/>
            </a:pPr>
            <a:r>
              <a:rPr lang="en-US" sz="1800" b="1" dirty="0">
                <a:solidFill>
                  <a:srgbClr val="002060"/>
                </a:solidFill>
                <a:latin typeface="Times New Roman" panose="02020603050405020304" pitchFamily="18" charset="0"/>
                <a:cs typeface="Times New Roman" panose="02020603050405020304" pitchFamily="18" charset="0"/>
              </a:rPr>
              <a:t>data:</a:t>
            </a:r>
          </a:p>
        </p:txBody>
      </p:sp>
    </p:spTree>
    <p:extLst>
      <p:ext uri="{BB962C8B-B14F-4D97-AF65-F5344CB8AC3E}">
        <p14:creationId xmlns:p14="http://schemas.microsoft.com/office/powerpoint/2010/main" val="231093212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Conclusion</a:t>
            </a:r>
            <a:endParaRPr dirty="0"/>
          </a:p>
        </p:txBody>
      </p:sp>
      <p:sp>
        <p:nvSpPr>
          <p:cNvPr id="150" name="Shape 99"/>
          <p:cNvSpPr/>
          <p:nvPr/>
        </p:nvSpPr>
        <p:spPr>
          <a:xfrm>
            <a:off x="205025" y="1083299"/>
            <a:ext cx="8565600" cy="51017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2000" dirty="0">
                <a:solidFill>
                  <a:srgbClr val="002060"/>
                </a:solidFill>
                <a:latin typeface="Times New Roman" panose="02020603050405020304" pitchFamily="18" charset="0"/>
                <a:cs typeface="Times New Roman" panose="02020603050405020304" pitchFamily="18" charset="0"/>
              </a:rPr>
              <a:t> </a:t>
            </a:r>
          </a:p>
        </p:txBody>
      </p:sp>
      <p:sp>
        <p:nvSpPr>
          <p:cNvPr id="151" name="Shape 100"/>
          <p:cNvSpPr/>
          <p:nvPr/>
        </p:nvSpPr>
        <p:spPr>
          <a:xfrm>
            <a:off x="289200" y="1126659"/>
            <a:ext cx="8565600" cy="412898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Agency_04 and Agency_14 should be preferred and </a:t>
            </a:r>
            <a:r>
              <a:rPr lang="en-IN" sz="1400" dirty="0">
                <a:latin typeface="Times New Roman" panose="02020603050405020304" pitchFamily="18" charset="0"/>
                <a:cs typeface="Times New Roman" panose="02020603050405020304" pitchFamily="18" charset="0"/>
              </a:rPr>
              <a:t>hence </a:t>
            </a:r>
            <a:r>
              <a:rPr lang="en-US" sz="1400" dirty="0">
                <a:latin typeface="Times New Roman" panose="02020603050405020304" pitchFamily="18" charset="0"/>
                <a:cs typeface="Times New Roman" panose="02020603050405020304" pitchFamily="18" charset="0"/>
              </a:rPr>
              <a:t>more </a:t>
            </a:r>
            <a:r>
              <a:rPr lang="en-IN" sz="1400" dirty="0">
                <a:latin typeface="Times New Roman" panose="02020603050405020304" pitchFamily="18" charset="0"/>
                <a:cs typeface="Times New Roman" panose="02020603050405020304" pitchFamily="18" charset="0"/>
              </a:rPr>
              <a:t>attention should be given. T</a:t>
            </a:r>
            <a:r>
              <a:rPr lang="en-US" sz="1400" dirty="0">
                <a:latin typeface="Times New Roman" panose="02020603050405020304" pitchFamily="18" charset="0"/>
                <a:cs typeface="Times New Roman" panose="02020603050405020304" pitchFamily="18" charset="0"/>
              </a:rPr>
              <a:t>hese are new agencies.</a:t>
            </a:r>
          </a:p>
          <a:p>
            <a:pPr marL="285750" indent="-285750">
              <a:buFont typeface="Wingdings" panose="05000000000000000000" pitchFamily="2" charset="2"/>
              <a:buChar char="q"/>
            </a:pPr>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We can do something to encourage a </a:t>
            </a:r>
            <a:r>
              <a:rPr lang="en-IN" sz="1400" dirty="0">
                <a:latin typeface="Times New Roman" panose="02020603050405020304" pitchFamily="18" charset="0"/>
                <a:cs typeface="Times New Roman" panose="02020603050405020304" pitchFamily="18" charset="0"/>
              </a:rPr>
              <a:t>few </a:t>
            </a:r>
            <a:r>
              <a:rPr lang="en-US" sz="1400" dirty="0">
                <a:latin typeface="Times New Roman" panose="02020603050405020304" pitchFamily="18" charset="0"/>
                <a:cs typeface="Times New Roman" panose="02020603050405020304" pitchFamily="18" charset="0"/>
              </a:rPr>
              <a:t>salespeople</a:t>
            </a:r>
            <a:r>
              <a:rPr lang="en-IN" sz="1400" dirty="0">
                <a:latin typeface="Times New Roman" panose="02020603050405020304" pitchFamily="18" charset="0"/>
                <a:cs typeface="Times New Roman" panose="02020603050405020304" pitchFamily="18" charset="0"/>
              </a:rPr>
              <a:t> to make </a:t>
            </a:r>
            <a:r>
              <a:rPr lang="en-US" sz="1400" dirty="0">
                <a:latin typeface="Times New Roman" panose="02020603050405020304" pitchFamily="18" charset="0"/>
                <a:cs typeface="Times New Roman" panose="02020603050405020304" pitchFamily="18" charset="0"/>
              </a:rPr>
              <a:t>more sales. Similarly, we should try to do something to encourage SKU_26, SKU_24, SKU_28, SKU_27</a:t>
            </a:r>
            <a:r>
              <a:rPr lang="en-IN" sz="1400" dirty="0">
                <a:latin typeface="Times New Roman" panose="02020603050405020304" pitchFamily="18" charset="0"/>
                <a:cs typeface="Times New Roman" panose="02020603050405020304" pitchFamily="18" charset="0"/>
              </a:rPr>
              <a:t>  as well.</a:t>
            </a:r>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Increase revenue by focusing more on a low-income agency with a large population.</a:t>
            </a:r>
          </a:p>
          <a:p>
            <a:pPr marL="285750" indent="-285750">
              <a:buFont typeface="Wingdings" panose="05000000000000000000" pitchFamily="2" charset="2"/>
              <a:buChar char="q"/>
            </a:pPr>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We can focus on cost reduction by reducing the production of low selling products and increasing the production of high selling products based on 2013, 2014, 2015,2016,2017.</a:t>
            </a:r>
          </a:p>
          <a:p>
            <a:pPr marL="285750" indent="-285750">
              <a:buFont typeface="Wingdings" panose="05000000000000000000" pitchFamily="2" charset="2"/>
              <a:buChar char="q"/>
            </a:pPr>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Temperature can also be monitored by avoiding pre-delivery of products to agencies where the temperature is bad.</a:t>
            </a:r>
          </a:p>
          <a:p>
            <a:pPr marL="285750" indent="-285750">
              <a:buFont typeface="Wingdings" panose="05000000000000000000" pitchFamily="2" charset="2"/>
              <a:buChar char="q"/>
            </a:pPr>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888387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2324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US" dirty="0"/>
              <a:t>Thank you</a:t>
            </a: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Agenda</a:t>
            </a:r>
          </a:p>
        </p:txBody>
      </p:sp>
      <p:sp>
        <p:nvSpPr>
          <p:cNvPr id="118" name="Shape 65"/>
          <p:cNvSpPr/>
          <p:nvPr/>
        </p:nvSpPr>
        <p:spPr>
          <a:xfrm>
            <a:off x="343874" y="1211200"/>
            <a:ext cx="5459402" cy="157815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lang="en-IN" dirty="0">
                <a:solidFill>
                  <a:srgbClr val="002060"/>
                </a:solidFill>
              </a:rPr>
              <a:t>Problem Statement</a:t>
            </a:r>
          </a:p>
          <a:p>
            <a:pPr marL="457200" indent="-355600">
              <a:lnSpc>
                <a:spcPct val="115000"/>
              </a:lnSpc>
              <a:buClr>
                <a:srgbClr val="000000"/>
              </a:buClr>
              <a:buSzPts val="2000"/>
              <a:buAutoNum type="arabicPeriod"/>
              <a:defRPr sz="2000">
                <a:latin typeface="Open Sans"/>
                <a:ea typeface="Open Sans"/>
                <a:cs typeface="Open Sans"/>
                <a:sym typeface="Open Sans"/>
              </a:defRPr>
            </a:pPr>
            <a:r>
              <a:rPr lang="en-IN" dirty="0">
                <a:solidFill>
                  <a:srgbClr val="002060"/>
                </a:solidFill>
              </a:rPr>
              <a:t>Challenges</a:t>
            </a:r>
          </a:p>
          <a:p>
            <a:pPr marL="457200" indent="-355600">
              <a:lnSpc>
                <a:spcPct val="115000"/>
              </a:lnSpc>
              <a:buClr>
                <a:srgbClr val="000000"/>
              </a:buClr>
              <a:buSzPts val="2000"/>
              <a:buAutoNum type="arabicPeriod"/>
              <a:defRPr sz="2000">
                <a:latin typeface="Open Sans"/>
                <a:ea typeface="Open Sans"/>
                <a:cs typeface="Open Sans"/>
                <a:sym typeface="Open Sans"/>
              </a:defRPr>
            </a:pPr>
            <a:r>
              <a:rPr lang="en-IN" dirty="0">
                <a:solidFill>
                  <a:srgbClr val="002060"/>
                </a:solidFill>
              </a:rPr>
              <a:t>Solutions</a:t>
            </a:r>
          </a:p>
          <a:p>
            <a:pPr marL="457200" indent="-355600">
              <a:lnSpc>
                <a:spcPct val="115000"/>
              </a:lnSpc>
              <a:buClr>
                <a:srgbClr val="000000"/>
              </a:buClr>
              <a:buSzPts val="2000"/>
              <a:buAutoNum type="arabicPeriod"/>
              <a:defRPr sz="2000">
                <a:latin typeface="Open Sans"/>
                <a:ea typeface="Open Sans"/>
                <a:cs typeface="Open Sans"/>
                <a:sym typeface="Open Sans"/>
              </a:defRPr>
            </a:pPr>
            <a:r>
              <a:rPr lang="en-IN" dirty="0">
                <a:solidFill>
                  <a:srgbClr val="002060"/>
                </a:solidFill>
              </a:rPr>
              <a:t>Conclusion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Problem Statement</a:t>
            </a:r>
            <a:endParaRPr dirty="0"/>
          </a:p>
        </p:txBody>
      </p:sp>
      <p:sp>
        <p:nvSpPr>
          <p:cNvPr id="123" name="Shape 72"/>
          <p:cNvSpPr/>
          <p:nvPr/>
        </p:nvSpPr>
        <p:spPr>
          <a:xfrm>
            <a:off x="205025" y="1083299"/>
            <a:ext cx="8565600" cy="51017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124" name="Shape 73"/>
          <p:cNvSpPr/>
          <p:nvPr/>
        </p:nvSpPr>
        <p:spPr>
          <a:xfrm>
            <a:off x="205024" y="1083299"/>
            <a:ext cx="7960781" cy="404357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171450" indent="-171450">
              <a:buFont typeface="Wingdings" panose="05000000000000000000" pitchFamily="2" charset="2"/>
              <a:buChar char="q"/>
            </a:pPr>
            <a:r>
              <a:rPr lang="en-US" sz="1200" dirty="0"/>
              <a:t>Country X contributes to approximately 10% of Company X's global product sales, making it a high-potential market.</a:t>
            </a:r>
          </a:p>
          <a:p>
            <a:r>
              <a:rPr lang="en-US" sz="1200" dirty="0"/>
              <a:t> </a:t>
            </a:r>
          </a:p>
          <a:p>
            <a:pPr marL="171450" indent="-171450">
              <a:buFont typeface="Wingdings" panose="05000000000000000000" pitchFamily="2" charset="2"/>
              <a:buChar char="q"/>
            </a:pPr>
            <a:r>
              <a:rPr lang="en-US" sz="1200" dirty="0"/>
              <a:t>Company X has a diverse product line that is sold to retailers through distributors (agencies). Thousands of different wholesalers-SKU/product combinations exist.</a:t>
            </a:r>
          </a:p>
          <a:p>
            <a:endParaRPr lang="en-US" sz="1200" dirty="0"/>
          </a:p>
          <a:p>
            <a:pPr marL="171450" indent="-171450">
              <a:buFont typeface="Wingdings" panose="05000000000000000000" pitchFamily="2" charset="2"/>
              <a:buChar char="q"/>
            </a:pPr>
            <a:r>
              <a:rPr lang="en-US" sz="1200" dirty="0"/>
              <a:t> Company X needs an accurate forecast of demand at the SKU level for each distributor in order to plan its production and distribution, as well as to assist wholesalers with their planning.</a:t>
            </a:r>
          </a:p>
          <a:p>
            <a:endParaRPr lang="en-US" sz="1200" dirty="0"/>
          </a:p>
          <a:p>
            <a:pPr marL="171450" indent="-171450">
              <a:buFont typeface="Wingdings" panose="05000000000000000000" pitchFamily="2" charset="2"/>
              <a:buChar char="q"/>
            </a:pPr>
            <a:r>
              <a:rPr lang="en-US" sz="1200" dirty="0"/>
              <a:t>Sales executives now assess demand based on past experience. They have a "vibe" for the market and it can predict the net effect of supply, demand, and other external factors. </a:t>
            </a:r>
          </a:p>
          <a:p>
            <a:endParaRPr lang="en-US" sz="1200" dirty="0"/>
          </a:p>
          <a:p>
            <a:pPr marL="171450" indent="-171450">
              <a:buFont typeface="Wingdings" panose="05000000000000000000" pitchFamily="2" charset="2"/>
              <a:buChar char="q"/>
            </a:pPr>
            <a:r>
              <a:rPr lang="en-US" sz="1200" dirty="0"/>
              <a:t>The better a sales executive is at estimating, the more experience he has in that industry. The new Head of Operations at Company X wants to use data science to revolutionize demand forecasting</a:t>
            </a:r>
          </a:p>
          <a:p>
            <a:pPr marL="171450" indent="-171450">
              <a:buFont typeface="Wingdings" panose="05000000000000000000" pitchFamily="2" charset="2"/>
              <a:buChar char="q"/>
            </a:pPr>
            <a:endParaRPr lang="en-US" sz="1200" dirty="0"/>
          </a:p>
          <a:p>
            <a:pPr marL="171450" indent="-171450">
              <a:buFont typeface="Wingdings" panose="05000000000000000000" pitchFamily="2" charset="2"/>
              <a:buChar char="q"/>
            </a:pPr>
            <a:endParaRPr lang="en-IN" sz="1200" dirty="0"/>
          </a:p>
          <a:p>
            <a:pPr marL="171450" indent="-171450">
              <a:buFont typeface="Wingdings" panose="05000000000000000000" pitchFamily="2" charset="2"/>
              <a:buChar char="q"/>
            </a:pPr>
            <a:endParaRPr lang="en-US" sz="1200" dirty="0"/>
          </a:p>
          <a:p>
            <a:endParaRPr lang="en-US"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Challenges</a:t>
            </a:r>
            <a:endParaRPr dirty="0"/>
          </a:p>
        </p:txBody>
      </p:sp>
      <p:sp>
        <p:nvSpPr>
          <p:cNvPr id="133" name="Shape 82"/>
          <p:cNvSpPr/>
          <p:nvPr/>
        </p:nvSpPr>
        <p:spPr>
          <a:xfrm>
            <a:off x="205025" y="1126659"/>
            <a:ext cx="8173431" cy="144549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171450" indent="-171450">
              <a:buFont typeface="Wingdings" panose="05000000000000000000" pitchFamily="2" charset="2"/>
              <a:buChar char="q"/>
            </a:pPr>
            <a:r>
              <a:rPr lang="en-US" sz="1200" dirty="0"/>
              <a:t>Determine the most important trends and factors.</a:t>
            </a:r>
          </a:p>
          <a:p>
            <a:endParaRPr lang="en-US" sz="1200" dirty="0"/>
          </a:p>
          <a:p>
            <a:pPr marL="171450" indent="-171450">
              <a:buFont typeface="Wingdings" panose="05000000000000000000" pitchFamily="2" charset="2"/>
              <a:buChar char="q"/>
            </a:pPr>
            <a:r>
              <a:rPr lang="en-US" sz="1200" dirty="0"/>
              <a:t>Propose two SKUs that Agency 06 and Agency 14 could sell. These two agencies are brand new, and the corporation needs to figure out which two items will work best for them.</a:t>
            </a:r>
          </a:p>
          <a:p>
            <a:endParaRPr lang="en-US" sz="1200" dirty="0"/>
          </a:p>
          <a:p>
            <a:pPr marL="171450" indent="-171450">
              <a:buFont typeface="Wingdings" panose="05000000000000000000" pitchFamily="2" charset="2"/>
              <a:buChar char="q"/>
            </a:pPr>
            <a:r>
              <a:rPr lang="en-US" sz="1200" dirty="0"/>
              <a:t>Create visual representations of the data.</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Solutions</a:t>
            </a:r>
            <a:endParaRPr dirty="0"/>
          </a:p>
        </p:txBody>
      </p:sp>
      <p:sp>
        <p:nvSpPr>
          <p:cNvPr id="141" name="Shape 90"/>
          <p:cNvSpPr/>
          <p:nvPr/>
        </p:nvSpPr>
        <p:spPr>
          <a:xfrm>
            <a:off x="56823" y="692759"/>
            <a:ext cx="8565600" cy="51017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solidFill>
                  <a:srgbClr val="002060"/>
                </a:solidFill>
                <a:latin typeface="Times New Roman" panose="02020603050405020304" pitchFamily="18" charset="0"/>
                <a:cs typeface="Times New Roman" panose="02020603050405020304" pitchFamily="18" charset="0"/>
              </a:rPr>
              <a:t>Most important trends and factors</a:t>
            </a:r>
            <a:r>
              <a:rPr lang="en-US" sz="2000" dirty="0">
                <a:solidFill>
                  <a:srgbClr val="002060"/>
                </a:solidFill>
                <a:latin typeface="Times New Roman" panose="02020603050405020304" pitchFamily="18" charset="0"/>
                <a:cs typeface="Times New Roman" panose="02020603050405020304" pitchFamily="18" charset="0"/>
              </a:rPr>
              <a:t>:</a:t>
            </a:r>
          </a:p>
        </p:txBody>
      </p:sp>
      <p:sp>
        <p:nvSpPr>
          <p:cNvPr id="142" name="Shape 91"/>
          <p:cNvSpPr/>
          <p:nvPr/>
        </p:nvSpPr>
        <p:spPr>
          <a:xfrm>
            <a:off x="134345" y="1130479"/>
            <a:ext cx="4134600" cy="412898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As we can see, there is an upward trend so sales are very high for the year 2017/10 and on. Thus, this is the top trend.</a:t>
            </a:r>
          </a:p>
          <a:p>
            <a:pPr marL="285750" indent="-285750">
              <a:buFont typeface="Wingdings" panose="05000000000000000000" pitchFamily="2" charset="2"/>
              <a:buChar char="q"/>
            </a:pPr>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Looking at the line chart, sales are highest in the 10th month of every year or in the months closest to it.</a:t>
            </a:r>
          </a:p>
          <a:p>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As a result, sales are higher in the 10th month of 2017. So we have to focus more on the production at that time.</a:t>
            </a:r>
          </a:p>
          <a:p>
            <a:pPr marL="285750" indent="-28575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We have been observed that it has been booming from the beginning of October to December. There are no ups and downs in sales from October to December each year. There are ups and downs from January to August.</a:t>
            </a:r>
          </a:p>
        </p:txBody>
      </p:sp>
      <p:grpSp>
        <p:nvGrpSpPr>
          <p:cNvPr id="145" name="Shape 92"/>
          <p:cNvGrpSpPr/>
          <p:nvPr/>
        </p:nvGrpSpPr>
        <p:grpSpPr>
          <a:xfrm>
            <a:off x="4969974" y="2164724"/>
            <a:ext cx="3800702" cy="2649302"/>
            <a:chOff x="0" y="0"/>
            <a:chExt cx="3800700" cy="2649300"/>
          </a:xfrm>
        </p:grpSpPr>
        <p:sp>
          <p:nvSpPr>
            <p:cNvPr id="143"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44"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pic>
        <p:nvPicPr>
          <p:cNvPr id="12" name="slide2" descr="Sheet 1">
            <a:extLst>
              <a:ext uri="{FF2B5EF4-FFF2-40B4-BE49-F238E27FC236}">
                <a16:creationId xmlns:a16="http://schemas.microsoft.com/office/drawing/2014/main" id="{3DA7D1CA-2C03-4388-8A69-8355D26696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4378" y="1103975"/>
            <a:ext cx="4222664" cy="3455412"/>
          </a:xfrm>
          <a:prstGeom prst="rect">
            <a:avLst/>
          </a:prstGeom>
          <a:ln>
            <a:solidFill>
              <a:schemeClr val="tx1"/>
            </a:solidFill>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Solutions</a:t>
            </a:r>
          </a:p>
        </p:txBody>
      </p:sp>
      <p:sp>
        <p:nvSpPr>
          <p:cNvPr id="150" name="Shape 99"/>
          <p:cNvSpPr/>
          <p:nvPr/>
        </p:nvSpPr>
        <p:spPr>
          <a:xfrm>
            <a:off x="205025" y="1083299"/>
            <a:ext cx="8565600" cy="86411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solidFill>
                  <a:srgbClr val="002060"/>
                </a:solidFill>
                <a:latin typeface="Times New Roman" panose="02020603050405020304" pitchFamily="18" charset="0"/>
                <a:cs typeface="Times New Roman" panose="02020603050405020304" pitchFamily="18" charset="0"/>
              </a:rPr>
              <a:t>Two SKU recommended for agency 06 </a:t>
            </a:r>
          </a:p>
          <a:p>
            <a:r>
              <a:rPr lang="en-US" dirty="0">
                <a:solidFill>
                  <a:srgbClr val="002060"/>
                </a:solidFill>
                <a:latin typeface="Times New Roman" panose="02020603050405020304" pitchFamily="18" charset="0"/>
                <a:cs typeface="Times New Roman" panose="02020603050405020304" pitchFamily="18" charset="0"/>
              </a:rPr>
              <a:t>and agency 14:</a:t>
            </a:r>
          </a:p>
        </p:txBody>
      </p:sp>
      <p:sp>
        <p:nvSpPr>
          <p:cNvPr id="151" name="Shape 100"/>
          <p:cNvSpPr/>
          <p:nvPr/>
        </p:nvSpPr>
        <p:spPr>
          <a:xfrm>
            <a:off x="205025" y="2164724"/>
            <a:ext cx="4134600" cy="165138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SKU_04 and SKU_03 are primarily in the top two when it comes to overall SKU viewing, as we can see.</a:t>
            </a:r>
          </a:p>
          <a:p>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Thus from bar diagram, SKU_04 and SKU_03 are largely in the top two. We can recommend these</a:t>
            </a:r>
            <a:r>
              <a:rPr lang="en-IN" sz="1400" dirty="0">
                <a:latin typeface="Times New Roman" panose="02020603050405020304" pitchFamily="18" charset="0"/>
                <a:cs typeface="Times New Roman" panose="02020603050405020304" pitchFamily="18" charset="0"/>
              </a:rPr>
              <a:t>.</a:t>
            </a:r>
            <a:endParaRPr sz="1400" dirty="0">
              <a:latin typeface="Times New Roman" panose="02020603050405020304" pitchFamily="18" charset="0"/>
              <a:cs typeface="Times New Roman" panose="02020603050405020304" pitchFamily="18" charset="0"/>
            </a:endParaRPr>
          </a:p>
        </p:txBody>
      </p:sp>
      <p:grpSp>
        <p:nvGrpSpPr>
          <p:cNvPr id="154" name="Shape 101"/>
          <p:cNvGrpSpPr/>
          <p:nvPr/>
        </p:nvGrpSpPr>
        <p:grpSpPr>
          <a:xfrm>
            <a:off x="4969974" y="2164724"/>
            <a:ext cx="3800702" cy="2649302"/>
            <a:chOff x="0" y="0"/>
            <a:chExt cx="3800700" cy="2649300"/>
          </a:xfrm>
        </p:grpSpPr>
        <p:sp>
          <p:nvSpPr>
            <p:cNvPr id="152"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53"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pic>
        <p:nvPicPr>
          <p:cNvPr id="12" name="slide2" descr="Sheet 1">
            <a:extLst>
              <a:ext uri="{FF2B5EF4-FFF2-40B4-BE49-F238E27FC236}">
                <a16:creationId xmlns:a16="http://schemas.microsoft.com/office/drawing/2014/main" id="{34851224-B9FA-4E97-BA0C-0B6677E774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0344" y="943452"/>
            <a:ext cx="4058632" cy="3936073"/>
          </a:xfrm>
          <a:prstGeom prst="rect">
            <a:avLst/>
          </a:prstGeom>
          <a:ln>
            <a:solidFill>
              <a:schemeClr val="tx1"/>
            </a:solidFill>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Solutions</a:t>
            </a:r>
            <a:endParaRPr dirty="0"/>
          </a:p>
        </p:txBody>
      </p:sp>
      <p:sp>
        <p:nvSpPr>
          <p:cNvPr id="150" name="Shape 99"/>
          <p:cNvSpPr/>
          <p:nvPr/>
        </p:nvSpPr>
        <p:spPr>
          <a:xfrm>
            <a:off x="56825" y="820525"/>
            <a:ext cx="8565600" cy="86411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2000" dirty="0">
                <a:solidFill>
                  <a:srgbClr val="002060"/>
                </a:solidFill>
                <a:latin typeface="Times New Roman" panose="02020603050405020304" pitchFamily="18" charset="0"/>
                <a:cs typeface="Times New Roman" panose="02020603050405020304" pitchFamily="18" charset="0"/>
              </a:rPr>
              <a:t>Visual representations </a:t>
            </a:r>
            <a:r>
              <a:rPr lang="en-US" dirty="0">
                <a:solidFill>
                  <a:srgbClr val="002060"/>
                </a:solidFill>
                <a:latin typeface="Times New Roman" panose="02020603050405020304" pitchFamily="18" charset="0"/>
                <a:cs typeface="Times New Roman" panose="02020603050405020304" pitchFamily="18" charset="0"/>
              </a:rPr>
              <a:t>based on the </a:t>
            </a:r>
          </a:p>
          <a:p>
            <a:r>
              <a:rPr lang="en-US" sz="2000" dirty="0">
                <a:solidFill>
                  <a:srgbClr val="002060"/>
                </a:solidFill>
                <a:latin typeface="Times New Roman" panose="02020603050405020304" pitchFamily="18" charset="0"/>
                <a:cs typeface="Times New Roman" panose="02020603050405020304" pitchFamily="18" charset="0"/>
              </a:rPr>
              <a:t>data:</a:t>
            </a:r>
          </a:p>
        </p:txBody>
      </p:sp>
      <p:sp>
        <p:nvSpPr>
          <p:cNvPr id="151" name="Shape 100"/>
          <p:cNvSpPr/>
          <p:nvPr/>
        </p:nvSpPr>
        <p:spPr>
          <a:xfrm>
            <a:off x="56825" y="1596384"/>
            <a:ext cx="4134600" cy="363346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From this </a:t>
            </a:r>
            <a:r>
              <a:rPr lang="en-US" sz="1400" dirty="0" err="1">
                <a:latin typeface="Times New Roman" panose="02020603050405020304" pitchFamily="18" charset="0"/>
                <a:cs typeface="Times New Roman" panose="02020603050405020304" pitchFamily="18" charset="0"/>
              </a:rPr>
              <a:t>Treemap</a:t>
            </a:r>
            <a:r>
              <a:rPr lang="en-US" sz="1400" dirty="0">
                <a:latin typeface="Times New Roman" panose="02020603050405020304" pitchFamily="18" charset="0"/>
                <a:cs typeface="Times New Roman" panose="02020603050405020304" pitchFamily="18" charset="0"/>
              </a:rPr>
              <a:t>, cluster_01 are low sales agents. </a:t>
            </a:r>
            <a:r>
              <a:rPr lang="en-IN" sz="1400" dirty="0">
                <a:latin typeface="Times New Roman" panose="02020603050405020304" pitchFamily="18" charset="0"/>
                <a:cs typeface="Times New Roman" panose="02020603050405020304" pitchFamily="18" charset="0"/>
              </a:rPr>
              <a:t>It consists of </a:t>
            </a:r>
            <a:r>
              <a:rPr lang="en-US" sz="1400" dirty="0">
                <a:latin typeface="Times New Roman" panose="02020603050405020304" pitchFamily="18" charset="0"/>
                <a:cs typeface="Times New Roman" panose="02020603050405020304" pitchFamily="18" charset="0"/>
              </a:rPr>
              <a:t>agency_35, agency_37, agency_40, </a:t>
            </a:r>
            <a:r>
              <a:rPr lang="en-IN" sz="1400" dirty="0">
                <a:latin typeface="Times New Roman" panose="02020603050405020304" pitchFamily="18" charset="0"/>
                <a:cs typeface="Times New Roman" panose="02020603050405020304" pitchFamily="18" charset="0"/>
              </a:rPr>
              <a:t>amongst others</a:t>
            </a:r>
            <a:r>
              <a:rPr lang="en-US" sz="1400" dirty="0">
                <a:latin typeface="Times New Roman" panose="02020603050405020304" pitchFamily="18" charset="0"/>
                <a:cs typeface="Times New Roman" panose="02020603050405020304" pitchFamily="18" charset="0"/>
              </a:rPr>
              <a:t>. So we need to focus more on these under-selling agencies. </a:t>
            </a:r>
          </a:p>
          <a:p>
            <a:pPr marL="285750" indent="-285750">
              <a:buFont typeface="Wingdings" panose="05000000000000000000" pitchFamily="2" charset="2"/>
              <a:buChar char="q"/>
            </a:pPr>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Following that, cluster_02</a:t>
            </a:r>
            <a:r>
              <a:rPr lang="en-IN" sz="1400" dirty="0">
                <a:latin typeface="Times New Roman" panose="02020603050405020304" pitchFamily="18" charset="0"/>
                <a:cs typeface="Times New Roman" panose="02020603050405020304" pitchFamily="18" charset="0"/>
              </a:rPr>
              <a:t> are </a:t>
            </a:r>
            <a:r>
              <a:rPr lang="en-US" sz="1400" dirty="0">
                <a:latin typeface="Times New Roman" panose="02020603050405020304" pitchFamily="18" charset="0"/>
                <a:cs typeface="Times New Roman" panose="02020603050405020304" pitchFamily="18" charset="0"/>
              </a:rPr>
              <a:t>high net sales agents. </a:t>
            </a:r>
            <a:r>
              <a:rPr lang="en-IN" sz="1400" dirty="0">
                <a:latin typeface="Times New Roman" panose="02020603050405020304" pitchFamily="18" charset="0"/>
                <a:cs typeface="Times New Roman" panose="02020603050405020304" pitchFamily="18" charset="0"/>
              </a:rPr>
              <a:t>Consisting of </a:t>
            </a:r>
            <a:r>
              <a:rPr lang="en-US" sz="1400" dirty="0">
                <a:latin typeface="Times New Roman" panose="02020603050405020304" pitchFamily="18" charset="0"/>
                <a:cs typeface="Times New Roman" panose="02020603050405020304" pitchFamily="18" charset="0"/>
              </a:rPr>
              <a:t>agency_57, agency_48,</a:t>
            </a:r>
            <a:r>
              <a:rPr lang="en-IN" sz="1400" dirty="0">
                <a:latin typeface="Times New Roman" panose="02020603050405020304" pitchFamily="18" charset="0"/>
                <a:cs typeface="Times New Roman" panose="02020603050405020304" pitchFamily="18" charset="0"/>
              </a:rPr>
              <a:t> and </a:t>
            </a:r>
            <a:r>
              <a:rPr lang="en-US" sz="1400" dirty="0">
                <a:latin typeface="Times New Roman" panose="02020603050405020304" pitchFamily="18" charset="0"/>
                <a:cs typeface="Times New Roman" panose="02020603050405020304" pitchFamily="18" charset="0"/>
              </a:rPr>
              <a:t>agency_10</a:t>
            </a:r>
            <a:r>
              <a:rPr lang="en-IN" sz="1400" dirty="0">
                <a:latin typeface="Times New Roman" panose="02020603050405020304" pitchFamily="18" charset="0"/>
                <a:cs typeface="Times New Roman" panose="02020603050405020304" pitchFamily="18" charset="0"/>
              </a:rPr>
              <a:t> amongst others,</a:t>
            </a:r>
            <a:r>
              <a:rPr lang="en-US" sz="1400" dirty="0">
                <a:latin typeface="Times New Roman" panose="02020603050405020304" pitchFamily="18" charset="0"/>
                <a:cs typeface="Times New Roman" panose="02020603050405020304" pitchFamily="18" charset="0"/>
              </a:rPr>
              <a:t> they should be taken care of without any hindrance.</a:t>
            </a:r>
          </a:p>
          <a:p>
            <a:pPr marL="285750" indent="-285750">
              <a:buFont typeface="Wingdings" panose="05000000000000000000" pitchFamily="2" charset="2"/>
              <a:buChar char="q"/>
            </a:pPr>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1400" dirty="0">
                <a:latin typeface="Times New Roman" panose="02020603050405020304" pitchFamily="18" charset="0"/>
                <a:cs typeface="Times New Roman" panose="02020603050405020304" pitchFamily="18" charset="0"/>
              </a:rPr>
              <a:t>C</a:t>
            </a:r>
            <a:r>
              <a:rPr lang="en-US" sz="1400" dirty="0">
                <a:latin typeface="Times New Roman" panose="02020603050405020304" pitchFamily="18" charset="0"/>
                <a:cs typeface="Times New Roman" panose="02020603050405020304" pitchFamily="18" charset="0"/>
              </a:rPr>
              <a:t>luster_03 </a:t>
            </a:r>
            <a:r>
              <a:rPr lang="en-IN" sz="1400" dirty="0">
                <a:latin typeface="Times New Roman" panose="02020603050405020304" pitchFamily="18" charset="0"/>
                <a:cs typeface="Times New Roman" panose="02020603050405020304" pitchFamily="18" charset="0"/>
              </a:rPr>
              <a:t>has </a:t>
            </a:r>
            <a:r>
              <a:rPr lang="en-US" sz="1400" dirty="0">
                <a:latin typeface="Times New Roman" panose="02020603050405020304" pitchFamily="18" charset="0"/>
                <a:cs typeface="Times New Roman" panose="02020603050405020304" pitchFamily="18" charset="0"/>
              </a:rPr>
              <a:t>middle selling agents. As </a:t>
            </a:r>
            <a:r>
              <a:rPr lang="en-IN" sz="1400" dirty="0">
                <a:latin typeface="Times New Roman" panose="02020603050405020304" pitchFamily="18" charset="0"/>
                <a:cs typeface="Times New Roman" panose="02020603050405020304" pitchFamily="18" charset="0"/>
              </a:rPr>
              <a:t>seen, it consists of </a:t>
            </a:r>
            <a:r>
              <a:rPr lang="en-US" sz="1400" dirty="0">
                <a:latin typeface="Times New Roman" panose="02020603050405020304" pitchFamily="18" charset="0"/>
                <a:cs typeface="Times New Roman" panose="02020603050405020304" pitchFamily="18" charset="0"/>
              </a:rPr>
              <a:t>agency_39, agency_09, agency_47, and so on. Therefore, care should be taken not to reduce their sales.</a:t>
            </a:r>
            <a:endParaRPr sz="1400" dirty="0">
              <a:latin typeface="Times New Roman" panose="02020603050405020304" pitchFamily="18" charset="0"/>
              <a:cs typeface="Times New Roman" panose="02020603050405020304" pitchFamily="18" charset="0"/>
            </a:endParaRPr>
          </a:p>
        </p:txBody>
      </p:sp>
      <p:grpSp>
        <p:nvGrpSpPr>
          <p:cNvPr id="154" name="Shape 101"/>
          <p:cNvGrpSpPr/>
          <p:nvPr/>
        </p:nvGrpSpPr>
        <p:grpSpPr>
          <a:xfrm>
            <a:off x="4969973" y="2164723"/>
            <a:ext cx="3800704" cy="2649304"/>
            <a:chOff x="-1" y="-1"/>
            <a:chExt cx="3800702" cy="2649302"/>
          </a:xfrm>
        </p:grpSpPr>
        <p:sp>
          <p:nvSpPr>
            <p:cNvPr id="152"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53" name="Place any supporting images, graphs, data or extra text here."/>
            <p:cNvSpPr/>
            <p:nvPr/>
          </p:nvSpPr>
          <p:spPr>
            <a:xfrm>
              <a:off x="-1" y="1124612"/>
              <a:ext cx="3800702" cy="4000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endParaRPr dirty="0"/>
            </a:p>
          </p:txBody>
        </p:sp>
      </p:grpSp>
      <p:pic>
        <p:nvPicPr>
          <p:cNvPr id="16" name="slide2" descr="Sheet 1">
            <a:extLst>
              <a:ext uri="{FF2B5EF4-FFF2-40B4-BE49-F238E27FC236}">
                <a16:creationId xmlns:a16="http://schemas.microsoft.com/office/drawing/2014/main" id="{526DDCF2-EBA9-4579-B9B5-55C4CF3D87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5566" y="951918"/>
            <a:ext cx="4901609" cy="4004395"/>
          </a:xfrm>
          <a:prstGeom prst="rect">
            <a:avLst/>
          </a:prstGeom>
          <a:ln>
            <a:solidFill>
              <a:schemeClr val="tx1"/>
            </a:solidFill>
          </a:ln>
        </p:spPr>
      </p:pic>
    </p:spTree>
    <p:extLst>
      <p:ext uri="{BB962C8B-B14F-4D97-AF65-F5344CB8AC3E}">
        <p14:creationId xmlns:p14="http://schemas.microsoft.com/office/powerpoint/2010/main" val="185669071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2E7FA-A2FD-4808-8D24-3C28CA6A871C}"/>
              </a:ext>
            </a:extLst>
          </p:cNvPr>
          <p:cNvSpPr>
            <a:spLocks noGrp="1"/>
          </p:cNvSpPr>
          <p:nvPr>
            <p:ph type="title"/>
          </p:nvPr>
        </p:nvSpPr>
        <p:spPr>
          <a:xfrm flipV="1">
            <a:off x="311699" y="329474"/>
            <a:ext cx="8520602" cy="115552"/>
          </a:xfrm>
        </p:spPr>
        <p:txBody>
          <a:bodyPr>
            <a:normAutofit fontScale="90000"/>
          </a:bodyPr>
          <a:lstStyle/>
          <a:p>
            <a:endParaRPr lang="en-IN" dirty="0"/>
          </a:p>
        </p:txBody>
      </p:sp>
      <p:sp>
        <p:nvSpPr>
          <p:cNvPr id="3" name="Text Placeholder 2">
            <a:extLst>
              <a:ext uri="{FF2B5EF4-FFF2-40B4-BE49-F238E27FC236}">
                <a16:creationId xmlns:a16="http://schemas.microsoft.com/office/drawing/2014/main" id="{53D985A7-CCEF-42C0-93ED-B9639F869BFE}"/>
              </a:ext>
            </a:extLst>
          </p:cNvPr>
          <p:cNvSpPr>
            <a:spLocks noGrp="1"/>
          </p:cNvSpPr>
          <p:nvPr>
            <p:ph type="body" idx="1"/>
          </p:nvPr>
        </p:nvSpPr>
        <p:spPr>
          <a:xfrm>
            <a:off x="-86273" y="793975"/>
            <a:ext cx="8520602" cy="3633463"/>
          </a:xfrm>
        </p:spPr>
        <p:txBody>
          <a:bodyPr/>
          <a:lstStyle/>
          <a:p>
            <a:pPr marL="114300" indent="0">
              <a:buNone/>
            </a:pPr>
            <a:r>
              <a:rPr lang="en-US" sz="1800" b="1" dirty="0">
                <a:solidFill>
                  <a:srgbClr val="002060"/>
                </a:solidFill>
                <a:latin typeface="Times New Roman" panose="02020603050405020304" pitchFamily="18" charset="0"/>
                <a:cs typeface="Times New Roman" panose="02020603050405020304" pitchFamily="18" charset="0"/>
              </a:rPr>
              <a:t>Visual representations </a:t>
            </a:r>
            <a:r>
              <a:rPr lang="en-US" b="1" dirty="0">
                <a:solidFill>
                  <a:srgbClr val="002060"/>
                </a:solidFill>
                <a:latin typeface="Times New Roman" panose="02020603050405020304" pitchFamily="18" charset="0"/>
                <a:cs typeface="Times New Roman" panose="02020603050405020304" pitchFamily="18" charset="0"/>
              </a:rPr>
              <a:t>based on the </a:t>
            </a:r>
          </a:p>
          <a:p>
            <a:pPr marL="114300" indent="0">
              <a:buNone/>
            </a:pPr>
            <a:r>
              <a:rPr lang="en-US" sz="1800" b="1" dirty="0">
                <a:solidFill>
                  <a:srgbClr val="002060"/>
                </a:solidFill>
                <a:latin typeface="Times New Roman" panose="02020603050405020304" pitchFamily="18" charset="0"/>
                <a:cs typeface="Times New Roman" panose="02020603050405020304" pitchFamily="18" charset="0"/>
              </a:rPr>
              <a:t>data:</a:t>
            </a:r>
          </a:p>
          <a:p>
            <a:pPr marL="114300" indent="0">
              <a:buNone/>
            </a:pPr>
            <a:endParaRPr lang="en-IN" dirty="0"/>
          </a:p>
        </p:txBody>
      </p:sp>
      <p:sp>
        <p:nvSpPr>
          <p:cNvPr id="4" name="Shape 97">
            <a:extLst>
              <a:ext uri="{FF2B5EF4-FFF2-40B4-BE49-F238E27FC236}">
                <a16:creationId xmlns:a16="http://schemas.microsoft.com/office/drawing/2014/main" id="{B6211EE8-EF45-4807-8665-D03FB3D2F21B}"/>
              </a:ext>
            </a:extLst>
          </p:cNvPr>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5" name="Shape 98">
            <a:extLst>
              <a:ext uri="{FF2B5EF4-FFF2-40B4-BE49-F238E27FC236}">
                <a16:creationId xmlns:a16="http://schemas.microsoft.com/office/drawing/2014/main" id="{777E1D64-1715-4518-A5E6-30E70CA0237F}"/>
              </a:ext>
            </a:extLst>
          </p:cNvPr>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Solutions</a:t>
            </a:r>
            <a:endParaRPr dirty="0"/>
          </a:p>
        </p:txBody>
      </p:sp>
      <p:sp>
        <p:nvSpPr>
          <p:cNvPr id="6" name="Shape 99">
            <a:extLst>
              <a:ext uri="{FF2B5EF4-FFF2-40B4-BE49-F238E27FC236}">
                <a16:creationId xmlns:a16="http://schemas.microsoft.com/office/drawing/2014/main" id="{93DB4B40-01F7-4BBB-88B3-A2697AC2AE72}"/>
              </a:ext>
            </a:extLst>
          </p:cNvPr>
          <p:cNvSpPr/>
          <p:nvPr/>
        </p:nvSpPr>
        <p:spPr>
          <a:xfrm>
            <a:off x="334966" y="1360214"/>
            <a:ext cx="8565600" cy="51017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7" name="Shape 100">
            <a:extLst>
              <a:ext uri="{FF2B5EF4-FFF2-40B4-BE49-F238E27FC236}">
                <a16:creationId xmlns:a16="http://schemas.microsoft.com/office/drawing/2014/main" id="{F15C739F-6235-4AB6-B01B-A2D52072AE57}"/>
              </a:ext>
            </a:extLst>
          </p:cNvPr>
          <p:cNvSpPr/>
          <p:nvPr/>
        </p:nvSpPr>
        <p:spPr>
          <a:xfrm>
            <a:off x="62094" y="1475101"/>
            <a:ext cx="4134600" cy="363346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From </a:t>
            </a:r>
            <a:r>
              <a:rPr lang="en-IN" sz="1400" dirty="0">
                <a:latin typeface="Times New Roman" panose="02020603050405020304" pitchFamily="18" charset="0"/>
                <a:cs typeface="Times New Roman" panose="02020603050405020304" pitchFamily="18" charset="0"/>
              </a:rPr>
              <a:t>the</a:t>
            </a:r>
            <a:r>
              <a:rPr lang="en-US" sz="1400" dirty="0">
                <a:latin typeface="Times New Roman" panose="02020603050405020304" pitchFamily="18" charset="0"/>
                <a:cs typeface="Times New Roman" panose="02020603050405020304" pitchFamily="18" charset="0"/>
              </a:rPr>
              <a:t> bar chart, company X’s performance is based on agency population and revenue.</a:t>
            </a:r>
          </a:p>
          <a:p>
            <a:pPr marL="285750" indent="-285750">
              <a:buFont typeface="Wingdings" panose="05000000000000000000" pitchFamily="2" charset="2"/>
              <a:buChar char="q"/>
            </a:pPr>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As we can see, agency_30 has a below-average population of 10,94,349 and a very high income of $ 2,47,220. </a:t>
            </a:r>
            <a:r>
              <a:rPr lang="en-IN" sz="1400" dirty="0">
                <a:latin typeface="Times New Roman" panose="02020603050405020304" pitchFamily="18" charset="0"/>
                <a:cs typeface="Times New Roman" panose="02020603050405020304" pitchFamily="18" charset="0"/>
              </a:rPr>
              <a:t>The same goes for</a:t>
            </a:r>
            <a:r>
              <a:rPr lang="en-US" sz="1400" dirty="0">
                <a:latin typeface="Times New Roman" panose="02020603050405020304" pitchFamily="18" charset="0"/>
                <a:cs typeface="Times New Roman" panose="02020603050405020304" pitchFamily="18" charset="0"/>
              </a:rPr>
              <a:t> agency_16 and </a:t>
            </a:r>
            <a:r>
              <a:rPr lang="en-IN" sz="1400" dirty="0">
                <a:latin typeface="Times New Roman" panose="02020603050405020304" pitchFamily="18" charset="0"/>
                <a:cs typeface="Times New Roman" panose="02020603050405020304" pitchFamily="18" charset="0"/>
              </a:rPr>
              <a:t>some of them</a:t>
            </a:r>
            <a:r>
              <a:rPr lang="en-US" sz="1400" dirty="0">
                <a:latin typeface="Times New Roman" panose="02020603050405020304" pitchFamily="18" charset="0"/>
                <a:cs typeface="Times New Roman" panose="02020603050405020304" pitchFamily="18" charset="0"/>
              </a:rPr>
              <a:t>. Therefore, these agencies should be appreciated.</a:t>
            </a:r>
          </a:p>
          <a:p>
            <a:pPr marL="285750" indent="-285750">
              <a:buFont typeface="Wingdings" panose="05000000000000000000" pitchFamily="2" charset="2"/>
              <a:buChar char="q"/>
            </a:pPr>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Agency_05 has the largest population of 30,44,268 and an average income of $ 1,82,944. </a:t>
            </a:r>
            <a:r>
              <a:rPr lang="en-IN" sz="1400" dirty="0">
                <a:latin typeface="Times New Roman" panose="02020603050405020304" pitchFamily="18" charset="0"/>
                <a:cs typeface="Times New Roman" panose="02020603050405020304" pitchFamily="18" charset="0"/>
              </a:rPr>
              <a:t>The same goes for</a:t>
            </a:r>
            <a:r>
              <a:rPr lang="en-US" sz="1400" dirty="0">
                <a:latin typeface="Times New Roman" panose="02020603050405020304" pitchFamily="18" charset="0"/>
                <a:cs typeface="Times New Roman" panose="02020603050405020304" pitchFamily="18" charset="0"/>
              </a:rPr>
              <a:t> agency_50 and </a:t>
            </a:r>
            <a:r>
              <a:rPr lang="en-IN" sz="1400" dirty="0">
                <a:latin typeface="Times New Roman" panose="02020603050405020304" pitchFamily="18" charset="0"/>
                <a:cs typeface="Times New Roman" panose="02020603050405020304" pitchFamily="18" charset="0"/>
              </a:rPr>
              <a:t>some of them</a:t>
            </a:r>
            <a:r>
              <a:rPr lang="en-US" sz="1400"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So these</a:t>
            </a:r>
            <a:r>
              <a:rPr lang="en-US" sz="1400" dirty="0">
                <a:latin typeface="Times New Roman" panose="02020603050405020304" pitchFamily="18" charset="0"/>
                <a:cs typeface="Times New Roman" panose="02020603050405020304" pitchFamily="18" charset="0"/>
              </a:rPr>
              <a:t> agenc</a:t>
            </a:r>
            <a:r>
              <a:rPr lang="en-IN" sz="1400" dirty="0">
                <a:latin typeface="Times New Roman" panose="02020603050405020304" pitchFamily="18" charset="0"/>
                <a:cs typeface="Times New Roman" panose="02020603050405020304" pitchFamily="18" charset="0"/>
              </a:rPr>
              <a:t>ies </a:t>
            </a:r>
            <a:r>
              <a:rPr lang="en-US" sz="1400" dirty="0">
                <a:latin typeface="Times New Roman" panose="02020603050405020304" pitchFamily="18" charset="0"/>
                <a:cs typeface="Times New Roman" panose="02020603050405020304" pitchFamily="18" charset="0"/>
              </a:rPr>
              <a:t>should be encouraged to </a:t>
            </a:r>
            <a:r>
              <a:rPr lang="en-IN" sz="1400" dirty="0">
                <a:latin typeface="Times New Roman" panose="02020603050405020304" pitchFamily="18" charset="0"/>
                <a:cs typeface="Times New Roman" panose="02020603050405020304" pitchFamily="18" charset="0"/>
              </a:rPr>
              <a:t>generate more</a:t>
            </a:r>
            <a:r>
              <a:rPr lang="en-US" sz="1400" dirty="0">
                <a:latin typeface="Times New Roman" panose="02020603050405020304" pitchFamily="18" charset="0"/>
                <a:cs typeface="Times New Roman" panose="02020603050405020304" pitchFamily="18" charset="0"/>
              </a:rPr>
              <a:t> revenue.</a:t>
            </a:r>
            <a:endParaRPr sz="1400" dirty="0">
              <a:latin typeface="Times New Roman" panose="02020603050405020304" pitchFamily="18" charset="0"/>
              <a:cs typeface="Times New Roman" panose="02020603050405020304" pitchFamily="18" charset="0"/>
            </a:endParaRPr>
          </a:p>
        </p:txBody>
      </p:sp>
      <p:grpSp>
        <p:nvGrpSpPr>
          <p:cNvPr id="8" name="Shape 101">
            <a:extLst>
              <a:ext uri="{FF2B5EF4-FFF2-40B4-BE49-F238E27FC236}">
                <a16:creationId xmlns:a16="http://schemas.microsoft.com/office/drawing/2014/main" id="{FD0AD287-D34C-44CD-8474-974721BC79C5}"/>
              </a:ext>
            </a:extLst>
          </p:cNvPr>
          <p:cNvGrpSpPr/>
          <p:nvPr/>
        </p:nvGrpSpPr>
        <p:grpSpPr>
          <a:xfrm>
            <a:off x="4969973" y="2164723"/>
            <a:ext cx="3800704" cy="2649304"/>
            <a:chOff x="-1" y="-1"/>
            <a:chExt cx="3800702" cy="2649302"/>
          </a:xfrm>
        </p:grpSpPr>
        <p:sp>
          <p:nvSpPr>
            <p:cNvPr id="9" name="Rectangle">
              <a:extLst>
                <a:ext uri="{FF2B5EF4-FFF2-40B4-BE49-F238E27FC236}">
                  <a16:creationId xmlns:a16="http://schemas.microsoft.com/office/drawing/2014/main" id="{CD734D0A-8076-4733-9EEB-C1ADE4866BF2}"/>
                </a:ext>
              </a:extLst>
            </p:cNvPr>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0" name="Place any supporting images, graphs, data or extra text here.">
              <a:extLst>
                <a:ext uri="{FF2B5EF4-FFF2-40B4-BE49-F238E27FC236}">
                  <a16:creationId xmlns:a16="http://schemas.microsoft.com/office/drawing/2014/main" id="{ADF8842A-144E-4AB7-9D61-213A62B90152}"/>
                </a:ext>
              </a:extLst>
            </p:cNvPr>
            <p:cNvSpPr/>
            <p:nvPr/>
          </p:nvSpPr>
          <p:spPr>
            <a:xfrm>
              <a:off x="-1" y="1124612"/>
              <a:ext cx="3800702" cy="4000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endParaRPr dirty="0"/>
            </a:p>
          </p:txBody>
        </p:sp>
      </p:grpSp>
      <p:pic>
        <p:nvPicPr>
          <p:cNvPr id="13" name="slide2" descr="Sheet 1">
            <a:extLst>
              <a:ext uri="{FF2B5EF4-FFF2-40B4-BE49-F238E27FC236}">
                <a16:creationId xmlns:a16="http://schemas.microsoft.com/office/drawing/2014/main" id="{6384816A-B6E6-4355-ACDB-DFBE0278C8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4288" y="820524"/>
            <a:ext cx="4869712" cy="4322976"/>
          </a:xfrm>
          <a:prstGeom prst="rect">
            <a:avLst/>
          </a:prstGeom>
          <a:ln>
            <a:solidFill>
              <a:schemeClr val="tx1"/>
            </a:solidFill>
          </a:ln>
        </p:spPr>
      </p:pic>
    </p:spTree>
    <p:extLst>
      <p:ext uri="{BB962C8B-B14F-4D97-AF65-F5344CB8AC3E}">
        <p14:creationId xmlns:p14="http://schemas.microsoft.com/office/powerpoint/2010/main" val="132545577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97">
            <a:extLst>
              <a:ext uri="{FF2B5EF4-FFF2-40B4-BE49-F238E27FC236}">
                <a16:creationId xmlns:a16="http://schemas.microsoft.com/office/drawing/2014/main" id="{12D9932E-2B4B-4A52-94AD-B66940D3F03C}"/>
              </a:ext>
            </a:extLst>
          </p:cNvPr>
          <p:cNvSpPr>
            <a:spLocks noGrp="1"/>
          </p:cNvSpPr>
          <p:nvPr>
            <p:ph type="title"/>
          </p:nvPr>
        </p:nvSpPr>
        <p:spPr>
          <a:xfrm>
            <a:off x="-1" y="0"/>
            <a:ext cx="9144001" cy="831874"/>
          </a:xfrm>
          <a:prstGeom prst="rect">
            <a:avLst/>
          </a:prstGeom>
          <a:gradFill>
            <a:gsLst>
              <a:gs pos="0">
                <a:srgbClr val="1077D2"/>
              </a:gs>
              <a:gs pos="100000">
                <a:srgbClr val="093153"/>
              </a:gs>
            </a:gsLst>
            <a:lin ang="12000143"/>
          </a:gradFill>
          <a:ln w="12700">
            <a:miter lim="400000"/>
          </a:ln>
        </p:spPr>
        <p:txBody>
          <a:bodyPr lIns="45719" rIns="45719" anchor="ctr">
            <a:normAutofit/>
          </a:bodyPr>
          <a:lstStyle/>
          <a:p>
            <a:r>
              <a:rPr lang="en-US" sz="2000" b="1" dirty="0">
                <a:solidFill>
                  <a:schemeClr val="bg1"/>
                </a:solidFill>
              </a:rPr>
              <a:t>Solutions</a:t>
            </a:r>
            <a:endParaRPr lang="en-IN" sz="2000" b="1" dirty="0">
              <a:solidFill>
                <a:schemeClr val="bg1"/>
              </a:solidFill>
            </a:endParaRPr>
          </a:p>
        </p:txBody>
      </p:sp>
      <p:pic>
        <p:nvPicPr>
          <p:cNvPr id="9" name="slide2" descr="Sheet 1">
            <a:extLst>
              <a:ext uri="{FF2B5EF4-FFF2-40B4-BE49-F238E27FC236}">
                <a16:creationId xmlns:a16="http://schemas.microsoft.com/office/drawing/2014/main" id="{D2D5F3DF-6750-4DA4-AC55-214F752FD6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9625" y="831874"/>
            <a:ext cx="4804375" cy="4225547"/>
          </a:xfrm>
          <a:prstGeom prst="rect">
            <a:avLst/>
          </a:prstGeom>
          <a:ln>
            <a:solidFill>
              <a:schemeClr val="tx1"/>
            </a:solidFill>
          </a:ln>
        </p:spPr>
      </p:pic>
      <p:sp>
        <p:nvSpPr>
          <p:cNvPr id="12" name="Shape 100">
            <a:extLst>
              <a:ext uri="{FF2B5EF4-FFF2-40B4-BE49-F238E27FC236}">
                <a16:creationId xmlns:a16="http://schemas.microsoft.com/office/drawing/2014/main" id="{49474588-B2A2-483E-BAD4-016002C87198}"/>
              </a:ext>
            </a:extLst>
          </p:cNvPr>
          <p:cNvSpPr/>
          <p:nvPr/>
        </p:nvSpPr>
        <p:spPr>
          <a:xfrm>
            <a:off x="-63795" y="1557947"/>
            <a:ext cx="4134600" cy="388122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From the table</a:t>
            </a:r>
            <a:r>
              <a:rPr lang="en-IN" sz="1400" dirty="0">
                <a:latin typeface="Times New Roman" panose="02020603050405020304" pitchFamily="18" charset="0"/>
                <a:cs typeface="Times New Roman" panose="02020603050405020304" pitchFamily="18" charset="0"/>
              </a:rPr>
              <a:t> we</a:t>
            </a:r>
            <a:r>
              <a:rPr lang="en-US" sz="1400" dirty="0">
                <a:latin typeface="Times New Roman" panose="02020603050405020304" pitchFamily="18" charset="0"/>
                <a:cs typeface="Times New Roman" panose="02020603050405020304" pitchFamily="18" charset="0"/>
              </a:rPr>
              <a:t> can </a:t>
            </a:r>
            <a:r>
              <a:rPr lang="en-IN" sz="1400" dirty="0">
                <a:latin typeface="Times New Roman" panose="02020603050405020304" pitchFamily="18" charset="0"/>
                <a:cs typeface="Times New Roman" panose="02020603050405020304" pitchFamily="18" charset="0"/>
              </a:rPr>
              <a:t>observe</a:t>
            </a:r>
            <a:r>
              <a:rPr lang="en-US" sz="1400" dirty="0">
                <a:latin typeface="Times New Roman" panose="02020603050405020304" pitchFamily="18" charset="0"/>
                <a:cs typeface="Times New Roman" panose="02020603050405020304" pitchFamily="18" charset="0"/>
              </a:rPr>
              <a:t> traders in </a:t>
            </a:r>
            <a:r>
              <a:rPr lang="en-IN" sz="1400" dirty="0">
                <a:latin typeface="Times New Roman" panose="02020603050405020304" pitchFamily="18" charset="0"/>
                <a:cs typeface="Times New Roman" panose="02020603050405020304" pitchFamily="18" charset="0"/>
              </a:rPr>
              <a:t>a</a:t>
            </a:r>
            <a:r>
              <a:rPr lang="en-US" sz="1400" dirty="0">
                <a:latin typeface="Times New Roman" panose="02020603050405020304" pitchFamily="18" charset="0"/>
                <a:cs typeface="Times New Roman" panose="02020603050405020304" pitchFamily="18" charset="0"/>
              </a:rPr>
              <a:t> particular period of time (</a:t>
            </a:r>
            <a:r>
              <a:rPr lang="en-US" sz="1400" dirty="0" err="1">
                <a:latin typeface="Times New Roman" panose="02020603050405020304" pitchFamily="18" charset="0"/>
                <a:cs typeface="Times New Roman" panose="02020603050405020304" pitchFamily="18" charset="0"/>
              </a:rPr>
              <a:t>i.e</a:t>
            </a:r>
            <a:r>
              <a:rPr lang="en-US" sz="1400" dirty="0">
                <a:latin typeface="Times New Roman" panose="02020603050405020304" pitchFamily="18" charset="0"/>
                <a:cs typeface="Times New Roman" panose="02020603050405020304" pitchFamily="18" charset="0"/>
              </a:rPr>
              <a:t>) 2013, 2014, 2015, 2016, 2017. </a:t>
            </a:r>
          </a:p>
          <a:p>
            <a:pPr marL="285750" indent="-285750">
              <a:buFont typeface="Wingdings" panose="05000000000000000000" pitchFamily="2" charset="2"/>
              <a:buChar char="q"/>
            </a:pPr>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SKU_01 has turned off most </a:t>
            </a:r>
            <a:r>
              <a:rPr lang="en-IN" sz="1400" dirty="0">
                <a:latin typeface="Times New Roman" panose="02020603050405020304" pitchFamily="18" charset="0"/>
                <a:cs typeface="Times New Roman" panose="02020603050405020304" pitchFamily="18" charset="0"/>
              </a:rPr>
              <a:t>trades ever since</a:t>
            </a:r>
            <a:r>
              <a:rPr lang="en-US" sz="1400"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Hence the production of </a:t>
            </a:r>
            <a:r>
              <a:rPr lang="en-US" sz="1400" dirty="0">
                <a:latin typeface="Times New Roman" panose="02020603050405020304" pitchFamily="18" charset="0"/>
                <a:cs typeface="Times New Roman" panose="02020603050405020304" pitchFamily="18" charset="0"/>
              </a:rPr>
              <a:t>SKU_01</a:t>
            </a:r>
            <a:r>
              <a:rPr lang="en-IN" sz="1400" dirty="0">
                <a:latin typeface="Times New Roman" panose="02020603050405020304" pitchFamily="18" charset="0"/>
                <a:cs typeface="Times New Roman" panose="02020603050405020304" pitchFamily="18" charset="0"/>
              </a:rPr>
              <a:t> should be increased.</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1400" dirty="0">
                <a:latin typeface="Times New Roman" panose="02020603050405020304" pitchFamily="18" charset="0"/>
                <a:cs typeface="Times New Roman" panose="02020603050405020304" pitchFamily="18" charset="0"/>
              </a:rPr>
              <a:t>At the same time, no trading is observed for</a:t>
            </a:r>
            <a:r>
              <a:rPr lang="en-US" sz="1400" dirty="0">
                <a:latin typeface="Times New Roman" panose="02020603050405020304" pitchFamily="18" charset="0"/>
                <a:cs typeface="Times New Roman" panose="02020603050405020304" pitchFamily="18" charset="0"/>
              </a:rPr>
              <a:t> SKU_28</a:t>
            </a:r>
            <a:r>
              <a:rPr lang="en-IN" sz="1400"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thus its production can be stopped or reduced. SKU_23 has no trading in </a:t>
            </a:r>
            <a:r>
              <a:rPr lang="en-IN" sz="1400" dirty="0">
                <a:latin typeface="Times New Roman" panose="02020603050405020304" pitchFamily="18" charset="0"/>
                <a:cs typeface="Times New Roman" panose="02020603050405020304" pitchFamily="18" charset="0"/>
              </a:rPr>
              <a:t>2013, 2014, 2015 and </a:t>
            </a:r>
            <a:r>
              <a:rPr lang="en-US" sz="1400" dirty="0">
                <a:latin typeface="Times New Roman" panose="02020603050405020304" pitchFamily="18" charset="0"/>
                <a:cs typeface="Times New Roman" panose="02020603050405020304" pitchFamily="18" charset="0"/>
              </a:rPr>
              <a:t>is very low </a:t>
            </a:r>
            <a:r>
              <a:rPr lang="en-IN" sz="1400" dirty="0">
                <a:latin typeface="Times New Roman" panose="02020603050405020304" pitchFamily="18" charset="0"/>
                <a:cs typeface="Times New Roman" panose="02020603050405020304" pitchFamily="18" charset="0"/>
              </a:rPr>
              <a:t>in 2016, 2017. Hence this production can be reduced.</a:t>
            </a:r>
          </a:p>
          <a:p>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1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F903C65-92C5-46E6-BA7D-917AFA570252}"/>
              </a:ext>
            </a:extLst>
          </p:cNvPr>
          <p:cNvSpPr txBox="1"/>
          <p:nvPr/>
        </p:nvSpPr>
        <p:spPr>
          <a:xfrm>
            <a:off x="-63795" y="831874"/>
            <a:ext cx="4635794"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114300" indent="0">
              <a:buNone/>
            </a:pPr>
            <a:r>
              <a:rPr lang="en-US" sz="1800" b="1" dirty="0">
                <a:solidFill>
                  <a:srgbClr val="002060"/>
                </a:solidFill>
                <a:latin typeface="Times New Roman" panose="02020603050405020304" pitchFamily="18" charset="0"/>
                <a:cs typeface="Times New Roman" panose="02020603050405020304" pitchFamily="18" charset="0"/>
              </a:rPr>
              <a:t>Visual representations based on the </a:t>
            </a:r>
          </a:p>
          <a:p>
            <a:pPr marL="114300" indent="0">
              <a:buNone/>
            </a:pPr>
            <a:r>
              <a:rPr lang="en-US" sz="1800" b="1" dirty="0">
                <a:solidFill>
                  <a:srgbClr val="002060"/>
                </a:solidFill>
                <a:latin typeface="Times New Roman" panose="02020603050405020304" pitchFamily="18" charset="0"/>
                <a:cs typeface="Times New Roman" panose="02020603050405020304" pitchFamily="18" charset="0"/>
              </a:rPr>
              <a:t>data:</a:t>
            </a:r>
          </a:p>
        </p:txBody>
      </p:sp>
    </p:spTree>
    <p:extLst>
      <p:ext uri="{BB962C8B-B14F-4D97-AF65-F5344CB8AC3E}">
        <p14:creationId xmlns:p14="http://schemas.microsoft.com/office/powerpoint/2010/main" val="1908518861"/>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1122</TotalTime>
  <Words>1027</Words>
  <Application>Microsoft Office PowerPoint</Application>
  <PresentationFormat>On-screen Show (16:9)</PresentationFormat>
  <Paragraphs>86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Open Sans</vt:lpstr>
      <vt:lpstr>Open Sans Extrabold</vt:lpstr>
      <vt:lpstr>Open Sans Light</vt:lpstr>
      <vt:lpstr>Times New Roman</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Solutions</vt:lpstr>
      <vt:lpstr>Solutions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Keerthana Sankar</cp:lastModifiedBy>
  <cp:revision>18</cp:revision>
  <dcterms:modified xsi:type="dcterms:W3CDTF">2021-11-30T08:20:09Z</dcterms:modified>
</cp:coreProperties>
</file>